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60" r:id="rId4"/>
    <p:sldId id="261" r:id="rId5"/>
    <p:sldId id="262" r:id="rId6"/>
    <p:sldId id="265" r:id="rId7"/>
    <p:sldId id="268" r:id="rId8"/>
    <p:sldId id="266" r:id="rId9"/>
    <p:sldId id="272" r:id="rId10"/>
    <p:sldId id="269" r:id="rId11"/>
    <p:sldId id="271" r:id="rId12"/>
    <p:sldId id="274" r:id="rId13"/>
    <p:sldId id="273" r:id="rId14"/>
    <p:sldId id="276" r:id="rId15"/>
    <p:sldId id="277" r:id="rId16"/>
    <p:sldId id="278" r:id="rId17"/>
    <p:sldId id="279" r:id="rId18"/>
    <p:sldId id="280" r:id="rId19"/>
    <p:sldId id="281" r:id="rId20"/>
    <p:sldId id="282" r:id="rId21"/>
    <p:sldId id="283" r:id="rId22"/>
    <p:sldId id="284" r:id="rId23"/>
    <p:sldId id="275" r:id="rId24"/>
    <p:sldId id="292" r:id="rId25"/>
    <p:sldId id="285" r:id="rId26"/>
    <p:sldId id="286" r:id="rId27"/>
    <p:sldId id="263" r:id="rId28"/>
    <p:sldId id="288" r:id="rId29"/>
    <p:sldId id="289" r:id="rId30"/>
    <p:sldId id="291" r:id="rId31"/>
    <p:sldId id="290"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CC66"/>
    <a:srgbClr val="FF0000"/>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5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C40D068-2AE1-4CEC-A7F5-CD003120FC8F}" type="datetimeFigureOut">
              <a:rPr lang="en-US"/>
              <a:pPr>
                <a:defRPr/>
              </a:pPr>
              <a:t>9/22/2010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35A55D9-076D-4B87-8456-B507A4FBA84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AFC3F4-FB22-4046-BB24-8B30AFEE456D}" type="slidenum">
              <a:rPr lang="en-US" smtClean="0"/>
              <a:pPr fontAlgn="base">
                <a:spcBef>
                  <a:spcPct val="0"/>
                </a:spcBef>
                <a:spcAft>
                  <a:spcPct val="0"/>
                </a:spcAft>
                <a:defRPr/>
              </a:pPr>
              <a:t>1</a:t>
            </a:fld>
            <a:endParaRPr lang="en-US" smtClean="0"/>
          </a:p>
        </p:txBody>
      </p:sp>
      <p:sp>
        <p:nvSpPr>
          <p:cNvPr id="11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9BFF70C-6C52-4082-8B7F-8EDA57BEE5F7}" type="slidenum">
              <a:rPr lang="en-GB" smtClean="0">
                <a:latin typeface="Arial" pitchFamily="34" charset="0"/>
                <a:cs typeface="Arial" pitchFamily="34" charset="0"/>
              </a:rPr>
              <a:pPr/>
              <a:t>26</a:t>
            </a:fld>
            <a:endParaRPr lang="en-GB" smtClean="0">
              <a:latin typeface="Arial" pitchFamily="34" charset="0"/>
              <a:cs typeface="Arial" pitchFamily="34" charset="0"/>
            </a:endParaRPr>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CA" smtClean="0"/>
              <a:t>To maximise research access, </a:t>
            </a:r>
            <a:r>
              <a:rPr lang="fr-CA" u="sng" smtClean="0"/>
              <a:t>supplement</a:t>
            </a:r>
            <a:r>
              <a:rPr lang="fr-CA" smtClean="0"/>
              <a:t> the existing system:</a:t>
            </a:r>
          </a:p>
          <a:p>
            <a:endParaRPr lang="fr-CA" smtClean="0"/>
          </a:p>
          <a:p>
            <a:r>
              <a:rPr lang="fr-CA" smtClean="0"/>
              <a:t>Do as before, but also:</a:t>
            </a:r>
          </a:p>
          <a:p>
            <a:endParaRPr lang="fr-CA" smtClean="0"/>
          </a:p>
          <a:p>
            <a:r>
              <a:rPr lang="fr-CA" smtClean="0"/>
              <a:t>Self-archive the preprint in your university’s Eprint Archive, so every would-be user can access it.</a:t>
            </a:r>
          </a:p>
          <a:p>
            <a:endParaRPr lang="fr-CA" smtClean="0"/>
          </a:p>
          <a:p>
            <a:r>
              <a:rPr lang="fr-CA" smtClean="0"/>
              <a:t>Self-archive the postprint in your university’s Eprint Archive, so every would-be user can access it.</a:t>
            </a:r>
          </a:p>
          <a:p>
            <a:endParaRPr lang="fr-CA" smtClean="0"/>
          </a:p>
          <a:p>
            <a:r>
              <a:rPr lang="fr-CA" smtClean="0"/>
              <a:t>Research access is maximized and so research impact is maximized.</a:t>
            </a:r>
          </a:p>
          <a:p>
            <a:endParaRPr lang="fr-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0E2076E-A44E-4FBD-8F08-B2C5258E6E3E}" type="datetimeFigureOut">
              <a:rPr lang="en-US"/>
              <a:pPr>
                <a:defRPr/>
              </a:pPr>
              <a:t>9/22/2010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E4E596-1F3F-4EBE-9C49-053F3B16E23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5866F38-5F53-46E8-B3BE-C26976A78F3A}" type="datetimeFigureOut">
              <a:rPr lang="en-US"/>
              <a:pPr>
                <a:defRPr/>
              </a:pPr>
              <a:t>9/22/2010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CC123C-575E-4D1D-836B-97ECAA0433D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DDD8EA1-0E40-4AD6-8127-98CF6A9F0AC8}" type="datetimeFigureOut">
              <a:rPr lang="en-US"/>
              <a:pPr>
                <a:defRPr/>
              </a:pPr>
              <a:t>9/22/2010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D83B7D-F893-435E-B46C-603106CE4FE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25538"/>
            <a:ext cx="4038600" cy="481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25538"/>
            <a:ext cx="4038600" cy="481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7E00060-92F6-40E2-B32C-CE58A5ED6FA0}" type="datetimeFigureOut">
              <a:rPr lang="en-US"/>
              <a:pPr>
                <a:defRPr/>
              </a:pPr>
              <a:t>9/22/2010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C5244C-544B-46BB-B3AF-26C15DF6FE2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C584925B-DEF2-4320-9794-63EE89C7EC56}" type="datetimeFigureOut">
              <a:rPr lang="en-US"/>
              <a:pPr>
                <a:defRPr/>
              </a:pPr>
              <a:t>9/22/2010</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96DD0EF-76CF-4050-98E0-940CB91B98C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81C397F-6C0E-4A1A-9A14-EBE8C7D0FC12}" type="datetimeFigureOut">
              <a:rPr lang="en-US"/>
              <a:pPr>
                <a:defRPr/>
              </a:pPr>
              <a:t>9/22/2010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28135CE-172F-43BB-8638-97403F7A7C9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9F009F3-D73B-4539-BA8D-C51BDE05F624}" type="datetimeFigureOut">
              <a:rPr lang="en-US"/>
              <a:pPr>
                <a:defRPr/>
              </a:pPr>
              <a:t>9/22/2010</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5378AED-E3EE-4FF8-B955-28A49B94DA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7E17E39-71B7-4EA2-A87E-5E2AB1F8DAF1}" type="datetimeFigureOut">
              <a:rPr lang="en-US"/>
              <a:pPr>
                <a:defRPr/>
              </a:pPr>
              <a:t>9/22/2010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D36B73-2C2B-4477-ADDC-EF3F341719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56B0ECA-DD6C-491D-BE84-B3115678E995}" type="datetimeFigureOut">
              <a:rPr lang="en-US"/>
              <a:pPr>
                <a:defRPr/>
              </a:pPr>
              <a:t>9/22/2010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2E2439-B62B-4040-81BA-59124B01627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A0CCCF4-82FC-4C6C-9B2C-D72ABB92554A}" type="datetimeFigureOut">
              <a:rPr lang="en-US"/>
              <a:pPr>
                <a:defRPr/>
              </a:pPr>
              <a:t>9/22/2010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7EE73A-BA6A-475B-B444-E07FE685F8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0175"/>
            <a:ext cx="2057400" cy="58086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30175"/>
            <a:ext cx="6019800" cy="58086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D190C38-4D30-48B6-A562-B4351B47A222}" type="datetimeFigureOut">
              <a:rPr lang="en-US"/>
              <a:pPr>
                <a:defRPr/>
              </a:pPr>
              <a:t>9/22/2010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3AB020-76F3-4B36-8EA7-17C46CF8A1E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3" descr="humansciences2"/>
          <p:cNvPicPr>
            <a:picLocks noChangeAspect="1" noChangeArrowheads="1"/>
          </p:cNvPicPr>
          <p:nvPr/>
        </p:nvPicPr>
        <p:blipFill>
          <a:blip r:embed="rId13" cstate="print"/>
          <a:srcRect/>
          <a:stretch>
            <a:fillRect/>
          </a:stretch>
        </p:blipFill>
        <p:spPr bwMode="auto">
          <a:xfrm>
            <a:off x="0" y="0"/>
            <a:ext cx="9144000" cy="6859588"/>
          </a:xfrm>
          <a:prstGeom prst="rect">
            <a:avLst/>
          </a:prstGeom>
          <a:noFill/>
          <a:ln w="9525">
            <a:noFill/>
            <a:miter lim="800000"/>
            <a:headEnd/>
            <a:tailEnd/>
          </a:ln>
        </p:spPr>
      </p:pic>
      <p:sp>
        <p:nvSpPr>
          <p:cNvPr id="2051" name="Rectangle 2"/>
          <p:cNvSpPr>
            <a:spLocks noGrp="1" noChangeArrowheads="1"/>
          </p:cNvSpPr>
          <p:nvPr>
            <p:ph type="title"/>
          </p:nvPr>
        </p:nvSpPr>
        <p:spPr bwMode="auto">
          <a:xfrm>
            <a:off x="457200" y="130175"/>
            <a:ext cx="8229600" cy="4905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125538"/>
            <a:ext cx="8229600" cy="4813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defRPr>
            </a:lvl1pPr>
          </a:lstStyle>
          <a:p>
            <a:pPr>
              <a:defRPr/>
            </a:pPr>
            <a:fld id="{2DA6F0B3-631C-4A01-8B88-9D14696CBD2B}" type="datetimeFigureOut">
              <a:rPr lang="en-US"/>
              <a:pPr>
                <a:defRPr/>
              </a:pPr>
              <a:t>9/22/2010</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mn-lt"/>
              </a:defRPr>
            </a:lvl1pPr>
          </a:lstStyle>
          <a:p>
            <a:pPr>
              <a:defRPr/>
            </a:pPr>
            <a:fld id="{0F42A054-02E5-4736-B880-63A4DB1D421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Arial" charset="0"/>
        </a:defRPr>
      </a:lvl2pPr>
      <a:lvl3pPr algn="ctr" rtl="0" eaLnBrk="0" fontAlgn="base" hangingPunct="0">
        <a:spcBef>
          <a:spcPct val="0"/>
        </a:spcBef>
        <a:spcAft>
          <a:spcPct val="0"/>
        </a:spcAft>
        <a:defRPr sz="3200">
          <a:solidFill>
            <a:schemeClr val="bg1"/>
          </a:solidFill>
          <a:latin typeface="Arial" charset="0"/>
        </a:defRPr>
      </a:lvl3pPr>
      <a:lvl4pPr algn="ctr" rtl="0" eaLnBrk="0" fontAlgn="base" hangingPunct="0">
        <a:spcBef>
          <a:spcPct val="0"/>
        </a:spcBef>
        <a:spcAft>
          <a:spcPct val="0"/>
        </a:spcAft>
        <a:defRPr sz="3200">
          <a:solidFill>
            <a:schemeClr val="bg1"/>
          </a:solidFill>
          <a:latin typeface="Arial" charset="0"/>
        </a:defRPr>
      </a:lvl4pPr>
      <a:lvl5pPr algn="ctr" rtl="0" eaLnBrk="0" fontAlgn="base" hangingPunct="0">
        <a:spcBef>
          <a:spcPct val="0"/>
        </a:spcBef>
        <a:spcAft>
          <a:spcPct val="0"/>
        </a:spcAft>
        <a:defRPr sz="3200">
          <a:solidFill>
            <a:schemeClr val="bg1"/>
          </a:solidFill>
          <a:latin typeface="Arial" charset="0"/>
        </a:defRPr>
      </a:lvl5pPr>
      <a:lvl6pPr marL="457200" algn="ctr" rtl="0" eaLnBrk="1" fontAlgn="base" hangingPunct="1">
        <a:spcBef>
          <a:spcPct val="0"/>
        </a:spcBef>
        <a:spcAft>
          <a:spcPct val="0"/>
        </a:spcAft>
        <a:defRPr sz="3200">
          <a:solidFill>
            <a:schemeClr val="bg1"/>
          </a:solidFill>
          <a:latin typeface="Arial" charset="0"/>
        </a:defRPr>
      </a:lvl6pPr>
      <a:lvl7pPr marL="914400" algn="ctr" rtl="0" eaLnBrk="1" fontAlgn="base" hangingPunct="1">
        <a:spcBef>
          <a:spcPct val="0"/>
        </a:spcBef>
        <a:spcAft>
          <a:spcPct val="0"/>
        </a:spcAft>
        <a:defRPr sz="3200">
          <a:solidFill>
            <a:schemeClr val="bg1"/>
          </a:solidFill>
          <a:latin typeface="Arial" charset="0"/>
        </a:defRPr>
      </a:lvl7pPr>
      <a:lvl8pPr marL="1371600" algn="ctr" rtl="0" eaLnBrk="1" fontAlgn="base" hangingPunct="1">
        <a:spcBef>
          <a:spcPct val="0"/>
        </a:spcBef>
        <a:spcAft>
          <a:spcPct val="0"/>
        </a:spcAft>
        <a:defRPr sz="3200">
          <a:solidFill>
            <a:schemeClr val="bg1"/>
          </a:solidFill>
          <a:latin typeface="Arial" charset="0"/>
        </a:defRPr>
      </a:lvl8pPr>
      <a:lvl9pPr marL="1828800" algn="ctr" rtl="0" eaLnBrk="1" fontAlgn="base" hangingPunct="1">
        <a:spcBef>
          <a:spcPct val="0"/>
        </a:spcBef>
        <a:spcAft>
          <a:spcPct val="0"/>
        </a:spcAft>
        <a:defRPr sz="32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onyanob@unisa.ac.za" TargetMode="External"/><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0" descr="humansciences"/>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2050" name="Rectangle 2"/>
          <p:cNvSpPr>
            <a:spLocks noGrp="1" noChangeArrowheads="1"/>
          </p:cNvSpPr>
          <p:nvPr>
            <p:ph type="ctrTitle"/>
          </p:nvPr>
        </p:nvSpPr>
        <p:spPr>
          <a:xfrm>
            <a:off x="0" y="1371600"/>
            <a:ext cx="7143750" cy="1582738"/>
          </a:xfrm>
        </p:spPr>
        <p:txBody>
          <a:bodyPr>
            <a:normAutofit fontScale="90000"/>
          </a:bodyPr>
          <a:lstStyle/>
          <a:p>
            <a:pPr algn="l" eaLnBrk="1" hangingPunct="1">
              <a:defRPr/>
            </a:pPr>
            <a:r>
              <a:rPr lang="en-US" sz="3600" dirty="0" smtClean="0">
                <a:solidFill>
                  <a:schemeClr val="tx1"/>
                </a:solidFill>
              </a:rPr>
              <a:t>The relevance of </a:t>
            </a:r>
            <a:r>
              <a:rPr lang="en-US" sz="3600" dirty="0" err="1" smtClean="0">
                <a:solidFill>
                  <a:schemeClr val="tx1"/>
                </a:solidFill>
              </a:rPr>
              <a:t>informetric</a:t>
            </a:r>
            <a:r>
              <a:rPr lang="en-US" sz="3600" dirty="0" smtClean="0">
                <a:solidFill>
                  <a:schemeClr val="tx1"/>
                </a:solidFill>
              </a:rPr>
              <a:t> studies to University research and visibility</a:t>
            </a:r>
            <a:endParaRPr lang="en-US" sz="3600" dirty="0">
              <a:solidFill>
                <a:schemeClr val="tx1"/>
              </a:solidFill>
            </a:endParaRPr>
          </a:p>
        </p:txBody>
      </p:sp>
      <p:sp>
        <p:nvSpPr>
          <p:cNvPr id="3076" name="Rectangle 4"/>
          <p:cNvSpPr>
            <a:spLocks noGrp="1" noChangeArrowheads="1"/>
          </p:cNvSpPr>
          <p:nvPr>
            <p:ph type="subTitle" idx="1"/>
          </p:nvPr>
        </p:nvSpPr>
        <p:spPr>
          <a:xfrm>
            <a:off x="179512" y="3886200"/>
            <a:ext cx="4824536" cy="1559024"/>
          </a:xfrm>
        </p:spPr>
        <p:txBody>
          <a:bodyPr/>
          <a:lstStyle/>
          <a:p>
            <a:pPr eaLnBrk="1" hangingPunct="1"/>
            <a:r>
              <a:rPr lang="en-US" sz="2800" dirty="0" smtClean="0"/>
              <a:t>Dr. OB Onyancha</a:t>
            </a:r>
          </a:p>
          <a:p>
            <a:pPr eaLnBrk="1" hangingPunct="1"/>
            <a:r>
              <a:rPr lang="en-US" sz="2800" dirty="0" smtClean="0"/>
              <a:t>Dept of Information Science</a:t>
            </a:r>
          </a:p>
          <a:p>
            <a:pPr eaLnBrk="1" hangingPunct="1"/>
            <a:r>
              <a:rPr lang="en-US" sz="2800" dirty="0" smtClean="0"/>
              <a:t>UNISA</a:t>
            </a:r>
          </a:p>
          <a:p>
            <a:pPr eaLnBrk="1" hangingPunct="1"/>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Questions, questions and questions?</a:t>
            </a:r>
            <a:endParaRPr lang="en-US" dirty="0"/>
          </a:p>
        </p:txBody>
      </p:sp>
      <p:pic>
        <p:nvPicPr>
          <p:cNvPr id="23554" name="Picture 2" descr="C:\Documents and Settings\onyanob\Local Settings\Temporary Internet Files\Content.IE5\N5FN2QX2\MC900078711[1].wmf"/>
          <p:cNvPicPr>
            <a:picLocks noChangeAspect="1" noChangeArrowheads="1"/>
          </p:cNvPicPr>
          <p:nvPr/>
        </p:nvPicPr>
        <p:blipFill>
          <a:blip r:embed="rId2" cstate="print"/>
          <a:srcRect/>
          <a:stretch>
            <a:fillRect/>
          </a:stretch>
        </p:blipFill>
        <p:spPr bwMode="auto">
          <a:xfrm>
            <a:off x="8028384" y="1052736"/>
            <a:ext cx="973994" cy="3934305"/>
          </a:xfrm>
          <a:prstGeom prst="rect">
            <a:avLst/>
          </a:prstGeom>
          <a:noFill/>
        </p:spPr>
      </p:pic>
      <p:sp>
        <p:nvSpPr>
          <p:cNvPr id="7" name="Content Placeholder 6"/>
          <p:cNvSpPr>
            <a:spLocks noGrp="1"/>
          </p:cNvSpPr>
          <p:nvPr>
            <p:ph idx="1"/>
          </p:nvPr>
        </p:nvSpPr>
        <p:spPr>
          <a:xfrm>
            <a:off x="179512" y="908720"/>
            <a:ext cx="7776864" cy="5299912"/>
          </a:xfrm>
          <a:prstGeom prst="rect">
            <a:avLst/>
          </a:prstGeom>
          <a:effectLst>
            <a:glow rad="139700">
              <a:schemeClr val="accent2">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a:spAutoFit/>
          </a:bodyPr>
          <a:lstStyle/>
          <a:p>
            <a:pPr marL="533400" lvl="1" indent="-355600"/>
            <a:r>
              <a:rPr lang="en-GB" altLang="zh-CN" sz="1800" dirty="0" smtClean="0">
                <a:ea typeface="SimSun" charset="-122"/>
              </a:rPr>
              <a:t>On what basis should an institution allocate research funding to individual researchers?</a:t>
            </a:r>
          </a:p>
          <a:p>
            <a:pPr marL="533400" lvl="1" indent="-355600"/>
            <a:r>
              <a:rPr lang="en-GB" altLang="zh-CN" sz="1800" dirty="0" smtClean="0">
                <a:ea typeface="SimSun" charset="-122"/>
              </a:rPr>
              <a:t>How possible is it for institutions to identify research trends and the growth of knowledge in different scientific disciplines for decision making processes?</a:t>
            </a:r>
          </a:p>
          <a:p>
            <a:pPr marL="533400" lvl="1" indent="-355600"/>
            <a:r>
              <a:rPr lang="en-GB" altLang="zh-CN" sz="1800" dirty="0" smtClean="0">
                <a:ea typeface="SimSun" charset="-122"/>
              </a:rPr>
              <a:t>How can libraries and information services estimate the comprehensiveness of secondary periodicals?</a:t>
            </a:r>
          </a:p>
          <a:p>
            <a:pPr marL="533400" lvl="1" indent="-355600"/>
            <a:r>
              <a:rPr lang="en-GB" altLang="zh-CN" sz="1800" dirty="0" smtClean="0">
                <a:ea typeface="SimSun" charset="-122"/>
              </a:rPr>
              <a:t>Is it possible to identify the uses of different sources and subjects?</a:t>
            </a:r>
          </a:p>
          <a:p>
            <a:pPr marL="533400" lvl="1" indent="-355600"/>
            <a:r>
              <a:rPr lang="en-GB" altLang="zh-CN" sz="1800" dirty="0" smtClean="0">
                <a:ea typeface="SimSun" charset="-122"/>
              </a:rPr>
              <a:t>What about identifying most productive researchers, institutions and countries in various disciplines?</a:t>
            </a:r>
          </a:p>
          <a:p>
            <a:pPr marL="533400" lvl="1" indent="-355600"/>
            <a:r>
              <a:rPr lang="en-GB" altLang="zh-CN" sz="1800" dirty="0" smtClean="0">
                <a:ea typeface="SimSun" charset="-122"/>
              </a:rPr>
              <a:t>Can we be able to forecast past, present and future research or publishing trends?</a:t>
            </a:r>
          </a:p>
          <a:p>
            <a:pPr marL="533400" lvl="1" indent="-355600"/>
            <a:r>
              <a:rPr lang="en-GB" altLang="zh-CN" sz="1800" dirty="0" smtClean="0">
                <a:ea typeface="SimSun" charset="-122"/>
              </a:rPr>
              <a:t>How can we identify core periodicals in different disciplines?</a:t>
            </a:r>
          </a:p>
          <a:p>
            <a:pPr marL="533400" lvl="1" indent="-355600"/>
            <a:r>
              <a:rPr lang="en-ZA" sz="1800" dirty="0" smtClean="0"/>
              <a:t>Can we determine obsolescence of published literature?</a:t>
            </a:r>
          </a:p>
          <a:p>
            <a:pPr marL="533400" lvl="1" indent="-355600"/>
            <a:r>
              <a:rPr lang="en-ZA" sz="1800" dirty="0" smtClean="0"/>
              <a:t>How visible is one’s (individual and institutional) research, website, and similar activities?</a:t>
            </a:r>
          </a:p>
          <a:p>
            <a:pPr marL="533400" lvl="1" indent="-355600"/>
            <a:r>
              <a:rPr lang="en-ZA" sz="1800" dirty="0" smtClean="0"/>
              <a:t>What is one’s research and web impact?</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UNISA scenario or case!!</a:t>
            </a:r>
            <a:endParaRPr lang="en-US" dirty="0"/>
          </a:p>
        </p:txBody>
      </p:sp>
      <p:sp>
        <p:nvSpPr>
          <p:cNvPr id="3" name="Content Placeholder 2"/>
          <p:cNvSpPr>
            <a:spLocks noGrp="1"/>
          </p:cNvSpPr>
          <p:nvPr>
            <p:ph idx="1"/>
          </p:nvPr>
        </p:nvSpPr>
        <p:spPr>
          <a:xfrm>
            <a:off x="179512" y="980728"/>
            <a:ext cx="2746648" cy="172819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lstStyle/>
          <a:p>
            <a:pPr marL="0" indent="0">
              <a:buNone/>
            </a:pPr>
            <a:r>
              <a:rPr lang="en-ZA" sz="1800" dirty="0" smtClean="0"/>
              <a:t>On 14 Sept 2010, the CHS at UNISA organized a stakeholders meeting to draw up research strategic plan for 2011</a:t>
            </a:r>
            <a:endParaRPr lang="en-US" sz="1800" dirty="0"/>
          </a:p>
        </p:txBody>
      </p:sp>
      <p:pic>
        <p:nvPicPr>
          <p:cNvPr id="25603" name="Picture 3" descr="C:\Documents and Settings\onyanob\Local Settings\Temporary Internet Files\Content.IE5\CDW2R3G4\MC900090344[1].wmf"/>
          <p:cNvPicPr>
            <a:picLocks noChangeAspect="1" noChangeArrowheads="1"/>
          </p:cNvPicPr>
          <p:nvPr/>
        </p:nvPicPr>
        <p:blipFill>
          <a:blip r:embed="rId2" cstate="print"/>
          <a:srcRect/>
          <a:stretch>
            <a:fillRect/>
          </a:stretch>
        </p:blipFill>
        <p:spPr bwMode="auto">
          <a:xfrm>
            <a:off x="0" y="2780928"/>
            <a:ext cx="2808312" cy="1152128"/>
          </a:xfrm>
          <a:prstGeom prst="rect">
            <a:avLst/>
          </a:prstGeom>
          <a:noFill/>
        </p:spPr>
      </p:pic>
      <p:graphicFrame>
        <p:nvGraphicFramePr>
          <p:cNvPr id="6" name="Table 5"/>
          <p:cNvGraphicFramePr>
            <a:graphicFrameLocks noGrp="1"/>
          </p:cNvGraphicFramePr>
          <p:nvPr/>
        </p:nvGraphicFramePr>
        <p:xfrm>
          <a:off x="3059832" y="1052736"/>
          <a:ext cx="5688632" cy="2743200"/>
        </p:xfrm>
        <a:graphic>
          <a:graphicData uri="http://schemas.openxmlformats.org/drawingml/2006/table">
            <a:tbl>
              <a:tblPr/>
              <a:tblGrid>
                <a:gridCol w="1347308"/>
                <a:gridCol w="4341324"/>
              </a:tblGrid>
              <a:tr h="0">
                <a:tc>
                  <a:txBody>
                    <a:bodyPr/>
                    <a:lstStyle/>
                    <a:p>
                      <a:pPr>
                        <a:lnSpc>
                          <a:spcPct val="100000"/>
                        </a:lnSpc>
                        <a:spcAft>
                          <a:spcPts val="0"/>
                        </a:spcAft>
                      </a:pPr>
                      <a:r>
                        <a:rPr lang="en-US" sz="2000" b="0" dirty="0">
                          <a:latin typeface="Calibri"/>
                          <a:ea typeface="Calibri"/>
                          <a:cs typeface="Times New Roman"/>
                        </a:rPr>
                        <a:t>Challenges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457200" indent="-457200">
                        <a:lnSpc>
                          <a:spcPct val="100000"/>
                        </a:lnSpc>
                        <a:spcAft>
                          <a:spcPts val="0"/>
                        </a:spcAft>
                        <a:buFont typeface="+mj-lt"/>
                        <a:buAutoNum type="arabicPeriod"/>
                      </a:pPr>
                      <a:r>
                        <a:rPr lang="en-US" sz="2000" b="0" dirty="0">
                          <a:latin typeface="Calibri"/>
                          <a:ea typeface="Calibri"/>
                          <a:cs typeface="Times New Roman"/>
                        </a:rPr>
                        <a:t>Low research output per capita (0.42 instead of </a:t>
                      </a:r>
                      <a:r>
                        <a:rPr lang="en-US" sz="2000" b="0" dirty="0" smtClean="0">
                          <a:latin typeface="Calibri"/>
                          <a:ea typeface="Calibri"/>
                          <a:cs typeface="Times New Roman"/>
                        </a:rPr>
                        <a:t>1.16)</a:t>
                      </a:r>
                    </a:p>
                    <a:p>
                      <a:pPr marL="457200" indent="-457200">
                        <a:lnSpc>
                          <a:spcPct val="100000"/>
                        </a:lnSpc>
                        <a:spcAft>
                          <a:spcPts val="0"/>
                        </a:spcAft>
                        <a:buFont typeface="+mj-lt"/>
                        <a:buAutoNum type="arabicPeriod"/>
                      </a:pPr>
                      <a:r>
                        <a:rPr lang="en-US" sz="2000" b="0" dirty="0" smtClean="0">
                          <a:latin typeface="Calibri"/>
                          <a:ea typeface="Calibri"/>
                          <a:cs typeface="Times New Roman"/>
                        </a:rPr>
                        <a:t>Aging </a:t>
                      </a:r>
                      <a:r>
                        <a:rPr lang="en-US" sz="2000" b="0" dirty="0">
                          <a:latin typeface="Calibri"/>
                          <a:ea typeface="Calibri"/>
                          <a:cs typeface="Times New Roman"/>
                        </a:rPr>
                        <a:t>cohort of top researchers</a:t>
                      </a:r>
                    </a:p>
                    <a:p>
                      <a:pPr marL="457200" indent="-457200">
                        <a:lnSpc>
                          <a:spcPct val="100000"/>
                        </a:lnSpc>
                        <a:spcAft>
                          <a:spcPts val="0"/>
                        </a:spcAft>
                        <a:buFont typeface="+mj-lt"/>
                        <a:buAutoNum type="arabicPeriod"/>
                      </a:pPr>
                      <a:r>
                        <a:rPr lang="en-US" sz="2000" b="0" dirty="0">
                          <a:latin typeface="Calibri"/>
                          <a:ea typeface="Calibri"/>
                          <a:cs typeface="Times New Roman"/>
                        </a:rPr>
                        <a:t>Slow completion rates of postgraduate students</a:t>
                      </a:r>
                    </a:p>
                    <a:p>
                      <a:pPr marL="457200" indent="-457200">
                        <a:lnSpc>
                          <a:spcPct val="100000"/>
                        </a:lnSpc>
                        <a:spcAft>
                          <a:spcPts val="0"/>
                        </a:spcAft>
                        <a:buFont typeface="+mj-lt"/>
                        <a:buAutoNum type="arabicPeriod"/>
                      </a:pPr>
                      <a:r>
                        <a:rPr lang="en-US" sz="2000" b="0" dirty="0">
                          <a:latin typeface="Calibri"/>
                          <a:ea typeface="Calibri"/>
                          <a:cs typeface="Times New Roman"/>
                        </a:rPr>
                        <a:t>Not enough rated associate and full professors</a:t>
                      </a:r>
                    </a:p>
                    <a:p>
                      <a:pPr marL="457200" indent="-457200">
                        <a:lnSpc>
                          <a:spcPct val="100000"/>
                        </a:lnSpc>
                        <a:spcAft>
                          <a:spcPts val="0"/>
                        </a:spcAft>
                        <a:buFont typeface="+mj-lt"/>
                        <a:buAutoNum type="arabicPeriod"/>
                      </a:pPr>
                      <a:r>
                        <a:rPr lang="en-US" sz="2000" b="0" dirty="0">
                          <a:latin typeface="Calibri"/>
                          <a:ea typeface="Calibri"/>
                          <a:cs typeface="Times New Roman"/>
                        </a:rPr>
                        <a:t>Lack of management skills related to research etc.  of managers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graphicFrame>
        <p:nvGraphicFramePr>
          <p:cNvPr id="7" name="Table 6"/>
          <p:cNvGraphicFramePr>
            <a:graphicFrameLocks noGrp="1"/>
          </p:cNvGraphicFramePr>
          <p:nvPr/>
        </p:nvGraphicFramePr>
        <p:xfrm>
          <a:off x="1691680" y="4221088"/>
          <a:ext cx="7272808" cy="1920240"/>
        </p:xfrm>
        <a:graphic>
          <a:graphicData uri="http://schemas.openxmlformats.org/drawingml/2006/table">
            <a:tbl>
              <a:tblPr/>
              <a:tblGrid>
                <a:gridCol w="7272808"/>
              </a:tblGrid>
              <a:tr h="0">
                <a:tc>
                  <a:txBody>
                    <a:bodyPr/>
                    <a:lstStyle/>
                    <a:p>
                      <a:pPr marL="342900" indent="-342900">
                        <a:lnSpc>
                          <a:spcPct val="100000"/>
                        </a:lnSpc>
                        <a:spcAft>
                          <a:spcPts val="0"/>
                        </a:spcAft>
                        <a:buFont typeface="+mj-lt"/>
                        <a:buAutoNum type="arabicPeriod"/>
                      </a:pPr>
                      <a:r>
                        <a:rPr lang="en-US" sz="1800" dirty="0">
                          <a:latin typeface="Calibri"/>
                          <a:ea typeface="Calibri"/>
                          <a:cs typeface="Times New Roman"/>
                        </a:rPr>
                        <a:t>Increased </a:t>
                      </a:r>
                      <a:r>
                        <a:rPr lang="en-US" sz="1800" dirty="0" smtClean="0">
                          <a:latin typeface="Calibri"/>
                          <a:ea typeface="Calibri"/>
                          <a:cs typeface="Times New Roman"/>
                        </a:rPr>
                        <a:t>research outputs </a:t>
                      </a:r>
                      <a:r>
                        <a:rPr lang="en-US" sz="1800" dirty="0">
                          <a:latin typeface="Calibri"/>
                          <a:ea typeface="Calibri"/>
                          <a:cs typeface="Times New Roman"/>
                        </a:rPr>
                        <a:t>in research focus areas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0">
                <a:tc>
                  <a:txBody>
                    <a:bodyPr/>
                    <a:lstStyle/>
                    <a:p>
                      <a:pPr marL="342900" indent="-342900">
                        <a:lnSpc>
                          <a:spcPct val="100000"/>
                        </a:lnSpc>
                        <a:spcAft>
                          <a:spcPts val="0"/>
                        </a:spcAft>
                        <a:buFont typeface="+mj-lt"/>
                        <a:buAutoNum type="arabicPeriod" startAt="2"/>
                      </a:pPr>
                      <a:r>
                        <a:rPr lang="en-US" sz="1800" dirty="0">
                          <a:latin typeface="Calibri"/>
                          <a:ea typeface="Calibri"/>
                          <a:cs typeface="Times New Roman"/>
                        </a:rPr>
                        <a:t>Increased postgraduate throughput from 17.82 to 22% by 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0">
                <a:tc>
                  <a:txBody>
                    <a:bodyPr/>
                    <a:lstStyle/>
                    <a:p>
                      <a:pPr marL="342900" indent="-342900">
                        <a:lnSpc>
                          <a:spcPct val="100000"/>
                        </a:lnSpc>
                        <a:spcAft>
                          <a:spcPts val="0"/>
                        </a:spcAft>
                        <a:buFont typeface="+mj-lt"/>
                        <a:buAutoNum type="arabicPeriod" startAt="3"/>
                      </a:pPr>
                      <a:r>
                        <a:rPr lang="en-US" sz="1800" dirty="0">
                          <a:latin typeface="Calibri"/>
                          <a:ea typeface="Calibri"/>
                          <a:cs typeface="Times New Roman"/>
                        </a:rPr>
                        <a:t>10% increase un ODL research outputs per annum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0">
                <a:tc>
                  <a:txBody>
                    <a:bodyPr/>
                    <a:lstStyle/>
                    <a:p>
                      <a:pPr marL="342900" indent="-342900">
                        <a:lnSpc>
                          <a:spcPct val="100000"/>
                        </a:lnSpc>
                        <a:spcAft>
                          <a:spcPts val="0"/>
                        </a:spcAft>
                        <a:buFont typeface="+mj-lt"/>
                        <a:buAutoNum type="arabicPeriod" startAt="4"/>
                      </a:pPr>
                      <a:r>
                        <a:rPr lang="en-US" sz="1800" dirty="0">
                          <a:latin typeface="Calibri"/>
                          <a:ea typeface="Calibri"/>
                          <a:cs typeface="Times New Roman"/>
                        </a:rPr>
                        <a:t>Increased cohort of trained researchers; increased </a:t>
                      </a:r>
                      <a:r>
                        <a:rPr lang="en-US" sz="1800" dirty="0" smtClean="0">
                          <a:latin typeface="Calibri"/>
                          <a:ea typeface="Calibri"/>
                          <a:cs typeface="Times New Roman"/>
                        </a:rPr>
                        <a:t>research output </a:t>
                      </a:r>
                      <a:r>
                        <a:rPr lang="en-US" sz="1800" dirty="0">
                          <a:latin typeface="Calibri"/>
                          <a:ea typeface="Calibri"/>
                          <a:cs typeface="Times New Roman"/>
                        </a:rPr>
                        <a:t>from 0.42 to 1.16 per annum;</a:t>
                      </a:r>
                    </a:p>
                    <a:p>
                      <a:pPr marL="342900" indent="-342900">
                        <a:lnSpc>
                          <a:spcPct val="100000"/>
                        </a:lnSpc>
                        <a:spcAft>
                          <a:spcPts val="0"/>
                        </a:spcAft>
                        <a:buFont typeface="+mj-lt"/>
                        <a:buAutoNum type="arabicPeriod" startAt="4"/>
                      </a:pPr>
                      <a:r>
                        <a:rPr lang="en-US" sz="1800" dirty="0">
                          <a:latin typeface="Calibri"/>
                          <a:ea typeface="Calibri"/>
                          <a:cs typeface="Times New Roman"/>
                        </a:rPr>
                        <a:t>Increased number of NRF rated researchers</a:t>
                      </a:r>
                    </a:p>
                    <a:p>
                      <a:pPr marL="342900" indent="-342900">
                        <a:lnSpc>
                          <a:spcPct val="100000"/>
                        </a:lnSpc>
                        <a:spcAft>
                          <a:spcPts val="0"/>
                        </a:spcAft>
                        <a:buFont typeface="+mj-lt"/>
                        <a:buAutoNum type="arabicPeriod" startAt="4"/>
                      </a:pPr>
                      <a:r>
                        <a:rPr lang="en-US" sz="1800" dirty="0">
                          <a:latin typeface="Calibri"/>
                          <a:ea typeface="Calibri"/>
                          <a:cs typeface="Times New Roman"/>
                        </a:rPr>
                        <a:t>Increased collaborative research projects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sp>
        <p:nvSpPr>
          <p:cNvPr id="8" name="Rectangle 7"/>
          <p:cNvSpPr/>
          <p:nvPr/>
        </p:nvSpPr>
        <p:spPr>
          <a:xfrm>
            <a:off x="179512" y="4581128"/>
            <a:ext cx="1080120" cy="120032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wrap="square">
            <a:spAutoFit/>
          </a:bodyPr>
          <a:lstStyle/>
          <a:p>
            <a:r>
              <a:rPr lang="en-US" dirty="0"/>
              <a:t>Possible KPI’s and targets</a:t>
            </a:r>
          </a:p>
        </p:txBody>
      </p:sp>
      <p:sp>
        <p:nvSpPr>
          <p:cNvPr id="9" name="Left Brace 8"/>
          <p:cNvSpPr/>
          <p:nvPr/>
        </p:nvSpPr>
        <p:spPr>
          <a:xfrm>
            <a:off x="1259632" y="4221088"/>
            <a:ext cx="360040" cy="1944216"/>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NRF Scenario</a:t>
            </a:r>
            <a:endParaRPr lang="en-US" dirty="0"/>
          </a:p>
        </p:txBody>
      </p:sp>
      <p:sp>
        <p:nvSpPr>
          <p:cNvPr id="3" name="Content Placeholder 2"/>
          <p:cNvSpPr>
            <a:spLocks noGrp="1"/>
          </p:cNvSpPr>
          <p:nvPr>
            <p:ph idx="1"/>
          </p:nvPr>
        </p:nvSpPr>
        <p:spPr>
          <a:xfrm>
            <a:off x="5868144" y="1052736"/>
            <a:ext cx="3024336" cy="5030118"/>
          </a:xfrm>
        </p:spPr>
        <p:txBody>
          <a:bodyPr/>
          <a:lstStyle/>
          <a:p>
            <a:pPr marL="0" indent="0">
              <a:buNone/>
            </a:pPr>
            <a:r>
              <a:rPr lang="en-ZA" sz="1600" dirty="0" smtClean="0"/>
              <a:t>Peer reviewers are asked to provide an appraisal/ evaluation on the following:</a:t>
            </a:r>
          </a:p>
          <a:p>
            <a:r>
              <a:rPr lang="en-ZA" sz="1600" dirty="0" smtClean="0"/>
              <a:t>The</a:t>
            </a:r>
            <a:r>
              <a:rPr lang="en-ZA" sz="1600" b="1" dirty="0" smtClean="0"/>
              <a:t> </a:t>
            </a:r>
            <a:r>
              <a:rPr lang="en-ZA" sz="1600" b="1" dirty="0" smtClean="0">
                <a:solidFill>
                  <a:srgbClr val="FF0000"/>
                </a:solidFill>
              </a:rPr>
              <a:t>quality </a:t>
            </a:r>
            <a:r>
              <a:rPr lang="en-ZA" sz="1600" dirty="0" smtClean="0"/>
              <a:t>of the research-based outputs of the last eight years as well as the impact of the </a:t>
            </a:r>
            <a:r>
              <a:rPr lang="en-ZA" sz="1600" b="1" dirty="0" smtClean="0">
                <a:solidFill>
                  <a:srgbClr val="FF0000"/>
                </a:solidFill>
              </a:rPr>
              <a:t>applicant's work in his/her field </a:t>
            </a:r>
            <a:r>
              <a:rPr lang="en-ZA" sz="1600" dirty="0" smtClean="0"/>
              <a:t>and how it </a:t>
            </a:r>
            <a:r>
              <a:rPr lang="en-ZA" sz="1600" b="1" dirty="0" smtClean="0">
                <a:solidFill>
                  <a:srgbClr val="FF0000"/>
                </a:solidFill>
              </a:rPr>
              <a:t>has impacted on adjacent fields</a:t>
            </a:r>
            <a:r>
              <a:rPr lang="en-ZA" sz="1600" dirty="0" smtClean="0"/>
              <a:t>. </a:t>
            </a:r>
          </a:p>
          <a:p>
            <a:r>
              <a:rPr lang="en-ZA" sz="1600" dirty="0" smtClean="0"/>
              <a:t>An estimation of the applicant's standing as a researcher in terms of both a South African and international perspective.</a:t>
            </a:r>
          </a:p>
          <a:p>
            <a:pPr marL="0" indent="0">
              <a:buNone/>
            </a:pPr>
            <a:endParaRPr lang="en-ZA" sz="1600" dirty="0" smtClean="0"/>
          </a:p>
          <a:p>
            <a:pPr marL="0" indent="0">
              <a:buNone/>
            </a:pPr>
            <a:r>
              <a:rPr lang="en-ZA" sz="1600" b="1" dirty="0" smtClean="0">
                <a:solidFill>
                  <a:srgbClr val="FF0000"/>
                </a:solidFill>
              </a:rPr>
              <a:t>Applicant is then rated accordingly</a:t>
            </a:r>
            <a:endParaRPr lang="en-ZA" sz="1600" b="1" dirty="0">
              <a:solidFill>
                <a:srgbClr val="FF0000"/>
              </a:solidFill>
            </a:endParaRPr>
          </a:p>
        </p:txBody>
      </p:sp>
      <p:pic>
        <p:nvPicPr>
          <p:cNvPr id="4" name="Picture 4"/>
          <p:cNvPicPr>
            <a:picLocks noChangeAspect="1" noChangeArrowheads="1"/>
          </p:cNvPicPr>
          <p:nvPr/>
        </p:nvPicPr>
        <p:blipFill>
          <a:blip r:embed="rId2" cstate="print"/>
          <a:srcRect/>
          <a:stretch>
            <a:fillRect/>
          </a:stretch>
        </p:blipFill>
        <p:spPr bwMode="auto">
          <a:xfrm>
            <a:off x="179388" y="981150"/>
            <a:ext cx="5400178" cy="540017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International rankings scenario</a:t>
            </a:r>
            <a:endParaRPr lang="en-US" dirty="0"/>
          </a:p>
        </p:txBody>
      </p:sp>
      <p:sp>
        <p:nvSpPr>
          <p:cNvPr id="3" name="Content Placeholder 2"/>
          <p:cNvSpPr>
            <a:spLocks noGrp="1"/>
          </p:cNvSpPr>
          <p:nvPr>
            <p:ph idx="1"/>
          </p:nvPr>
        </p:nvSpPr>
        <p:spPr>
          <a:xfrm>
            <a:off x="6228184" y="1268760"/>
            <a:ext cx="2736304" cy="4320480"/>
          </a:xfr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ZA" sz="2400" dirty="0" smtClean="0"/>
              <a:t>Size = number of web pages</a:t>
            </a:r>
          </a:p>
          <a:p>
            <a:r>
              <a:rPr lang="en-ZA" sz="2400" dirty="0" smtClean="0"/>
              <a:t>Visibility = in-links</a:t>
            </a:r>
          </a:p>
          <a:p>
            <a:r>
              <a:rPr lang="en-ZA" sz="2400" dirty="0" smtClean="0"/>
              <a:t>Rich files = .doc, .</a:t>
            </a:r>
            <a:r>
              <a:rPr lang="en-ZA" sz="2400" dirty="0" err="1" smtClean="0"/>
              <a:t>pdf</a:t>
            </a:r>
            <a:r>
              <a:rPr lang="en-ZA" sz="2400" dirty="0" smtClean="0"/>
              <a:t> etc files</a:t>
            </a:r>
          </a:p>
          <a:p>
            <a:r>
              <a:rPr lang="en-ZA" sz="2400" dirty="0" smtClean="0"/>
              <a:t>Scholar = documents in Google Scholar</a:t>
            </a:r>
            <a:endParaRPr lang="en-US" sz="2400" dirty="0"/>
          </a:p>
        </p:txBody>
      </p:sp>
      <p:pic>
        <p:nvPicPr>
          <p:cNvPr id="2050" name="Picture 2"/>
          <p:cNvPicPr>
            <a:picLocks noChangeAspect="1" noChangeArrowheads="1"/>
          </p:cNvPicPr>
          <p:nvPr/>
        </p:nvPicPr>
        <p:blipFill>
          <a:blip r:embed="rId2" cstate="print"/>
          <a:srcRect/>
          <a:stretch>
            <a:fillRect/>
          </a:stretch>
        </p:blipFill>
        <p:spPr bwMode="auto">
          <a:xfrm>
            <a:off x="0" y="980728"/>
            <a:ext cx="6065136" cy="4608512"/>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475656" y="5656677"/>
            <a:ext cx="4608512" cy="292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499350" cy="563563"/>
          </a:xfrm>
        </p:spPr>
        <p:txBody>
          <a:bodyPr>
            <a:normAutofit fontScale="90000"/>
          </a:bodyPr>
          <a:lstStyle/>
          <a:p>
            <a:pPr>
              <a:defRPr/>
            </a:pPr>
            <a:r>
              <a:rPr lang="en-US" dirty="0" smtClean="0"/>
              <a:t>Methodologies employed?</a:t>
            </a:r>
            <a:endParaRPr lang="en-US" dirty="0"/>
          </a:p>
        </p:txBody>
      </p:sp>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6" name="Object 1"/>
          <p:cNvGraphicFramePr>
            <a:graphicFrameLocks noChangeAspect="1"/>
          </p:cNvGraphicFramePr>
          <p:nvPr/>
        </p:nvGraphicFramePr>
        <p:xfrm>
          <a:off x="762000" y="1447800"/>
          <a:ext cx="5270500" cy="3657600"/>
        </p:xfrm>
        <a:graphic>
          <a:graphicData uri="http://schemas.openxmlformats.org/presentationml/2006/ole">
            <p:oleObj spid="_x0000_s3074" name="Bitmap Image" r:id="rId3" imgW="3809524" imgH="2647619" progId="PBrush">
              <p:embed/>
            </p:oleObj>
          </a:graphicData>
        </a:graphic>
      </p:graphicFrame>
      <p:sp>
        <p:nvSpPr>
          <p:cNvPr id="6" name="TextBox 5"/>
          <p:cNvSpPr txBox="1"/>
          <p:nvPr/>
        </p:nvSpPr>
        <p:spPr>
          <a:xfrm>
            <a:off x="6324600" y="1447800"/>
            <a:ext cx="2514600" cy="830997"/>
          </a:xfrm>
          <a:prstGeom prst="rect">
            <a:avLst/>
          </a:prstGeom>
          <a:scene3d>
            <a:camera prst="orthographicFront"/>
            <a:lightRig rig="threePt" dir="t"/>
          </a:scene3d>
          <a:sp3d>
            <a:bevelT prst="angle"/>
          </a:sp3d>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US" sz="2400" dirty="0"/>
              <a:t>Peer review </a:t>
            </a:r>
            <a:r>
              <a:rPr lang="en-US" sz="2400" dirty="0" smtClean="0"/>
              <a:t>and </a:t>
            </a:r>
            <a:r>
              <a:rPr lang="en-US" sz="2400" dirty="0" err="1" smtClean="0"/>
              <a:t>Bibliometrics</a:t>
            </a:r>
            <a:endParaRPr lang="en-US" sz="2400" dirty="0"/>
          </a:p>
        </p:txBody>
      </p:sp>
      <p:sp>
        <p:nvSpPr>
          <p:cNvPr id="1032" name="Rectangle 6"/>
          <p:cNvSpPr>
            <a:spLocks noChangeArrowheads="1"/>
          </p:cNvSpPr>
          <p:nvPr/>
        </p:nvSpPr>
        <p:spPr bwMode="auto">
          <a:xfrm>
            <a:off x="6705600" y="3733800"/>
            <a:ext cx="2216150" cy="646113"/>
          </a:xfrm>
          <a:prstGeom prst="rect">
            <a:avLst/>
          </a:prstGeom>
          <a:noFill/>
          <a:ln w="9525">
            <a:noFill/>
            <a:miter lim="800000"/>
            <a:headEnd/>
            <a:tailEnd/>
          </a:ln>
        </p:spPr>
        <p:txBody>
          <a:bodyPr>
            <a:spAutoFit/>
          </a:bodyPr>
          <a:lstStyle/>
          <a:p>
            <a:r>
              <a:rPr lang="en-US"/>
              <a:t>Source: Geisler (2001:39)</a:t>
            </a:r>
          </a:p>
        </p:txBody>
      </p:sp>
      <p:sp>
        <p:nvSpPr>
          <p:cNvPr id="8" name="TextBox 7"/>
          <p:cNvSpPr txBox="1"/>
          <p:nvPr/>
        </p:nvSpPr>
        <p:spPr>
          <a:xfrm>
            <a:off x="755576" y="5589240"/>
            <a:ext cx="6019800" cy="461963"/>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fontAlgn="auto">
              <a:spcBef>
                <a:spcPts val="0"/>
              </a:spcBef>
              <a:spcAft>
                <a:spcPts val="0"/>
              </a:spcAft>
              <a:defRPr/>
            </a:pPr>
            <a:r>
              <a:rPr lang="en-US" sz="2400" dirty="0">
                <a:solidFill>
                  <a:srgbClr val="FF0000"/>
                </a:solidFill>
              </a:rPr>
              <a:t>Each has its strengths and weaknesses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7544" y="188639"/>
            <a:ext cx="8305800" cy="432049"/>
          </a:xfrm>
        </p:spPr>
        <p:txBody>
          <a:bodyPr>
            <a:normAutofit fontScale="90000"/>
          </a:bodyPr>
          <a:lstStyle/>
          <a:p>
            <a:pPr>
              <a:defRPr/>
            </a:pPr>
            <a:r>
              <a:rPr lang="en-US" sz="3600" dirty="0" smtClean="0"/>
              <a:t>What is </a:t>
            </a:r>
            <a:r>
              <a:rPr lang="en-US" sz="3600" dirty="0" err="1" smtClean="0"/>
              <a:t>informetrics</a:t>
            </a:r>
            <a:r>
              <a:rPr lang="en-US" sz="3600" dirty="0" smtClean="0"/>
              <a:t>?</a:t>
            </a:r>
            <a:endParaRPr lang="en-US" sz="3600" dirty="0"/>
          </a:p>
        </p:txBody>
      </p:sp>
      <p:sp>
        <p:nvSpPr>
          <p:cNvPr id="52230" name="Oval 6"/>
          <p:cNvSpPr>
            <a:spLocks noChangeArrowheads="1"/>
          </p:cNvSpPr>
          <p:nvPr/>
        </p:nvSpPr>
        <p:spPr bwMode="auto">
          <a:xfrm>
            <a:off x="251520" y="1412776"/>
            <a:ext cx="6048672" cy="3429000"/>
          </a:xfrm>
          <a:prstGeom prst="ellipse">
            <a:avLst/>
          </a:prstGeom>
          <a:noFill/>
          <a:ln w="28575">
            <a:solidFill>
              <a:srgbClr val="0070C0"/>
            </a:solidFill>
            <a:round/>
            <a:headEnd/>
            <a:tailEnd/>
          </a:ln>
        </p:spPr>
        <p:txBody>
          <a:bodyPr wrap="none" anchor="ctr"/>
          <a:lstStyle/>
          <a:p>
            <a:endParaRPr lang="en-US"/>
          </a:p>
        </p:txBody>
      </p:sp>
      <p:sp>
        <p:nvSpPr>
          <p:cNvPr id="52231" name="Text Box 7"/>
          <p:cNvSpPr txBox="1">
            <a:spLocks noChangeArrowheads="1"/>
          </p:cNvSpPr>
          <p:nvPr/>
        </p:nvSpPr>
        <p:spPr bwMode="auto">
          <a:xfrm>
            <a:off x="2267744" y="1556792"/>
            <a:ext cx="2290763" cy="457200"/>
          </a:xfrm>
          <a:prstGeom prst="rect">
            <a:avLst/>
          </a:prstGeom>
          <a:noFill/>
          <a:ln w="9525">
            <a:noFill/>
            <a:miter lim="800000"/>
            <a:headEnd/>
            <a:tailEnd/>
          </a:ln>
        </p:spPr>
        <p:txBody>
          <a:bodyPr>
            <a:spAutoFit/>
          </a:bodyPr>
          <a:lstStyle/>
          <a:p>
            <a:pPr>
              <a:spcBef>
                <a:spcPct val="50000"/>
              </a:spcBef>
            </a:pPr>
            <a:r>
              <a:rPr lang="en-US" sz="2400" b="1" dirty="0" err="1">
                <a:solidFill>
                  <a:srgbClr val="0070C0"/>
                </a:solidFill>
              </a:rPr>
              <a:t>Informetrics</a:t>
            </a:r>
            <a:endParaRPr lang="en-US" sz="2400" b="1" dirty="0">
              <a:solidFill>
                <a:srgbClr val="0070C0"/>
              </a:solidFill>
            </a:endParaRPr>
          </a:p>
        </p:txBody>
      </p:sp>
      <p:sp>
        <p:nvSpPr>
          <p:cNvPr id="52232" name="Oval 8"/>
          <p:cNvSpPr>
            <a:spLocks noChangeArrowheads="1"/>
          </p:cNvSpPr>
          <p:nvPr/>
        </p:nvSpPr>
        <p:spPr bwMode="auto">
          <a:xfrm>
            <a:off x="632520" y="2022376"/>
            <a:ext cx="3886200" cy="2362200"/>
          </a:xfrm>
          <a:prstGeom prst="ellipse">
            <a:avLst/>
          </a:prstGeom>
          <a:noFill/>
          <a:ln w="28575">
            <a:solidFill>
              <a:srgbClr val="00CC66"/>
            </a:solidFill>
            <a:round/>
            <a:headEnd/>
            <a:tailEnd/>
          </a:ln>
        </p:spPr>
        <p:txBody>
          <a:bodyPr wrap="none" anchor="ctr"/>
          <a:lstStyle/>
          <a:p>
            <a:endParaRPr lang="en-US"/>
          </a:p>
        </p:txBody>
      </p:sp>
      <p:sp>
        <p:nvSpPr>
          <p:cNvPr id="52233" name="Text Box 9"/>
          <p:cNvSpPr txBox="1">
            <a:spLocks noChangeArrowheads="1"/>
          </p:cNvSpPr>
          <p:nvPr/>
        </p:nvSpPr>
        <p:spPr bwMode="auto">
          <a:xfrm>
            <a:off x="899592" y="2348880"/>
            <a:ext cx="2206625" cy="457200"/>
          </a:xfrm>
          <a:prstGeom prst="rect">
            <a:avLst/>
          </a:prstGeom>
          <a:noFill/>
          <a:ln w="9525">
            <a:noFill/>
            <a:miter lim="800000"/>
            <a:headEnd/>
            <a:tailEnd/>
          </a:ln>
        </p:spPr>
        <p:txBody>
          <a:bodyPr>
            <a:spAutoFit/>
          </a:bodyPr>
          <a:lstStyle/>
          <a:p>
            <a:pPr>
              <a:spcBef>
                <a:spcPct val="50000"/>
              </a:spcBef>
            </a:pPr>
            <a:r>
              <a:rPr lang="en-US" sz="2400" b="1" dirty="0" err="1">
                <a:solidFill>
                  <a:srgbClr val="00B050"/>
                </a:solidFill>
              </a:rPr>
              <a:t>Bibliometrics</a:t>
            </a:r>
            <a:endParaRPr lang="en-US" sz="2400" b="1" dirty="0">
              <a:solidFill>
                <a:srgbClr val="00B050"/>
              </a:solidFill>
            </a:endParaRPr>
          </a:p>
        </p:txBody>
      </p:sp>
      <p:sp>
        <p:nvSpPr>
          <p:cNvPr id="52235" name="Text Box 11"/>
          <p:cNvSpPr txBox="1">
            <a:spLocks noChangeArrowheads="1"/>
          </p:cNvSpPr>
          <p:nvPr/>
        </p:nvSpPr>
        <p:spPr bwMode="auto">
          <a:xfrm>
            <a:off x="2987824" y="2564904"/>
            <a:ext cx="2592388" cy="461963"/>
          </a:xfrm>
          <a:prstGeom prst="rect">
            <a:avLst/>
          </a:prstGeom>
          <a:noFill/>
          <a:ln w="9525">
            <a:noFill/>
            <a:miter lim="800000"/>
            <a:headEnd/>
            <a:tailEnd/>
          </a:ln>
        </p:spPr>
        <p:txBody>
          <a:bodyPr>
            <a:spAutoFit/>
          </a:bodyPr>
          <a:lstStyle/>
          <a:p>
            <a:pPr>
              <a:spcBef>
                <a:spcPct val="50000"/>
              </a:spcBef>
            </a:pPr>
            <a:r>
              <a:rPr lang="en-US" sz="2400" b="1" dirty="0" err="1">
                <a:solidFill>
                  <a:srgbClr val="FF0000"/>
                </a:solidFill>
              </a:rPr>
              <a:t>Scientometrics</a:t>
            </a:r>
            <a:endParaRPr lang="en-US" sz="2400" b="1" dirty="0">
              <a:solidFill>
                <a:srgbClr val="FF0000"/>
              </a:solidFill>
            </a:endParaRPr>
          </a:p>
        </p:txBody>
      </p:sp>
      <p:sp>
        <p:nvSpPr>
          <p:cNvPr id="52236" name="Oval 12"/>
          <p:cNvSpPr>
            <a:spLocks noChangeArrowheads="1"/>
          </p:cNvSpPr>
          <p:nvPr/>
        </p:nvSpPr>
        <p:spPr bwMode="auto">
          <a:xfrm>
            <a:off x="937320" y="2936776"/>
            <a:ext cx="3581400" cy="1676400"/>
          </a:xfrm>
          <a:prstGeom prst="ellipse">
            <a:avLst/>
          </a:prstGeom>
          <a:noFill/>
          <a:ln w="28575">
            <a:solidFill>
              <a:srgbClr val="002060"/>
            </a:solidFill>
            <a:round/>
            <a:headEnd/>
            <a:tailEnd/>
          </a:ln>
        </p:spPr>
        <p:txBody>
          <a:bodyPr wrap="none" anchor="ctr"/>
          <a:lstStyle/>
          <a:p>
            <a:endParaRPr lang="en-US"/>
          </a:p>
        </p:txBody>
      </p:sp>
      <p:sp>
        <p:nvSpPr>
          <p:cNvPr id="52237" name="Text Box 13"/>
          <p:cNvSpPr txBox="1">
            <a:spLocks noChangeArrowheads="1"/>
          </p:cNvSpPr>
          <p:nvPr/>
        </p:nvSpPr>
        <p:spPr bwMode="auto">
          <a:xfrm>
            <a:off x="1475656" y="3068960"/>
            <a:ext cx="2092325" cy="461963"/>
          </a:xfrm>
          <a:prstGeom prst="rect">
            <a:avLst/>
          </a:prstGeom>
          <a:noFill/>
          <a:ln w="9525">
            <a:noFill/>
            <a:miter lim="800000"/>
            <a:headEnd/>
            <a:tailEnd/>
          </a:ln>
        </p:spPr>
        <p:txBody>
          <a:bodyPr>
            <a:spAutoFit/>
          </a:bodyPr>
          <a:lstStyle/>
          <a:p>
            <a:pPr>
              <a:spcBef>
                <a:spcPct val="50000"/>
              </a:spcBef>
            </a:pPr>
            <a:r>
              <a:rPr lang="en-US" sz="2400" dirty="0" err="1">
                <a:solidFill>
                  <a:srgbClr val="002060"/>
                </a:solidFill>
              </a:rPr>
              <a:t>Cybermetrics</a:t>
            </a:r>
            <a:endParaRPr lang="en-US" sz="2400" dirty="0">
              <a:solidFill>
                <a:srgbClr val="002060"/>
              </a:solidFill>
            </a:endParaRPr>
          </a:p>
        </p:txBody>
      </p:sp>
      <p:sp>
        <p:nvSpPr>
          <p:cNvPr id="52238" name="Oval 14"/>
          <p:cNvSpPr>
            <a:spLocks noChangeArrowheads="1"/>
          </p:cNvSpPr>
          <p:nvPr/>
        </p:nvSpPr>
        <p:spPr bwMode="auto">
          <a:xfrm>
            <a:off x="1394520" y="3470176"/>
            <a:ext cx="2286000" cy="838200"/>
          </a:xfrm>
          <a:prstGeom prst="ellipse">
            <a:avLst/>
          </a:prstGeom>
          <a:solidFill>
            <a:schemeClr val="accent1"/>
          </a:solidFill>
          <a:ln w="9525">
            <a:solidFill>
              <a:schemeClr val="tx1"/>
            </a:solidFill>
            <a:round/>
            <a:headEnd/>
            <a:tailEnd/>
          </a:ln>
        </p:spPr>
        <p:txBody>
          <a:bodyPr wrap="none" anchor="ctr"/>
          <a:lstStyle/>
          <a:p>
            <a:pPr algn="ctr"/>
            <a:r>
              <a:rPr lang="en-US" sz="2400" b="1" dirty="0" err="1" smtClean="0">
                <a:solidFill>
                  <a:srgbClr val="000000"/>
                </a:solidFill>
              </a:rPr>
              <a:t>Webometrics</a:t>
            </a:r>
            <a:endParaRPr lang="en-US" sz="2400" b="1" dirty="0">
              <a:solidFill>
                <a:srgbClr val="000000"/>
              </a:solidFill>
            </a:endParaRPr>
          </a:p>
        </p:txBody>
      </p:sp>
      <p:sp>
        <p:nvSpPr>
          <p:cNvPr id="52234" name="Oval 10"/>
          <p:cNvSpPr>
            <a:spLocks noChangeArrowheads="1"/>
          </p:cNvSpPr>
          <p:nvPr/>
        </p:nvSpPr>
        <p:spPr bwMode="auto">
          <a:xfrm>
            <a:off x="2232720" y="2403376"/>
            <a:ext cx="3657600" cy="2057400"/>
          </a:xfrm>
          <a:prstGeom prst="ellipse">
            <a:avLst/>
          </a:prstGeom>
          <a:noFill/>
          <a:ln w="28575">
            <a:solidFill>
              <a:srgbClr val="FF0000"/>
            </a:solidFill>
            <a:round/>
            <a:headEnd/>
            <a:tailEnd/>
          </a:ln>
        </p:spPr>
        <p:txBody>
          <a:bodyPr wrap="none" anchor="ctr"/>
          <a:lstStyle/>
          <a:p>
            <a:endParaRPr lang="en-US"/>
          </a:p>
        </p:txBody>
      </p:sp>
      <p:sp>
        <p:nvSpPr>
          <p:cNvPr id="13" name="TextBox 12"/>
          <p:cNvSpPr txBox="1"/>
          <p:nvPr/>
        </p:nvSpPr>
        <p:spPr>
          <a:xfrm>
            <a:off x="179512" y="4941168"/>
            <a:ext cx="8424936" cy="923330"/>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lvl="1"/>
            <a:r>
              <a:rPr lang="en-ZA" dirty="0" err="1" smtClean="0"/>
              <a:t>Informetrics</a:t>
            </a:r>
            <a:r>
              <a:rPr lang="en-ZA" dirty="0" smtClean="0"/>
              <a:t> consists </a:t>
            </a:r>
            <a:r>
              <a:rPr lang="en-ZA" b="1" dirty="0" smtClean="0">
                <a:solidFill>
                  <a:srgbClr val="FF0000"/>
                </a:solidFill>
              </a:rPr>
              <a:t>m</a:t>
            </a:r>
            <a:r>
              <a:rPr lang="en-US" b="1" dirty="0" err="1" smtClean="0">
                <a:solidFill>
                  <a:srgbClr val="FF0000"/>
                </a:solidFill>
              </a:rPr>
              <a:t>ethodologies</a:t>
            </a:r>
            <a:r>
              <a:rPr lang="en-US" dirty="0" smtClean="0"/>
              <a:t> that examine “</a:t>
            </a:r>
            <a:r>
              <a:rPr lang="en-US" i="1" dirty="0" smtClean="0"/>
              <a:t>patterns that show up not only in publications but also in many aspects of life, as long as the patterns deal with information</a:t>
            </a:r>
            <a:r>
              <a:rPr lang="en-US" dirty="0" smtClean="0"/>
              <a:t>” (</a:t>
            </a:r>
            <a:r>
              <a:rPr lang="en-US" dirty="0" err="1" smtClean="0"/>
              <a:t>Diodato</a:t>
            </a:r>
            <a:r>
              <a:rPr lang="en-US" dirty="0" smtClean="0"/>
              <a:t>, 1994:ix)</a:t>
            </a:r>
            <a:endParaRPr lang="en-US" dirty="0"/>
          </a:p>
        </p:txBody>
      </p:sp>
      <p:sp>
        <p:nvSpPr>
          <p:cNvPr id="14" name="TextBox 13"/>
          <p:cNvSpPr txBox="1"/>
          <p:nvPr/>
        </p:nvSpPr>
        <p:spPr>
          <a:xfrm>
            <a:off x="6357950" y="1052736"/>
            <a:ext cx="2606538" cy="203132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ZA" dirty="0" err="1" smtClean="0"/>
              <a:t>Informetric</a:t>
            </a:r>
            <a:r>
              <a:rPr lang="en-ZA" dirty="0" smtClean="0"/>
              <a:t> studies involve various approaches including </a:t>
            </a:r>
            <a:r>
              <a:rPr lang="en-ZA" dirty="0" err="1" smtClean="0"/>
              <a:t>Bibliometrics</a:t>
            </a:r>
            <a:r>
              <a:rPr lang="en-ZA" dirty="0" smtClean="0"/>
              <a:t>, </a:t>
            </a:r>
            <a:r>
              <a:rPr lang="en-ZA" dirty="0" err="1" smtClean="0"/>
              <a:t>Scientometrics</a:t>
            </a:r>
            <a:r>
              <a:rPr lang="en-ZA" dirty="0" smtClean="0"/>
              <a:t>, </a:t>
            </a:r>
            <a:r>
              <a:rPr lang="en-ZA" dirty="0" err="1" smtClean="0"/>
              <a:t>Cybermetrics</a:t>
            </a:r>
            <a:r>
              <a:rPr lang="en-ZA" dirty="0" smtClean="0"/>
              <a:t> and </a:t>
            </a:r>
            <a:r>
              <a:rPr lang="en-ZA" dirty="0" err="1" smtClean="0"/>
              <a:t>Webometrics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30"/>
                                        </p:tgtEl>
                                        <p:attrNameLst>
                                          <p:attrName>style.visibility</p:attrName>
                                        </p:attrNameLst>
                                      </p:cBhvr>
                                      <p:to>
                                        <p:strVal val="visible"/>
                                      </p:to>
                                    </p:set>
                                    <p:animEffect transition="in" filter="dissolve">
                                      <p:cBhvr>
                                        <p:cTn id="12" dur="500"/>
                                        <p:tgtEl>
                                          <p:spTgt spid="522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2231"/>
                                        </p:tgtEl>
                                        <p:attrNameLst>
                                          <p:attrName>style.visibility</p:attrName>
                                        </p:attrNameLst>
                                      </p:cBhvr>
                                      <p:to>
                                        <p:strVal val="visible"/>
                                      </p:to>
                                    </p:set>
                                    <p:animEffect transition="in" filter="dissolve">
                                      <p:cBhvr>
                                        <p:cTn id="15" dur="500"/>
                                        <p:tgtEl>
                                          <p:spTgt spid="5223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2232"/>
                                        </p:tgtEl>
                                        <p:attrNameLst>
                                          <p:attrName>style.visibility</p:attrName>
                                        </p:attrNameLst>
                                      </p:cBhvr>
                                      <p:to>
                                        <p:strVal val="visible"/>
                                      </p:to>
                                    </p:set>
                                    <p:animEffect transition="in" filter="dissolve">
                                      <p:cBhvr>
                                        <p:cTn id="20" dur="500"/>
                                        <p:tgtEl>
                                          <p:spTgt spid="5223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2233"/>
                                        </p:tgtEl>
                                        <p:attrNameLst>
                                          <p:attrName>style.visibility</p:attrName>
                                        </p:attrNameLst>
                                      </p:cBhvr>
                                      <p:to>
                                        <p:strVal val="visible"/>
                                      </p:to>
                                    </p:set>
                                    <p:animEffect transition="in" filter="dissolve">
                                      <p:cBhvr>
                                        <p:cTn id="23" dur="500"/>
                                        <p:tgtEl>
                                          <p:spTgt spid="5223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2234"/>
                                        </p:tgtEl>
                                        <p:attrNameLst>
                                          <p:attrName>style.visibility</p:attrName>
                                        </p:attrNameLst>
                                      </p:cBhvr>
                                      <p:to>
                                        <p:strVal val="visible"/>
                                      </p:to>
                                    </p:set>
                                    <p:animEffect transition="in" filter="dissolve">
                                      <p:cBhvr>
                                        <p:cTn id="28" dur="500"/>
                                        <p:tgtEl>
                                          <p:spTgt spid="5223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2235"/>
                                        </p:tgtEl>
                                        <p:attrNameLst>
                                          <p:attrName>style.visibility</p:attrName>
                                        </p:attrNameLst>
                                      </p:cBhvr>
                                      <p:to>
                                        <p:strVal val="visible"/>
                                      </p:to>
                                    </p:set>
                                    <p:animEffect transition="in" filter="dissolve">
                                      <p:cBhvr>
                                        <p:cTn id="31" dur="500"/>
                                        <p:tgtEl>
                                          <p:spTgt spid="5223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2236"/>
                                        </p:tgtEl>
                                        <p:attrNameLst>
                                          <p:attrName>style.visibility</p:attrName>
                                        </p:attrNameLst>
                                      </p:cBhvr>
                                      <p:to>
                                        <p:strVal val="visible"/>
                                      </p:to>
                                    </p:set>
                                    <p:animEffect transition="in" filter="dissolve">
                                      <p:cBhvr>
                                        <p:cTn id="36" dur="500"/>
                                        <p:tgtEl>
                                          <p:spTgt spid="5223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2237"/>
                                        </p:tgtEl>
                                        <p:attrNameLst>
                                          <p:attrName>style.visibility</p:attrName>
                                        </p:attrNameLst>
                                      </p:cBhvr>
                                      <p:to>
                                        <p:strVal val="visible"/>
                                      </p:to>
                                    </p:set>
                                    <p:animEffect transition="in" filter="dissolve">
                                      <p:cBhvr>
                                        <p:cTn id="39" dur="500"/>
                                        <p:tgtEl>
                                          <p:spTgt spid="5223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52238"/>
                                        </p:tgtEl>
                                        <p:attrNameLst>
                                          <p:attrName>style.visibility</p:attrName>
                                        </p:attrNameLst>
                                      </p:cBhvr>
                                      <p:to>
                                        <p:strVal val="visible"/>
                                      </p:to>
                                    </p:set>
                                    <p:animEffect transition="in" filter="dissolve">
                                      <p:cBhvr>
                                        <p:cTn id="44" dur="500"/>
                                        <p:tgtEl>
                                          <p:spTgt spid="52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animBg="1"/>
      <p:bldP spid="52231" grpId="0"/>
      <p:bldP spid="52232" grpId="0" animBg="1"/>
      <p:bldP spid="52233" grpId="0"/>
      <p:bldP spid="52235" grpId="0"/>
      <p:bldP spid="52236" grpId="0" animBg="1"/>
      <p:bldP spid="52237" grpId="0"/>
      <p:bldP spid="52238" grpId="0" animBg="1"/>
      <p:bldP spid="52234"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Peer review </a:t>
            </a:r>
            <a:r>
              <a:rPr lang="en-ZA" dirty="0" err="1" smtClean="0"/>
              <a:t>vs</a:t>
            </a:r>
            <a:r>
              <a:rPr lang="en-ZA" dirty="0" smtClean="0"/>
              <a:t> </a:t>
            </a:r>
            <a:r>
              <a:rPr lang="en-ZA" dirty="0" err="1" smtClean="0"/>
              <a:t>informetrics</a:t>
            </a:r>
            <a:r>
              <a:rPr lang="en-ZA" dirty="0" smtClean="0"/>
              <a:t>/</a:t>
            </a:r>
            <a:r>
              <a:rPr lang="en-ZA" dirty="0" err="1" smtClean="0"/>
              <a:t>bibliometrics</a:t>
            </a:r>
            <a:endParaRPr lang="en-US" dirty="0"/>
          </a:p>
        </p:txBody>
      </p:sp>
      <p:sp>
        <p:nvSpPr>
          <p:cNvPr id="3" name="Content Placeholder 2"/>
          <p:cNvSpPr>
            <a:spLocks noGrp="1"/>
          </p:cNvSpPr>
          <p:nvPr>
            <p:ph idx="1"/>
          </p:nvPr>
        </p:nvSpPr>
        <p:spPr>
          <a:xfrm>
            <a:off x="179512" y="1125538"/>
            <a:ext cx="4176464" cy="4813300"/>
          </a:xfr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None/>
            </a:pPr>
            <a:r>
              <a:rPr lang="en-ZA" sz="1800" b="1" dirty="0" smtClean="0">
                <a:solidFill>
                  <a:srgbClr val="0070C0"/>
                </a:solidFill>
              </a:rPr>
              <a:t>PEER REVIEW</a:t>
            </a:r>
          </a:p>
          <a:p>
            <a:pPr>
              <a:buNone/>
            </a:pPr>
            <a:endParaRPr lang="en-ZA" sz="1800" b="1" dirty="0" smtClean="0">
              <a:solidFill>
                <a:srgbClr val="0070C0"/>
              </a:solidFill>
            </a:endParaRPr>
          </a:p>
          <a:p>
            <a:r>
              <a:rPr lang="en-US" sz="1800" dirty="0" smtClean="0"/>
              <a:t>The partiality of peers</a:t>
            </a:r>
          </a:p>
          <a:p>
            <a:r>
              <a:rPr lang="en-US" sz="1800" dirty="0" smtClean="0"/>
              <a:t>The ‘old boy’ network</a:t>
            </a:r>
          </a:p>
          <a:p>
            <a:r>
              <a:rPr lang="en-ZA" sz="1800" dirty="0" smtClean="0"/>
              <a:t>The ‘halo’ effect may result in a greater </a:t>
            </a:r>
            <a:r>
              <a:rPr lang="en-ZA" sz="1800" dirty="0" err="1" smtClean="0"/>
              <a:t>likeIihood</a:t>
            </a:r>
            <a:r>
              <a:rPr lang="en-ZA" sz="1800" dirty="0" smtClean="0"/>
              <a:t> of funding for more ‘visible’ scientists</a:t>
            </a:r>
          </a:p>
          <a:p>
            <a:r>
              <a:rPr lang="en-ZA" sz="1800" dirty="0" smtClean="0"/>
              <a:t>Reviewers often have quite different ideas about what aspects of the research they are assessing</a:t>
            </a:r>
          </a:p>
          <a:p>
            <a:r>
              <a:rPr lang="en-ZA" sz="1800" dirty="0" smtClean="0"/>
              <a:t>The peer review process assumes that a high level of agreement exists among scientists about what constitutes good quality work</a:t>
            </a:r>
            <a:endParaRPr lang="en-US" sz="1800" dirty="0"/>
          </a:p>
        </p:txBody>
      </p:sp>
      <p:sp>
        <p:nvSpPr>
          <p:cNvPr id="4" name="Content Placeholder 2"/>
          <p:cNvSpPr txBox="1">
            <a:spLocks/>
          </p:cNvSpPr>
          <p:nvPr/>
        </p:nvSpPr>
        <p:spPr bwMode="auto">
          <a:xfrm>
            <a:off x="4499992" y="1124744"/>
            <a:ext cx="4320480" cy="4824536"/>
          </a:xfrm>
          <a:prstGeom prst="rect">
            <a:avLst/>
          </a:prstGeom>
          <a:solidFill>
            <a:srgbClr val="00B050"/>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ZA" sz="2000" b="0" i="0" u="none" strike="noStrike" kern="0" cap="none" spc="0" normalizeH="0" baseline="0" noProof="0" dirty="0" smtClean="0">
                <a:ln>
                  <a:noFill/>
                </a:ln>
                <a:solidFill>
                  <a:schemeClr val="tx1"/>
                </a:solidFill>
                <a:effectLst/>
                <a:uLnTx/>
                <a:uFillTx/>
                <a:latin typeface="+mn-lt"/>
                <a:ea typeface="+mn-ea"/>
                <a:cs typeface="+mn-cs"/>
              </a:rPr>
              <a:t>BIBLIOMETRICS</a:t>
            </a: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ZA" sz="2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r>
              <a:rPr lang="en-ZA" sz="2000" b="1" i="1" kern="0" noProof="0" dirty="0" smtClean="0">
                <a:solidFill>
                  <a:srgbClr val="FFFF00"/>
                </a:solidFill>
                <a:latin typeface="+mn-lt"/>
              </a:rPr>
              <a:t>Publications count</a:t>
            </a:r>
          </a:p>
          <a:p>
            <a:pPr marL="274638" indent="-274638">
              <a:buFont typeface="Arial" pitchFamily="34" charset="0"/>
              <a:buChar char="•"/>
            </a:pPr>
            <a:r>
              <a:rPr lang="en-ZA" sz="1600" dirty="0" smtClean="0"/>
              <a:t>Informal and formal, non-journal methods of communication in science are ignored</a:t>
            </a:r>
          </a:p>
          <a:p>
            <a:pPr marL="274638" indent="-274638">
              <a:buFont typeface="Arial" pitchFamily="34" charset="0"/>
              <a:buChar char="•"/>
            </a:pPr>
            <a:r>
              <a:rPr lang="en-ZA" sz="1600" dirty="0" smtClean="0"/>
              <a:t>Publication practices vary across fields and </a:t>
            </a:r>
            <a:r>
              <a:rPr lang="en-US" sz="1600" dirty="0" smtClean="0"/>
              <a:t>between journals</a:t>
            </a:r>
          </a:p>
          <a:p>
            <a:pPr marL="274638" indent="-274638">
              <a:buFont typeface="Arial" pitchFamily="34" charset="0"/>
              <a:buChar char="•"/>
            </a:pPr>
            <a:r>
              <a:rPr lang="en-ZA" sz="1600" dirty="0" smtClean="0"/>
              <a:t>It is often very difficult to retrieve all the papers for a particular field</a:t>
            </a:r>
          </a:p>
          <a:p>
            <a:pPr marL="274638" indent="-274638">
              <a:buFont typeface="Arial" pitchFamily="34" charset="0"/>
              <a:buChar char="•"/>
            </a:pPr>
            <a:r>
              <a:rPr kumimoji="0" lang="en-ZA" sz="1600" b="0" u="none" strike="noStrike" kern="0" cap="none" spc="0" normalizeH="0" baseline="0" noProof="0" dirty="0" smtClean="0">
                <a:ln>
                  <a:noFill/>
                </a:ln>
                <a:solidFill>
                  <a:schemeClr val="tx1"/>
                </a:solidFill>
                <a:effectLst/>
                <a:uLnTx/>
                <a:uFillTx/>
                <a:latin typeface="+mn-lt"/>
                <a:ea typeface="+mn-ea"/>
                <a:cs typeface="+mn-cs"/>
              </a:rPr>
              <a:t>Multiple authorship</a:t>
            </a:r>
          </a:p>
          <a:p>
            <a:pPr marL="274638" indent="-274638"/>
            <a:r>
              <a:rPr lang="en-ZA" sz="2000" b="1" i="1" kern="0" dirty="0" smtClean="0">
                <a:solidFill>
                  <a:srgbClr val="FFFF00"/>
                </a:solidFill>
                <a:latin typeface="+mn-lt"/>
              </a:rPr>
              <a:t>Citations count and analysis</a:t>
            </a:r>
          </a:p>
          <a:p>
            <a:pPr marL="274638" indent="-274638">
              <a:buFont typeface="Arial" pitchFamily="34" charset="0"/>
              <a:buChar char="•"/>
            </a:pPr>
            <a:r>
              <a:rPr lang="en-ZA" sz="1600" kern="0" dirty="0" smtClean="0">
                <a:latin typeface="+mn-lt"/>
              </a:rPr>
              <a:t>Assumes intellectual link exists between citing and cited works</a:t>
            </a:r>
          </a:p>
          <a:p>
            <a:pPr marL="274638" indent="-274638">
              <a:buFont typeface="Arial" pitchFamily="34" charset="0"/>
              <a:buChar char="•"/>
            </a:pPr>
            <a:r>
              <a:rPr lang="en-ZA" sz="1600" dirty="0" smtClean="0"/>
              <a:t>Work that is incorrect maybe highly cited.</a:t>
            </a:r>
          </a:p>
          <a:p>
            <a:pPr marL="274638" indent="-274638">
              <a:buFont typeface="Arial" pitchFamily="34" charset="0"/>
              <a:buChar char="•"/>
            </a:pPr>
            <a:r>
              <a:rPr kumimoji="0" lang="en-ZA" sz="1600" u="none" strike="noStrike" kern="0" cap="none" spc="0" normalizeH="0" baseline="0" noProof="0" dirty="0" smtClean="0">
                <a:ln>
                  <a:noFill/>
                </a:ln>
                <a:effectLst/>
                <a:uLnTx/>
                <a:uFillTx/>
                <a:latin typeface="+mn-lt"/>
                <a:ea typeface="+mn-ea"/>
                <a:cs typeface="+mn-cs"/>
              </a:rPr>
              <a:t>Database</a:t>
            </a:r>
            <a:r>
              <a:rPr kumimoji="0" lang="en-ZA" sz="1600" u="none" strike="noStrike" kern="0" cap="none" spc="0" normalizeH="0" noProof="0" dirty="0" smtClean="0">
                <a:ln>
                  <a:noFill/>
                </a:ln>
                <a:effectLst/>
                <a:uLnTx/>
                <a:uFillTx/>
                <a:latin typeface="+mn-lt"/>
                <a:ea typeface="+mn-ea"/>
                <a:cs typeface="+mn-cs"/>
              </a:rPr>
              <a:t> limitations</a:t>
            </a:r>
          </a:p>
          <a:p>
            <a:pPr marL="274638" indent="-274638">
              <a:buFont typeface="Arial" pitchFamily="34" charset="0"/>
              <a:buChar char="•"/>
            </a:pPr>
            <a:r>
              <a:rPr lang="en-ZA" sz="1600" dirty="0" smtClean="0"/>
              <a:t>Self-citation may artificially inflate citation </a:t>
            </a:r>
            <a:r>
              <a:rPr lang="en-US" sz="1600" dirty="0" smtClean="0"/>
              <a:t>rates;</a:t>
            </a:r>
            <a:endParaRPr kumimoji="0" lang="en-ZA" sz="1600" u="none" strike="noStrike" kern="0" cap="none" spc="0" normalizeH="0" baseline="0" noProof="0" dirty="0" smtClean="0">
              <a:ln>
                <a:noFill/>
              </a:ln>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179512" y="6165304"/>
            <a:ext cx="6120680" cy="369332"/>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ZA" b="1" dirty="0" smtClean="0">
                <a:solidFill>
                  <a:schemeClr val="bg1"/>
                </a:solidFill>
              </a:rPr>
              <a:t>Weaknesses of peer-review and </a:t>
            </a:r>
            <a:r>
              <a:rPr lang="en-ZA" b="1" dirty="0" err="1" smtClean="0">
                <a:solidFill>
                  <a:schemeClr val="bg1"/>
                </a:solidFill>
              </a:rPr>
              <a:t>bibliometric</a:t>
            </a:r>
            <a:r>
              <a:rPr lang="en-ZA" b="1" dirty="0" smtClean="0">
                <a:solidFill>
                  <a:schemeClr val="bg1"/>
                </a:solidFill>
              </a:rPr>
              <a:t> methods</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dissolv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228600" y="762000"/>
            <a:ext cx="8375848" cy="954088"/>
          </a:xfrm>
          <a:prstGeom prst="rect">
            <a:avLst/>
          </a:prstGeom>
          <a:noFill/>
          <a:ln w="9525">
            <a:noFill/>
            <a:miter lim="800000"/>
            <a:headEnd/>
            <a:tailEnd/>
          </a:ln>
        </p:spPr>
        <p:txBody>
          <a:bodyPr wrap="square">
            <a:spAutoFit/>
          </a:bodyPr>
          <a:lstStyle/>
          <a:p>
            <a:r>
              <a:rPr lang="en-US" sz="2800" dirty="0" smtClean="0"/>
              <a:t>Commenting </a:t>
            </a:r>
            <a:r>
              <a:rPr lang="en-US" sz="2800" dirty="0"/>
              <a:t>on the use of citations </a:t>
            </a:r>
            <a:r>
              <a:rPr lang="en-US" sz="2800" dirty="0" smtClean="0"/>
              <a:t>(</a:t>
            </a:r>
            <a:r>
              <a:rPr lang="en-US" sz="2800" dirty="0" err="1" smtClean="0"/>
              <a:t>Bibliometrics</a:t>
            </a:r>
            <a:r>
              <a:rPr lang="en-US" sz="2800" dirty="0"/>
              <a:t>), Garfield (1996) says</a:t>
            </a:r>
          </a:p>
        </p:txBody>
      </p:sp>
      <p:sp>
        <p:nvSpPr>
          <p:cNvPr id="5" name="Rectangle 4"/>
          <p:cNvSpPr/>
          <p:nvPr/>
        </p:nvSpPr>
        <p:spPr>
          <a:xfrm>
            <a:off x="228600" y="1828800"/>
            <a:ext cx="8610600" cy="4154488"/>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US" sz="2400" i="1" dirty="0">
                <a:solidFill>
                  <a:schemeClr val="tx1"/>
                </a:solidFill>
              </a:rPr>
              <a:t>Citation analysis becomes controversial mainly when it is used as a tool in making decisions about funding or the tenure of individuals or groups, especially when it is perceived to be an </a:t>
            </a:r>
            <a:r>
              <a:rPr lang="en-US" sz="2400" b="1" i="1" dirty="0">
                <a:solidFill>
                  <a:srgbClr val="FF0000"/>
                </a:solidFill>
              </a:rPr>
              <a:t>uninformed use of citation data</a:t>
            </a:r>
            <a:r>
              <a:rPr lang="en-US" sz="2400" i="1" dirty="0">
                <a:solidFill>
                  <a:schemeClr val="tx1"/>
                </a:solidFill>
              </a:rPr>
              <a:t>. Many of these unpublished citation analyses, like most un-refereed work, may, in fact, involve the abuse of </a:t>
            </a:r>
            <a:r>
              <a:rPr lang="en-US" sz="2400" i="1" u="sng" dirty="0">
                <a:solidFill>
                  <a:schemeClr val="tx1"/>
                </a:solidFill>
              </a:rPr>
              <a:t>SCI</a:t>
            </a:r>
            <a:r>
              <a:rPr lang="en-US" sz="2400" i="1" dirty="0">
                <a:solidFill>
                  <a:schemeClr val="tx1"/>
                </a:solidFill>
              </a:rPr>
              <a:t> data and rightly evoke hostility or unease. After all, some highly published authors are little more than bureaucrats who attach their names to every paper they can. Unless such details are known to the evaluators, citation data could be used to perpetuate unjust distribution of resources</a:t>
            </a:r>
            <a:endParaRPr lang="en-US" sz="2400" dirty="0">
              <a:solidFill>
                <a:schemeClr val="tx1"/>
              </a:solidFill>
            </a:endParaRPr>
          </a:p>
        </p:txBody>
      </p:sp>
      <p:sp>
        <p:nvSpPr>
          <p:cNvPr id="6" name="Rectangle 5"/>
          <p:cNvSpPr/>
          <p:nvPr/>
        </p:nvSpPr>
        <p:spPr>
          <a:xfrm>
            <a:off x="228600" y="2438400"/>
            <a:ext cx="8763000" cy="3785652"/>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fontAlgn="auto">
              <a:spcBef>
                <a:spcPts val="0"/>
              </a:spcBef>
              <a:spcAft>
                <a:spcPts val="0"/>
              </a:spcAft>
              <a:defRPr/>
            </a:pPr>
            <a:r>
              <a:rPr lang="en-US" sz="2400" i="1" dirty="0">
                <a:solidFill>
                  <a:schemeClr val="tx1"/>
                </a:solidFill>
              </a:rPr>
              <a:t>But the opposite may also be true. In several countries where research funding is often highly political, many of the most deserving researchers receive a small fraction of research funds in contrast to parasites who hadn't published a paper for a decade or more. Many well-funded clinical researchers publish in obscure national journals in the local language to hide their lack of international significance. In contrast, younger researchers not only publish in the international journals but are also well cited. Their impact on their scientific fields becomes clearly visible through citation analysis</a:t>
            </a:r>
            <a:endParaRPr lang="en-US"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Is it ALL in vain?</a:t>
            </a:r>
            <a:endParaRPr lang="en-US" dirty="0"/>
          </a:p>
        </p:txBody>
      </p:sp>
      <p:sp>
        <p:nvSpPr>
          <p:cNvPr id="3" name="Content Placeholder 2"/>
          <p:cNvSpPr>
            <a:spLocks noGrp="1"/>
          </p:cNvSpPr>
          <p:nvPr>
            <p:ph idx="1"/>
          </p:nvPr>
        </p:nvSpPr>
        <p:spPr>
          <a:xfrm>
            <a:off x="251520" y="1125538"/>
            <a:ext cx="8712968" cy="5039766"/>
          </a:xfrm>
          <a:solidFill>
            <a:srgbClr val="92D050"/>
          </a:solidFill>
          <a:effectLst>
            <a:glow rad="228600">
              <a:schemeClr val="accent2">
                <a:satMod val="175000"/>
                <a:alpha val="40000"/>
              </a:schemeClr>
            </a:glow>
          </a:effectLst>
        </p:spPr>
        <p:txBody>
          <a:bodyPr/>
          <a:lstStyle/>
          <a:p>
            <a:r>
              <a:rPr lang="en-ZA" sz="2400" dirty="0" err="1" smtClean="0"/>
              <a:t>Informetrics</a:t>
            </a:r>
            <a:r>
              <a:rPr lang="en-ZA" sz="2400" dirty="0" smtClean="0"/>
              <a:t> (including </a:t>
            </a:r>
            <a:r>
              <a:rPr lang="en-ZA" sz="2400" dirty="0" err="1" smtClean="0"/>
              <a:t>bibliometrics</a:t>
            </a:r>
            <a:r>
              <a:rPr lang="en-ZA" sz="2400" dirty="0" smtClean="0"/>
              <a:t>, </a:t>
            </a:r>
            <a:r>
              <a:rPr lang="en-ZA" sz="2400" dirty="0" err="1" smtClean="0"/>
              <a:t>scientometrics</a:t>
            </a:r>
            <a:r>
              <a:rPr lang="en-ZA" sz="2400" dirty="0" smtClean="0"/>
              <a:t>, </a:t>
            </a:r>
            <a:r>
              <a:rPr lang="en-ZA" sz="2400" dirty="0" err="1" smtClean="0"/>
              <a:t>webometrics</a:t>
            </a:r>
            <a:r>
              <a:rPr lang="en-ZA" sz="2400" dirty="0" smtClean="0"/>
              <a:t> and </a:t>
            </a:r>
            <a:r>
              <a:rPr lang="en-ZA" sz="2400" dirty="0" err="1" smtClean="0"/>
              <a:t>cybermetrics</a:t>
            </a:r>
            <a:r>
              <a:rPr lang="en-ZA" sz="2400" dirty="0" smtClean="0"/>
              <a:t>) approaches are increasingly becoming popular among:</a:t>
            </a:r>
          </a:p>
          <a:p>
            <a:pPr lvl="1"/>
            <a:r>
              <a:rPr lang="en-ZA" sz="2000" dirty="0" smtClean="0"/>
              <a:t>Researchers</a:t>
            </a:r>
          </a:p>
          <a:p>
            <a:pPr lvl="1"/>
            <a:r>
              <a:rPr lang="en-ZA" sz="2000" dirty="0" smtClean="0"/>
              <a:t>Funding agencies</a:t>
            </a:r>
          </a:p>
          <a:p>
            <a:pPr lvl="1"/>
            <a:r>
              <a:rPr lang="en-ZA" sz="2000" dirty="0" smtClean="0"/>
              <a:t>Universities</a:t>
            </a:r>
          </a:p>
          <a:p>
            <a:pPr lvl="1"/>
            <a:r>
              <a:rPr lang="en-ZA" sz="2000" dirty="0" smtClean="0"/>
              <a:t>Research centres</a:t>
            </a:r>
          </a:p>
          <a:p>
            <a:r>
              <a:rPr lang="en-ZA" sz="2400" dirty="0" smtClean="0"/>
              <a:t>Establishment of subject specific</a:t>
            </a:r>
          </a:p>
          <a:p>
            <a:pPr lvl="1"/>
            <a:r>
              <a:rPr lang="en-ZA" sz="2000" dirty="0" smtClean="0"/>
              <a:t>Journal of </a:t>
            </a:r>
            <a:r>
              <a:rPr lang="en-ZA" sz="2000" dirty="0" err="1" smtClean="0"/>
              <a:t>Informetrics</a:t>
            </a:r>
            <a:endParaRPr lang="en-ZA" sz="2000" dirty="0" smtClean="0"/>
          </a:p>
          <a:p>
            <a:pPr lvl="1"/>
            <a:r>
              <a:rPr lang="en-ZA" sz="2000" dirty="0" err="1" smtClean="0"/>
              <a:t>Scientometrics</a:t>
            </a:r>
            <a:r>
              <a:rPr lang="en-ZA" sz="2000" dirty="0" smtClean="0"/>
              <a:t> Journal</a:t>
            </a:r>
          </a:p>
          <a:p>
            <a:r>
              <a:rPr lang="en-ZA" sz="2400" dirty="0" smtClean="0"/>
              <a:t>International conferences and societies</a:t>
            </a:r>
          </a:p>
          <a:p>
            <a:pPr lvl="1"/>
            <a:r>
              <a:rPr lang="en-ZA" sz="2000" dirty="0" smtClean="0"/>
              <a:t>International Society for </a:t>
            </a:r>
            <a:r>
              <a:rPr lang="en-ZA" sz="2000" dirty="0" err="1" smtClean="0"/>
              <a:t>Scientometrics</a:t>
            </a:r>
            <a:r>
              <a:rPr lang="en-ZA" sz="2000" dirty="0" smtClean="0"/>
              <a:t> and </a:t>
            </a:r>
            <a:r>
              <a:rPr lang="en-ZA" sz="2000" dirty="0" err="1" smtClean="0"/>
              <a:t>Informetrics</a:t>
            </a:r>
            <a:endParaRPr lang="en-ZA" sz="2000" dirty="0" smtClean="0"/>
          </a:p>
          <a:p>
            <a:pPr lvl="1"/>
            <a:r>
              <a:rPr lang="en-ZA" sz="2000" dirty="0" smtClean="0"/>
              <a:t>ISSI conference 2011, Durban </a:t>
            </a:r>
            <a:r>
              <a:rPr lang="en-ZA" sz="2000" b="1" dirty="0" smtClean="0">
                <a:solidFill>
                  <a:srgbClr val="FF0000"/>
                </a:solidFill>
              </a:rPr>
              <a:t>[ALL ARE INVITED]</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381000" y="838200"/>
            <a:ext cx="8610600" cy="1524000"/>
          </a:xfrm>
          <a:ln>
            <a:solidFill>
              <a:srgbClr val="FF0000"/>
            </a:solidFill>
          </a:ln>
        </p:spPr>
        <p:txBody>
          <a:bodyPr/>
          <a:lstStyle/>
          <a:p>
            <a:r>
              <a:rPr lang="en-US" sz="2200" dirty="0" smtClean="0"/>
              <a:t>Focus shifts to evaluation</a:t>
            </a:r>
          </a:p>
          <a:p>
            <a:r>
              <a:rPr lang="en-US" sz="2200" dirty="0" smtClean="0"/>
              <a:t>Why?</a:t>
            </a:r>
          </a:p>
          <a:p>
            <a:pPr lvl="1"/>
            <a:r>
              <a:rPr lang="en-US" sz="2000" dirty="0" smtClean="0"/>
              <a:t>Rating, Impact, recruitment, funding tenure, ranking, and promotion</a:t>
            </a:r>
          </a:p>
        </p:txBody>
      </p:sp>
      <p:sp>
        <p:nvSpPr>
          <p:cNvPr id="4" name="Content Placeholder 2"/>
          <p:cNvSpPr txBox="1">
            <a:spLocks/>
          </p:cNvSpPr>
          <p:nvPr/>
        </p:nvSpPr>
        <p:spPr bwMode="auto">
          <a:xfrm>
            <a:off x="457200" y="2438400"/>
            <a:ext cx="8382000" cy="22860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lstStyle/>
          <a:p>
            <a:pPr fontAlgn="auto">
              <a:spcBef>
                <a:spcPts val="0"/>
              </a:spcBef>
              <a:spcAft>
                <a:spcPts val="0"/>
              </a:spcAft>
              <a:defRPr/>
            </a:pPr>
            <a:r>
              <a:rPr lang="en-US" sz="2000" dirty="0"/>
              <a:t>According to the OECD (1997) governments conduct research evaluations for the following reasons:</a:t>
            </a:r>
          </a:p>
          <a:p>
            <a:pPr marL="341313" indent="-341313" fontAlgn="auto">
              <a:spcBef>
                <a:spcPts val="0"/>
              </a:spcBef>
              <a:spcAft>
                <a:spcPts val="0"/>
              </a:spcAft>
              <a:buFont typeface="Courier New" pitchFamily="49" charset="0"/>
              <a:buChar char="o"/>
              <a:defRPr/>
            </a:pPr>
            <a:r>
              <a:rPr lang="en-US" sz="2000" dirty="0"/>
              <a:t>optimizing their research allocations when faced with budget stringencies;</a:t>
            </a:r>
          </a:p>
          <a:p>
            <a:pPr marL="341313" indent="-341313" fontAlgn="auto">
              <a:spcBef>
                <a:spcPts val="0"/>
              </a:spcBef>
              <a:spcAft>
                <a:spcPts val="0"/>
              </a:spcAft>
              <a:buFont typeface="Courier New" pitchFamily="49" charset="0"/>
              <a:buChar char="o"/>
              <a:defRPr/>
            </a:pPr>
            <a:r>
              <a:rPr lang="en-US" sz="2000" dirty="0"/>
              <a:t>re-orienting their research support;</a:t>
            </a:r>
          </a:p>
          <a:p>
            <a:pPr marL="341313" indent="-341313" fontAlgn="auto">
              <a:spcBef>
                <a:spcPts val="0"/>
              </a:spcBef>
              <a:spcAft>
                <a:spcPts val="0"/>
              </a:spcAft>
              <a:buFont typeface="Courier New" pitchFamily="49" charset="0"/>
              <a:buChar char="o"/>
              <a:defRPr/>
            </a:pPr>
            <a:r>
              <a:rPr lang="en-US" sz="2000" dirty="0"/>
              <a:t>rationalizing or downsizing research organizations; and</a:t>
            </a:r>
          </a:p>
          <a:p>
            <a:pPr marL="341313" indent="-341313" fontAlgn="auto">
              <a:spcBef>
                <a:spcPts val="0"/>
              </a:spcBef>
              <a:spcAft>
                <a:spcPts val="0"/>
              </a:spcAft>
              <a:buFont typeface="Courier New" pitchFamily="49" charset="0"/>
              <a:buChar char="o"/>
              <a:defRPr/>
            </a:pPr>
            <a:r>
              <a:rPr lang="en-US" sz="2000" dirty="0"/>
              <a:t>augmenting research productivity.</a:t>
            </a:r>
          </a:p>
          <a:p>
            <a:pPr eaLnBrk="0" fontAlgn="auto" hangingPunct="0">
              <a:spcBef>
                <a:spcPts val="600"/>
              </a:spcBef>
              <a:spcAft>
                <a:spcPts val="0"/>
              </a:spcAft>
              <a:buClr>
                <a:schemeClr val="accent1"/>
              </a:buClr>
              <a:buSzPct val="80000"/>
              <a:defRPr/>
            </a:pPr>
            <a:endParaRPr lang="en-US" sz="2000" dirty="0">
              <a:solidFill>
                <a:schemeClr val="tx1"/>
              </a:solidFill>
            </a:endParaRPr>
          </a:p>
        </p:txBody>
      </p:sp>
      <p:sp>
        <p:nvSpPr>
          <p:cNvPr id="5" name="Rectangle 4"/>
          <p:cNvSpPr/>
          <p:nvPr/>
        </p:nvSpPr>
        <p:spPr>
          <a:xfrm>
            <a:off x="304800" y="4876800"/>
            <a:ext cx="8610600" cy="1784350"/>
          </a:xfrm>
          <a:prstGeom prst="rect">
            <a:avLst/>
          </a:prstGeom>
          <a:ln/>
        </p:spPr>
        <p:style>
          <a:lnRef idx="1">
            <a:schemeClr val="accent6"/>
          </a:lnRef>
          <a:fillRef idx="3">
            <a:schemeClr val="accent6"/>
          </a:fillRef>
          <a:effectRef idx="2">
            <a:schemeClr val="accent6"/>
          </a:effectRef>
          <a:fontRef idx="minor">
            <a:schemeClr val="lt1"/>
          </a:fontRef>
        </p:style>
        <p:txBody>
          <a:bodyPr>
            <a:spAutoFit/>
          </a:bodyPr>
          <a:lstStyle/>
          <a:p>
            <a:pPr fontAlgn="auto">
              <a:spcBef>
                <a:spcPts val="0"/>
              </a:spcBef>
              <a:spcAft>
                <a:spcPts val="0"/>
              </a:spcAft>
              <a:defRPr/>
            </a:pPr>
            <a:r>
              <a:rPr lang="en-US" sz="2200" dirty="0"/>
              <a:t>However, funding seems to be main driving force. “</a:t>
            </a:r>
            <a:r>
              <a:rPr lang="en-US" sz="2200" i="1" dirty="0"/>
              <a:t>All </a:t>
            </a:r>
            <a:r>
              <a:rPr lang="en-US" sz="2200" i="1" u="sng" dirty="0">
                <a:solidFill>
                  <a:srgbClr val="FF0000"/>
                </a:solidFill>
              </a:rPr>
              <a:t>organizations</a:t>
            </a:r>
            <a:r>
              <a:rPr lang="en-US" sz="2200" i="1" dirty="0"/>
              <a:t> that fund and conduct scientific research are increasingly ‘under the gun’ to better evaluate the performance of their programs…. they must account for their expenditures and must justify their investment decisions</a:t>
            </a:r>
            <a:r>
              <a:rPr lang="en-US" sz="2200" dirty="0"/>
              <a:t>” </a:t>
            </a:r>
            <a:r>
              <a:rPr lang="en-US" sz="2200" dirty="0" err="1"/>
              <a:t>Geisler</a:t>
            </a:r>
            <a:r>
              <a:rPr lang="en-US" sz="2200" dirty="0"/>
              <a:t> (2001:39).</a:t>
            </a:r>
          </a:p>
        </p:txBody>
      </p:sp>
      <p:sp>
        <p:nvSpPr>
          <p:cNvPr id="7" name="Title 1"/>
          <p:cNvSpPr>
            <a:spLocks noGrp="1"/>
          </p:cNvSpPr>
          <p:nvPr>
            <p:ph type="title"/>
          </p:nvPr>
        </p:nvSpPr>
        <p:spPr>
          <a:xfrm>
            <a:off x="457200" y="130175"/>
            <a:ext cx="8229600" cy="490538"/>
          </a:xfrm>
        </p:spPr>
        <p:txBody>
          <a:bodyPr/>
          <a:lstStyle/>
          <a:p>
            <a:r>
              <a:rPr lang="en-ZA" dirty="0" smtClean="0"/>
              <a:t>Application in research.. After research..?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bg/>
                                          </p:spTgt>
                                        </p:tgtEl>
                                        <p:attrNameLst>
                                          <p:attrName>style.visibility</p:attrName>
                                        </p:attrNameLst>
                                      </p:cBhvr>
                                      <p:to>
                                        <p:strVal val="visible"/>
                                      </p:to>
                                    </p:set>
                                    <p:animEffect transition="in" filter="wipe(left)">
                                      <p:cBhvr>
                                        <p:cTn id="7" dur="500"/>
                                        <p:tgtEl>
                                          <p:spTgt spid="512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wipe(left)">
                                      <p:cBhvr>
                                        <p:cTn id="12" dur="500"/>
                                        <p:tgtEl>
                                          <p:spTgt spid="51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wipe(left)">
                                      <p:cBhvr>
                                        <p:cTn id="17" dur="500"/>
                                        <p:tgtEl>
                                          <p:spTgt spid="5123">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123">
                                            <p:txEl>
                                              <p:pRg st="2" end="2"/>
                                            </p:txEl>
                                          </p:spTgt>
                                        </p:tgtEl>
                                        <p:attrNameLst>
                                          <p:attrName>style.visibility</p:attrName>
                                        </p:attrNameLst>
                                      </p:cBhvr>
                                      <p:to>
                                        <p:strVal val="visible"/>
                                      </p:to>
                                    </p:set>
                                    <p:animEffect transition="in" filter="wipe(left)">
                                      <p:cBhvr>
                                        <p:cTn id="20" dur="500"/>
                                        <p:tgtEl>
                                          <p:spTgt spid="512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ox(in)">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79512" y="188640"/>
            <a:ext cx="8784976" cy="451123"/>
          </a:xfrm>
        </p:spPr>
        <p:txBody>
          <a:bodyPr/>
          <a:lstStyle/>
          <a:p>
            <a:r>
              <a:rPr lang="en-US" sz="2800" dirty="0" smtClean="0"/>
              <a:t>Which measurement indicators and data sources?</a:t>
            </a:r>
          </a:p>
        </p:txBody>
      </p:sp>
      <p:sp>
        <p:nvSpPr>
          <p:cNvPr id="6147" name="Content Placeholder 2"/>
          <p:cNvSpPr>
            <a:spLocks noGrp="1"/>
          </p:cNvSpPr>
          <p:nvPr>
            <p:ph idx="1"/>
          </p:nvPr>
        </p:nvSpPr>
        <p:spPr>
          <a:xfrm>
            <a:off x="251520" y="1196752"/>
            <a:ext cx="4464496" cy="482453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a:lstStyle/>
          <a:p>
            <a:r>
              <a:rPr lang="en-ZA" sz="2400" dirty="0" smtClean="0"/>
              <a:t>Indicators</a:t>
            </a:r>
            <a:endParaRPr lang="en-US" sz="2400" dirty="0" smtClean="0"/>
          </a:p>
          <a:p>
            <a:pPr lvl="1"/>
            <a:r>
              <a:rPr lang="en-US" sz="2000" dirty="0" smtClean="0"/>
              <a:t>Research outputs</a:t>
            </a:r>
          </a:p>
          <a:p>
            <a:pPr lvl="2"/>
            <a:r>
              <a:rPr lang="en-US" sz="2000" dirty="0" smtClean="0"/>
              <a:t>Publications</a:t>
            </a:r>
          </a:p>
          <a:p>
            <a:pPr lvl="3"/>
            <a:r>
              <a:rPr lang="en-US" dirty="0" smtClean="0"/>
              <a:t>Conference papers, books, book chapters, journal articles, etc</a:t>
            </a:r>
          </a:p>
          <a:p>
            <a:pPr lvl="2"/>
            <a:r>
              <a:rPr lang="en-US" sz="2000" dirty="0" smtClean="0"/>
              <a:t>Patents – innovations</a:t>
            </a:r>
          </a:p>
          <a:p>
            <a:pPr lvl="1"/>
            <a:r>
              <a:rPr lang="en-US" sz="2000" dirty="0" smtClean="0"/>
              <a:t>Research impact</a:t>
            </a:r>
          </a:p>
          <a:p>
            <a:pPr lvl="2"/>
            <a:r>
              <a:rPr lang="en-US" sz="2000" dirty="0" smtClean="0"/>
              <a:t>Citations</a:t>
            </a:r>
          </a:p>
          <a:p>
            <a:pPr lvl="1"/>
            <a:r>
              <a:rPr lang="en-US" sz="2000" dirty="0" smtClean="0"/>
              <a:t>Research outcomes</a:t>
            </a:r>
          </a:p>
          <a:p>
            <a:pPr lvl="2"/>
            <a:r>
              <a:rPr lang="en-US" sz="2000" dirty="0" smtClean="0"/>
              <a:t>Masters and PhD projects supervised</a:t>
            </a:r>
          </a:p>
        </p:txBody>
      </p:sp>
      <p:sp>
        <p:nvSpPr>
          <p:cNvPr id="4" name="Content Placeholder 2"/>
          <p:cNvSpPr txBox="1">
            <a:spLocks/>
          </p:cNvSpPr>
          <p:nvPr/>
        </p:nvSpPr>
        <p:spPr bwMode="auto">
          <a:xfrm>
            <a:off x="5148064" y="1196752"/>
            <a:ext cx="3744416" cy="4824536"/>
          </a:xfrm>
          <a:prstGeom prst="rect">
            <a:avLst/>
          </a:prstGeom>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285750" indent="-285750" eaLnBrk="0" hangingPunct="0">
              <a:spcBef>
                <a:spcPct val="20000"/>
              </a:spcBef>
              <a:buFont typeface="Wingdings" pitchFamily="2" charset="2"/>
              <a:buChar char="§"/>
            </a:pPr>
            <a:r>
              <a:rPr kumimoji="0" lang="en-US" sz="2400" b="0" i="0" u="none" strike="noStrike" kern="0" cap="none" spc="0" normalizeH="0" baseline="0" noProof="0" dirty="0" smtClean="0">
                <a:ln>
                  <a:noFill/>
                </a:ln>
                <a:solidFill>
                  <a:schemeClr val="tx1"/>
                </a:solidFill>
                <a:effectLst/>
                <a:uLnTx/>
                <a:uFillTx/>
                <a:latin typeface="+mn-lt"/>
              </a:rPr>
              <a:t>Sources</a:t>
            </a:r>
          </a:p>
          <a:p>
            <a:pPr marL="742950" lvl="1" indent="-285750" eaLnBrk="0" hangingPunct="0">
              <a:spcBef>
                <a:spcPct val="20000"/>
              </a:spcBef>
              <a:buFont typeface="Wingdings" pitchFamily="2" charset="2"/>
              <a:buChar char="ü"/>
            </a:pPr>
            <a:r>
              <a:rPr lang="en-ZA" sz="2000" kern="0" dirty="0" smtClean="0">
                <a:latin typeface="+mn-lt"/>
              </a:rPr>
              <a:t>Databases</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ISI</a:t>
            </a:r>
          </a:p>
          <a:p>
            <a:pPr marL="1200150" lvl="2" indent="-285750" eaLnBrk="0" hangingPunct="0">
              <a:spcBef>
                <a:spcPct val="20000"/>
              </a:spcBef>
              <a:buFont typeface="Arial" pitchFamily="34" charset="0"/>
              <a:buChar char="•"/>
            </a:pPr>
            <a:r>
              <a:rPr lang="en-ZA" kern="0" dirty="0" smtClean="0">
                <a:latin typeface="+mn-lt"/>
              </a:rPr>
              <a:t>SABINET</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IRs</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IPs</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Scopus</a:t>
            </a:r>
          </a:p>
          <a:p>
            <a:pPr marL="1200150" lvl="2" indent="-285750" eaLnBrk="0" hangingPunct="0">
              <a:spcBef>
                <a:spcPct val="20000"/>
              </a:spcBef>
              <a:buFont typeface="Arial" pitchFamily="34" charset="0"/>
              <a:buChar char="•"/>
            </a:pPr>
            <a:r>
              <a:rPr lang="en-ZA" kern="0" noProof="0" dirty="0" smtClean="0">
                <a:latin typeface="+mn-lt"/>
              </a:rPr>
              <a:t>Institutional research output administration systems</a:t>
            </a:r>
            <a:endParaRPr kumimoji="0" lang="en-ZA" b="0" i="0" u="none" strike="noStrike" kern="0" cap="none" spc="0" normalizeH="0" baseline="0" noProof="0" dirty="0" smtClean="0">
              <a:ln>
                <a:noFill/>
              </a:ln>
              <a:solidFill>
                <a:schemeClr val="tx1"/>
              </a:solidFill>
              <a:effectLst/>
              <a:uLnTx/>
              <a:uFillTx/>
              <a:latin typeface="+mn-lt"/>
            </a:endParaRPr>
          </a:p>
          <a:p>
            <a:pPr marL="742950" lvl="1" indent="-285750" eaLnBrk="0" hangingPunct="0">
              <a:spcBef>
                <a:spcPct val="20000"/>
              </a:spcBef>
              <a:buFont typeface="Wingdings" pitchFamily="2" charset="2"/>
              <a:buChar char="ü"/>
            </a:pPr>
            <a:r>
              <a:rPr lang="en-ZA" sz="2000" kern="0" dirty="0" smtClean="0">
                <a:latin typeface="+mn-lt"/>
              </a:rPr>
              <a:t>Web</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Google scholar</a:t>
            </a:r>
          </a:p>
          <a:p>
            <a:pPr marL="1200150" lvl="2" indent="-285750" eaLnBrk="0" hangingPunct="0">
              <a:spcBef>
                <a:spcPct val="20000"/>
              </a:spcBef>
              <a:buFont typeface="Arial" pitchFamily="34" charset="0"/>
              <a:buChar char="•"/>
            </a:pPr>
            <a:r>
              <a:rPr kumimoji="0" lang="en-ZA" b="0" i="0" u="none" strike="noStrike" kern="0" cap="none" spc="0" normalizeH="0" baseline="0" noProof="0" dirty="0" smtClean="0">
                <a:ln>
                  <a:noFill/>
                </a:ln>
                <a:solidFill>
                  <a:schemeClr val="tx1"/>
                </a:solidFill>
                <a:effectLst/>
                <a:uLnTx/>
                <a:uFillTx/>
                <a:latin typeface="+mn-lt"/>
              </a:rPr>
              <a:t>Search engines</a:t>
            </a:r>
            <a:endParaRPr kumimoji="0" lang="en-US"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08912" cy="936104"/>
          </a:xfrm>
        </p:spPr>
        <p:txBody>
          <a:bodyPr/>
          <a:lstStyle/>
          <a:p>
            <a:r>
              <a:rPr lang="en-ZA" b="1" dirty="0" smtClean="0">
                <a:solidFill>
                  <a:srgbClr val="FF0000"/>
                </a:solidFill>
              </a:rPr>
              <a:t>How and what should be evaluated in institutional research and visibility?</a:t>
            </a:r>
            <a:endParaRPr lang="en-US" b="1" dirty="0">
              <a:solidFill>
                <a:srgbClr val="FF0000"/>
              </a:solidFill>
            </a:endParaRPr>
          </a:p>
        </p:txBody>
      </p:sp>
      <p:sp>
        <p:nvSpPr>
          <p:cNvPr id="3" name="Content Placeholder 2"/>
          <p:cNvSpPr>
            <a:spLocks noGrp="1"/>
          </p:cNvSpPr>
          <p:nvPr>
            <p:ph idx="1"/>
          </p:nvPr>
        </p:nvSpPr>
        <p:spPr>
          <a:xfrm>
            <a:off x="467544" y="2132856"/>
            <a:ext cx="8363272" cy="2592288"/>
          </a:xfrm>
        </p:spPr>
        <p:txBody>
          <a:bodyPr/>
          <a:lstStyle/>
          <a:p>
            <a:pPr marL="0" indent="0">
              <a:buNone/>
            </a:pPr>
            <a:r>
              <a:rPr lang="en-ZA" sz="2800" dirty="0" smtClean="0"/>
              <a:t>Example of </a:t>
            </a:r>
            <a:r>
              <a:rPr lang="en-ZA" sz="2800" dirty="0" err="1" smtClean="0"/>
              <a:t>informetric</a:t>
            </a:r>
            <a:r>
              <a:rPr lang="en-ZA" sz="2800" dirty="0" smtClean="0"/>
              <a:t> study specific to university research and visibility</a:t>
            </a:r>
          </a:p>
          <a:p>
            <a:pPr marL="0" indent="0">
              <a:buNone/>
            </a:pPr>
            <a:endParaRPr lang="en-ZA" dirty="0" smtClean="0"/>
          </a:p>
          <a:p>
            <a:pPr marL="352425" indent="-352425">
              <a:buFont typeface="Wingdings" pitchFamily="2" charset="2"/>
              <a:buChar char="ü"/>
            </a:pPr>
            <a:r>
              <a:rPr lang="en-ZA" sz="2400" dirty="0" smtClean="0"/>
              <a:t>Mapping </a:t>
            </a:r>
            <a:r>
              <a:rPr lang="en-ZA" sz="2400" dirty="0" smtClean="0">
                <a:solidFill>
                  <a:srgbClr val="FF0000"/>
                </a:solidFill>
              </a:rPr>
              <a:t>research areas </a:t>
            </a:r>
            <a:r>
              <a:rPr lang="en-ZA" sz="2400" dirty="0" smtClean="0"/>
              <a:t>and </a:t>
            </a:r>
            <a:r>
              <a:rPr lang="en-ZA" sz="2400" dirty="0" smtClean="0">
                <a:solidFill>
                  <a:srgbClr val="FF0000"/>
                </a:solidFill>
              </a:rPr>
              <a:t>collaboration</a:t>
            </a:r>
            <a:r>
              <a:rPr lang="en-ZA" sz="2400" dirty="0" smtClean="0"/>
              <a:t> in the College of Human Sciences, University of South Africa </a:t>
            </a:r>
            <a:endParaRPr lang="en-US" sz="2400" dirty="0"/>
          </a:p>
        </p:txBody>
      </p:sp>
      <p:sp>
        <p:nvSpPr>
          <p:cNvPr id="4" name="TextBox 3"/>
          <p:cNvSpPr txBox="1"/>
          <p:nvPr/>
        </p:nvSpPr>
        <p:spPr>
          <a:xfrm>
            <a:off x="971600" y="5085184"/>
            <a:ext cx="7128792"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ZA" dirty="0" smtClean="0"/>
              <a:t>Ocholla and Mostert’s study of the research trends of Arts, Humanities and Social Sciences at the University of Zululand, 1994 - 2008</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836712"/>
            <a:ext cx="8280920" cy="936104"/>
          </a:xfrm>
        </p:spPr>
        <p:txBody>
          <a:bodyPr/>
          <a:lstStyle/>
          <a:p>
            <a:r>
              <a:rPr lang="en-ZA" dirty="0" smtClean="0">
                <a:solidFill>
                  <a:srgbClr val="FF0000"/>
                </a:solidFill>
              </a:rPr>
              <a:t>University Office Package for Institutional Research Management (IRMA)</a:t>
            </a:r>
            <a:endParaRPr lang="en-US" dirty="0">
              <a:solidFill>
                <a:srgbClr val="FF0000"/>
              </a:solidFill>
            </a:endParaRPr>
          </a:p>
        </p:txBody>
      </p:sp>
      <p:pic>
        <p:nvPicPr>
          <p:cNvPr id="23554" name="Picture 2"/>
          <p:cNvPicPr>
            <a:picLocks noChangeAspect="1" noChangeArrowheads="1"/>
          </p:cNvPicPr>
          <p:nvPr/>
        </p:nvPicPr>
        <p:blipFill>
          <a:blip r:embed="rId2" cstate="print"/>
          <a:srcRect/>
          <a:stretch>
            <a:fillRect/>
          </a:stretch>
        </p:blipFill>
        <p:spPr bwMode="auto">
          <a:xfrm>
            <a:off x="467544" y="1988840"/>
            <a:ext cx="7400925" cy="4295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sz="2800" dirty="0" smtClean="0"/>
              <a:t>Filtering &amp; data mining of information in IRMA</a:t>
            </a:r>
            <a:endParaRPr lang="en-US" sz="2800" dirty="0"/>
          </a:p>
        </p:txBody>
      </p:sp>
      <p:pic>
        <p:nvPicPr>
          <p:cNvPr id="24578" name="Picture 2"/>
          <p:cNvPicPr>
            <a:picLocks noChangeAspect="1" noChangeArrowheads="1"/>
          </p:cNvPicPr>
          <p:nvPr/>
        </p:nvPicPr>
        <p:blipFill>
          <a:blip r:embed="rId2" cstate="print"/>
          <a:srcRect/>
          <a:stretch>
            <a:fillRect/>
          </a:stretch>
        </p:blipFill>
        <p:spPr bwMode="auto">
          <a:xfrm>
            <a:off x="179512" y="980728"/>
            <a:ext cx="8724824" cy="5040560"/>
          </a:xfrm>
          <a:prstGeom prst="rect">
            <a:avLst/>
          </a:prstGeom>
          <a:noFill/>
          <a:ln w="9525">
            <a:noFill/>
            <a:miter lim="800000"/>
            <a:headEnd/>
            <a:tailEnd/>
          </a:ln>
        </p:spPr>
      </p:pic>
      <p:pic>
        <p:nvPicPr>
          <p:cNvPr id="24579" name="Picture 3"/>
          <p:cNvPicPr>
            <a:picLocks noChangeAspect="1" noChangeArrowheads="1"/>
          </p:cNvPicPr>
          <p:nvPr/>
        </p:nvPicPr>
        <p:blipFill>
          <a:blip r:embed="rId3" cstate="print"/>
          <a:srcRect/>
          <a:stretch>
            <a:fillRect/>
          </a:stretch>
        </p:blipFill>
        <p:spPr bwMode="auto">
          <a:xfrm>
            <a:off x="4355976" y="836712"/>
            <a:ext cx="3931064" cy="4394076"/>
          </a:xfrm>
          <a:prstGeom prst="rect">
            <a:avLst/>
          </a:prstGeom>
          <a:noFill/>
          <a:ln w="9525">
            <a:noFill/>
            <a:miter lim="800000"/>
            <a:headEnd/>
            <a:tailEnd/>
          </a:ln>
        </p:spPr>
      </p:pic>
      <p:pic>
        <p:nvPicPr>
          <p:cNvPr id="24580" name="Picture 4"/>
          <p:cNvPicPr>
            <a:picLocks noChangeAspect="1" noChangeArrowheads="1"/>
          </p:cNvPicPr>
          <p:nvPr/>
        </p:nvPicPr>
        <p:blipFill>
          <a:blip r:embed="rId4" cstate="print"/>
          <a:srcRect/>
          <a:stretch>
            <a:fillRect/>
          </a:stretch>
        </p:blipFill>
        <p:spPr bwMode="auto">
          <a:xfrm>
            <a:off x="4355975" y="3789040"/>
            <a:ext cx="2373613" cy="1944216"/>
          </a:xfrm>
          <a:prstGeom prst="rect">
            <a:avLst/>
          </a:prstGeom>
          <a:noFill/>
          <a:ln w="9525">
            <a:noFill/>
            <a:miter lim="800000"/>
            <a:headEnd/>
            <a:tailEnd/>
          </a:ln>
        </p:spPr>
      </p:pic>
      <p:sp>
        <p:nvSpPr>
          <p:cNvPr id="8" name="Oval 7"/>
          <p:cNvSpPr/>
          <p:nvPr/>
        </p:nvSpPr>
        <p:spPr>
          <a:xfrm>
            <a:off x="2555776" y="3356992"/>
            <a:ext cx="1800200"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979712" y="3933056"/>
            <a:ext cx="2376264"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1" name="Picture 5"/>
          <p:cNvPicPr>
            <a:picLocks noChangeAspect="1" noChangeArrowheads="1"/>
          </p:cNvPicPr>
          <p:nvPr/>
        </p:nvPicPr>
        <p:blipFill>
          <a:blip r:embed="rId5" cstate="print"/>
          <a:srcRect/>
          <a:stretch>
            <a:fillRect/>
          </a:stretch>
        </p:blipFill>
        <p:spPr bwMode="auto">
          <a:xfrm>
            <a:off x="4283968" y="2132856"/>
            <a:ext cx="600075" cy="2476500"/>
          </a:xfrm>
          <a:prstGeom prst="rect">
            <a:avLst/>
          </a:prstGeom>
          <a:noFill/>
          <a:ln w="9525">
            <a:noFill/>
            <a:miter lim="800000"/>
            <a:headEnd/>
            <a:tailEnd/>
          </a:ln>
        </p:spPr>
      </p:pic>
      <p:sp>
        <p:nvSpPr>
          <p:cNvPr id="11" name="Rectangle 10"/>
          <p:cNvSpPr/>
          <p:nvPr/>
        </p:nvSpPr>
        <p:spPr>
          <a:xfrm>
            <a:off x="179512" y="1484784"/>
            <a:ext cx="8712968" cy="12003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r>
              <a:rPr lang="en-ZA" sz="2400" dirty="0" smtClean="0">
                <a:solidFill>
                  <a:srgbClr val="FF0000"/>
                </a:solidFill>
              </a:rPr>
              <a:t>The system does not allow for searches to be conducted on, for example, the most commonly researched topics and, by extension, the trend of research on a given topic</a:t>
            </a:r>
            <a:endParaRPr lang="en-US" sz="2400" dirty="0">
              <a:solidFill>
                <a:srgbClr val="FF0000"/>
              </a:solidFill>
            </a:endParaRPr>
          </a:p>
        </p:txBody>
      </p:sp>
      <p:sp>
        <p:nvSpPr>
          <p:cNvPr id="12" name="Rectangle 11"/>
          <p:cNvSpPr/>
          <p:nvPr/>
        </p:nvSpPr>
        <p:spPr>
          <a:xfrm>
            <a:off x="179512" y="4221088"/>
            <a:ext cx="8712968" cy="120032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wrap="square">
            <a:spAutoFit/>
          </a:bodyPr>
          <a:lstStyle/>
          <a:p>
            <a:r>
              <a:rPr lang="en-ZA" sz="2400" dirty="0" smtClean="0">
                <a:solidFill>
                  <a:srgbClr val="FF0000"/>
                </a:solidFill>
              </a:rPr>
              <a:t>This limitation can however be overcome by the use of </a:t>
            </a:r>
            <a:r>
              <a:rPr lang="en-ZA" sz="2400" dirty="0" err="1" smtClean="0">
                <a:solidFill>
                  <a:srgbClr val="FF0000"/>
                </a:solidFill>
              </a:rPr>
              <a:t>informetric</a:t>
            </a:r>
            <a:r>
              <a:rPr lang="en-ZA" sz="2400" dirty="0" smtClean="0">
                <a:solidFill>
                  <a:srgbClr val="FF0000"/>
                </a:solidFill>
              </a:rPr>
              <a:t> techniques and methods, e.g. content analysis approaches and techniques.</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dissolve">
                                      <p:cBhvr>
                                        <p:cTn id="7" dur="500"/>
                                        <p:tgtEl>
                                          <p:spTgt spid="2457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500"/>
                                        <p:tgtEl>
                                          <p:spTgt spid="24579"/>
                                        </p:tgtEl>
                                        <p:attrNameLst>
                                          <p:attrName>ppt_x</p:attrName>
                                        </p:attrNameLst>
                                      </p:cBhvr>
                                      <p:tavLst>
                                        <p:tav tm="0">
                                          <p:val>
                                            <p:strVal val="ppt_x"/>
                                          </p:val>
                                        </p:tav>
                                        <p:tav tm="100000">
                                          <p:val>
                                            <p:strVal val="ppt_x"/>
                                          </p:val>
                                        </p:tav>
                                      </p:tavLst>
                                    </p:anim>
                                    <p:anim calcmode="lin" valueType="num">
                                      <p:cBhvr additive="base">
                                        <p:cTn id="15" dur="500"/>
                                        <p:tgtEl>
                                          <p:spTgt spid="24579"/>
                                        </p:tgtEl>
                                        <p:attrNameLst>
                                          <p:attrName>ppt_y</p:attrName>
                                        </p:attrNameLst>
                                      </p:cBhvr>
                                      <p:tavLst>
                                        <p:tav tm="0">
                                          <p:val>
                                            <p:strVal val="ppt_y"/>
                                          </p:val>
                                        </p:tav>
                                        <p:tav tm="100000">
                                          <p:val>
                                            <p:strVal val="1+ppt_h/2"/>
                                          </p:val>
                                        </p:tav>
                                      </p:tavLst>
                                    </p:anim>
                                    <p:set>
                                      <p:cBhvr>
                                        <p:cTn id="16" dur="1" fill="hold">
                                          <p:stCondLst>
                                            <p:cond delay="499"/>
                                          </p:stCondLst>
                                        </p:cTn>
                                        <p:tgtEl>
                                          <p:spTgt spid="24579"/>
                                        </p:tgtEl>
                                        <p:attrNameLst>
                                          <p:attrName>style.visibility</p:attrName>
                                        </p:attrNameLst>
                                      </p:cBhvr>
                                      <p:to>
                                        <p:strVal val="hidden"/>
                                      </p:to>
                                    </p:set>
                                  </p:childTnLst>
                                </p:cTn>
                              </p:par>
                              <p:par>
                                <p:cTn id="17" presetID="3" presetClass="exit" presetSubtype="10" fill="hold" grpId="1" nodeType="withEffect">
                                  <p:stCondLst>
                                    <p:cond delay="0"/>
                                  </p:stCondLst>
                                  <p:childTnLst>
                                    <p:animEffect transition="out" filter="blinds(horizontal)">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4580"/>
                                        </p:tgtEl>
                                        <p:attrNameLst>
                                          <p:attrName>style.visibility</p:attrName>
                                        </p:attrNameLst>
                                      </p:cBhvr>
                                      <p:to>
                                        <p:strVal val="visible"/>
                                      </p:to>
                                    </p:set>
                                    <p:animEffect transition="in" filter="dissolve">
                                      <p:cBhvr>
                                        <p:cTn id="24" dur="500"/>
                                        <p:tgtEl>
                                          <p:spTgt spid="2458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nodeType="clickEffect">
                                  <p:stCondLst>
                                    <p:cond delay="0"/>
                                  </p:stCondLst>
                                  <p:childTnLst>
                                    <p:anim calcmode="lin" valueType="num">
                                      <p:cBhvr additive="base">
                                        <p:cTn id="31" dur="500"/>
                                        <p:tgtEl>
                                          <p:spTgt spid="24580"/>
                                        </p:tgtEl>
                                        <p:attrNameLst>
                                          <p:attrName>ppt_x</p:attrName>
                                        </p:attrNameLst>
                                      </p:cBhvr>
                                      <p:tavLst>
                                        <p:tav tm="0">
                                          <p:val>
                                            <p:strVal val="ppt_x"/>
                                          </p:val>
                                        </p:tav>
                                        <p:tav tm="100000">
                                          <p:val>
                                            <p:strVal val="ppt_x"/>
                                          </p:val>
                                        </p:tav>
                                      </p:tavLst>
                                    </p:anim>
                                    <p:anim calcmode="lin" valueType="num">
                                      <p:cBhvr additive="base">
                                        <p:cTn id="32" dur="500"/>
                                        <p:tgtEl>
                                          <p:spTgt spid="24580"/>
                                        </p:tgtEl>
                                        <p:attrNameLst>
                                          <p:attrName>ppt_y</p:attrName>
                                        </p:attrNameLst>
                                      </p:cBhvr>
                                      <p:tavLst>
                                        <p:tav tm="0">
                                          <p:val>
                                            <p:strVal val="ppt_y"/>
                                          </p:val>
                                        </p:tav>
                                        <p:tav tm="100000">
                                          <p:val>
                                            <p:strVal val="1+ppt_h/2"/>
                                          </p:val>
                                        </p:tav>
                                      </p:tavLst>
                                    </p:anim>
                                    <p:set>
                                      <p:cBhvr>
                                        <p:cTn id="33" dur="1" fill="hold">
                                          <p:stCondLst>
                                            <p:cond delay="499"/>
                                          </p:stCondLst>
                                        </p:cTn>
                                        <p:tgtEl>
                                          <p:spTgt spid="24580"/>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4581"/>
                                        </p:tgtEl>
                                        <p:attrNameLst>
                                          <p:attrName>style.visibility</p:attrName>
                                        </p:attrNameLst>
                                      </p:cBhvr>
                                      <p:to>
                                        <p:strVal val="visible"/>
                                      </p:to>
                                    </p:set>
                                    <p:animEffect transition="in" filter="dissolve">
                                      <p:cBhvr>
                                        <p:cTn id="41" dur="500"/>
                                        <p:tgtEl>
                                          <p:spTgt spid="24581"/>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mph" presetSubtype="0" nodeType="clickEffect">
                                  <p:stCondLst>
                                    <p:cond delay="0"/>
                                  </p:stCondLst>
                                  <p:childTnLst>
                                    <p:set>
                                      <p:cBhvr rctx="PPT">
                                        <p:cTn id="45" dur="indefinite"/>
                                        <p:tgtEl>
                                          <p:spTgt spid="24578"/>
                                        </p:tgtEl>
                                        <p:attrNameLst>
                                          <p:attrName>style.opacity</p:attrName>
                                        </p:attrNameLst>
                                      </p:cBhvr>
                                      <p:to>
                                        <p:strVal val="0.5"/>
                                      </p:to>
                                    </p:set>
                                    <p:animEffect filter="image" prLst="opacity: 0.5">
                                      <p:cBhvr rctx="IE">
                                        <p:cTn id="46" dur="indefinite"/>
                                        <p:tgtEl>
                                          <p:spTgt spid="24578"/>
                                        </p:tgtEl>
                                      </p:cBhvr>
                                    </p:animEffect>
                                  </p:childTnLst>
                                </p:cTn>
                              </p:par>
                              <p:par>
                                <p:cTn id="47" presetID="9" presetClass="emph" presetSubtype="0" nodeType="withEffect">
                                  <p:stCondLst>
                                    <p:cond delay="0"/>
                                  </p:stCondLst>
                                  <p:childTnLst>
                                    <p:set>
                                      <p:cBhvr rctx="PPT">
                                        <p:cTn id="48" dur="indefinite"/>
                                        <p:tgtEl>
                                          <p:spTgt spid="24581"/>
                                        </p:tgtEl>
                                        <p:attrNameLst>
                                          <p:attrName>style.opacity</p:attrName>
                                        </p:attrNameLst>
                                      </p:cBhvr>
                                      <p:to>
                                        <p:strVal val="0.5"/>
                                      </p:to>
                                    </p:set>
                                    <p:animEffect filter="image" prLst="opacity: 0.5">
                                      <p:cBhvr rctx="IE">
                                        <p:cTn id="49" dur="indefinite"/>
                                        <p:tgtEl>
                                          <p:spTgt spid="2458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0-#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dissolve">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Output by department, 2008</a:t>
            </a:r>
            <a:endParaRPr lang="en-US" dirty="0"/>
          </a:p>
        </p:txBody>
      </p:sp>
      <p:graphicFrame>
        <p:nvGraphicFramePr>
          <p:cNvPr id="3" name="Table 2"/>
          <p:cNvGraphicFramePr>
            <a:graphicFrameLocks noGrp="1"/>
          </p:cNvGraphicFramePr>
          <p:nvPr/>
        </p:nvGraphicFramePr>
        <p:xfrm>
          <a:off x="251520" y="836712"/>
          <a:ext cx="8303644" cy="4937760"/>
        </p:xfrm>
        <a:graphic>
          <a:graphicData uri="http://schemas.openxmlformats.org/drawingml/2006/table">
            <a:tbl>
              <a:tblPr/>
              <a:tblGrid>
                <a:gridCol w="2400110"/>
                <a:gridCol w="881698"/>
                <a:gridCol w="744665"/>
                <a:gridCol w="975805"/>
                <a:gridCol w="990600"/>
                <a:gridCol w="1200595"/>
                <a:gridCol w="1110171"/>
              </a:tblGrid>
              <a:tr h="190500">
                <a:tc>
                  <a:txBody>
                    <a:bodyPr/>
                    <a:lstStyle/>
                    <a:p>
                      <a:pPr algn="ctr">
                        <a:lnSpc>
                          <a:spcPct val="100000"/>
                        </a:lnSpc>
                        <a:spcAft>
                          <a:spcPts val="0"/>
                        </a:spcAft>
                      </a:pPr>
                      <a:r>
                        <a:rPr lang="en-US" sz="1800">
                          <a:solidFill>
                            <a:srgbClr val="000000"/>
                          </a:solidFill>
                          <a:latin typeface="Calibri"/>
                          <a:ea typeface="Times New Roman"/>
                          <a:cs typeface="Times New Roman"/>
                        </a:rPr>
                        <a:t>Department</a:t>
                      </a:r>
                      <a:endParaRPr lang="en-U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00000"/>
                        </a:lnSpc>
                        <a:spcAft>
                          <a:spcPts val="0"/>
                        </a:spcAft>
                      </a:pPr>
                      <a:r>
                        <a:rPr lang="en-US" sz="1800">
                          <a:solidFill>
                            <a:srgbClr val="000000"/>
                          </a:solidFill>
                          <a:latin typeface="Calibri"/>
                          <a:ea typeface="Times New Roman"/>
                          <a:cs typeface="Times New Roman"/>
                        </a:rPr>
                        <a:t>Publications</a:t>
                      </a:r>
                      <a:endParaRPr lang="en-U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0000"/>
                        </a:lnSpc>
                        <a:spcAft>
                          <a:spcPts val="0"/>
                        </a:spcAft>
                      </a:pPr>
                      <a:r>
                        <a:rPr lang="en-US" sz="1800">
                          <a:solidFill>
                            <a:srgbClr val="000000"/>
                          </a:solidFill>
                          <a:latin typeface="Calibri"/>
                          <a:ea typeface="Times New Roman"/>
                          <a:cs typeface="Times New Roman"/>
                        </a:rPr>
                        <a:t>Total items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DoE score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Articles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Books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Chaps </a:t>
                      </a:r>
                      <a:r>
                        <a:rPr lang="en-US" sz="1800" dirty="0" smtClean="0">
                          <a:solidFill>
                            <a:srgbClr val="000000"/>
                          </a:solidFill>
                          <a:latin typeface="Calibri"/>
                          <a:ea typeface="Times New Roman"/>
                          <a:cs typeface="Times New Roman"/>
                        </a:rPr>
                        <a:t>in</a:t>
                      </a:r>
                    </a:p>
                    <a:p>
                      <a:pPr>
                        <a:lnSpc>
                          <a:spcPct val="100000"/>
                        </a:lnSpc>
                        <a:spcAft>
                          <a:spcPts val="0"/>
                        </a:spcAft>
                      </a:pPr>
                      <a:r>
                        <a:rPr lang="en-US" sz="1800" dirty="0" smtClean="0">
                          <a:solidFill>
                            <a:srgbClr val="000000"/>
                          </a:solidFill>
                          <a:latin typeface="Calibri"/>
                          <a:ea typeface="Times New Roman"/>
                          <a:cs typeface="Times New Roman"/>
                        </a:rPr>
                        <a:t>books</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Conf proceeds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36">
                <a:tc>
                  <a:txBody>
                    <a:bodyPr/>
                    <a:lstStyle/>
                    <a:p>
                      <a:pPr>
                        <a:lnSpc>
                          <a:spcPct val="100000"/>
                        </a:lnSpc>
                        <a:spcAft>
                          <a:spcPts val="0"/>
                        </a:spcAft>
                      </a:pPr>
                      <a:r>
                        <a:rPr lang="en-ZA" sz="1800">
                          <a:solidFill>
                            <a:srgbClr val="000000"/>
                          </a:solidFill>
                          <a:latin typeface="Calibri"/>
                          <a:ea typeface="Calibri"/>
                          <a:cs typeface="Times New Roman"/>
                        </a:rPr>
                        <a:t>Christian spirituality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30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26.50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English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24.33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Old Testament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22.00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New Testament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19.00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Health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16.22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Communication science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15.33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Classics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15.00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Teacher education</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14.44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Human sciences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13.00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Archaeology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smtClean="0">
                          <a:solidFill>
                            <a:srgbClr val="000000"/>
                          </a:solidFill>
                          <a:latin typeface="Calibri"/>
                          <a:ea typeface="Calibri"/>
                          <a:cs typeface="Times New Roman"/>
                        </a:rPr>
                        <a:t>12.98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40">
                <a:tc>
                  <a:txBody>
                    <a:bodyPr/>
                    <a:lstStyle/>
                    <a:p>
                      <a:pPr>
                        <a:lnSpc>
                          <a:spcPct val="100000"/>
                        </a:lnSpc>
                        <a:spcAft>
                          <a:spcPts val="0"/>
                        </a:spcAft>
                      </a:pPr>
                      <a:r>
                        <a:rPr lang="en-ZA" sz="1800" dirty="0">
                          <a:solidFill>
                            <a:srgbClr val="000000"/>
                          </a:solidFill>
                          <a:latin typeface="Calibri"/>
                          <a:ea typeface="Calibri"/>
                          <a:cs typeface="Times New Roman"/>
                        </a:rPr>
                        <a:t>Educational studies</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12.86</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spcAft>
                          <a:spcPts val="0"/>
                        </a:spcAft>
                      </a:pPr>
                      <a:r>
                        <a:rPr lang="en-ZA" sz="1800" dirty="0">
                          <a:solidFill>
                            <a:srgbClr val="000000"/>
                          </a:solidFill>
                          <a:latin typeface="Calibri"/>
                          <a:ea typeface="Calibri"/>
                          <a:cs typeface="Times New Roman"/>
                        </a:rPr>
                        <a:t>History</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12.16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dirty="0">
                          <a:solidFill>
                            <a:srgbClr val="000000"/>
                          </a:solidFill>
                          <a:latin typeface="Calibri"/>
                          <a:ea typeface="Calibri"/>
                          <a:cs typeface="Times New Roman"/>
                        </a:rPr>
                        <a:t>Music &amp; Art</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11</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10.50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Philosophy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5</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7</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10.25</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Graduate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ZA" sz="1800" dirty="0">
                          <a:solidFill>
                            <a:srgbClr val="000000"/>
                          </a:solidFill>
                          <a:latin typeface="Calibri"/>
                          <a:ea typeface="Calibri"/>
                          <a:cs typeface="Times New Roman"/>
                        </a:rPr>
                        <a:t>10.08</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51520" y="5877272"/>
          <a:ext cx="8352928" cy="315468"/>
        </p:xfrm>
        <a:graphic>
          <a:graphicData uri="http://schemas.openxmlformats.org/drawingml/2006/table">
            <a:tbl>
              <a:tblPr>
                <a:effectLst>
                  <a:outerShdw blurRad="76200" dist="12700" dir="8100000" sy="-23000" kx="800400" algn="br" rotWithShape="0">
                    <a:prstClr val="black">
                      <a:alpha val="20000"/>
                    </a:prstClr>
                  </a:outerShdw>
                </a:effectLst>
              </a:tblPr>
              <a:tblGrid>
                <a:gridCol w="2448272"/>
                <a:gridCol w="864096"/>
                <a:gridCol w="720080"/>
                <a:gridCol w="1008112"/>
                <a:gridCol w="1008112"/>
                <a:gridCol w="1152128"/>
                <a:gridCol w="1152128"/>
              </a:tblGrid>
              <a:tr h="288032">
                <a:tc>
                  <a:txBody>
                    <a:bodyPr/>
                    <a:lstStyle/>
                    <a:p>
                      <a:pPr>
                        <a:lnSpc>
                          <a:spcPct val="115000"/>
                        </a:lnSpc>
                        <a:spcAft>
                          <a:spcPts val="0"/>
                        </a:spcAft>
                      </a:pPr>
                      <a:r>
                        <a:rPr lang="en-ZA" sz="1800" b="1" dirty="0">
                          <a:solidFill>
                            <a:srgbClr val="000000"/>
                          </a:solidFill>
                          <a:latin typeface="Calibri"/>
                          <a:ea typeface="Calibri"/>
                          <a:cs typeface="Times New Roman"/>
                        </a:rPr>
                        <a:t>Total</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a:solidFill>
                            <a:srgbClr val="000000"/>
                          </a:solidFill>
                          <a:latin typeface="Calibri"/>
                          <a:ea typeface="Calibri"/>
                          <a:cs typeface="Times New Roman"/>
                        </a:rPr>
                        <a:t>263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a:solidFill>
                            <a:srgbClr val="000000"/>
                          </a:solidFill>
                          <a:latin typeface="Calibri"/>
                          <a:ea typeface="Calibri"/>
                          <a:cs typeface="Times New Roman"/>
                        </a:rPr>
                        <a:t>18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a:solidFill>
                            <a:srgbClr val="000000"/>
                          </a:solidFill>
                          <a:latin typeface="Calibri"/>
                          <a:ea typeface="Calibri"/>
                          <a:cs typeface="Times New Roman"/>
                        </a:rPr>
                        <a:t>296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c>
                  <a:txBody>
                    <a:bodyPr/>
                    <a:lstStyle/>
                    <a:p>
                      <a:pPr algn="r">
                        <a:lnSpc>
                          <a:spcPct val="115000"/>
                        </a:lnSpc>
                        <a:spcAft>
                          <a:spcPts val="0"/>
                        </a:spcAft>
                      </a:pPr>
                      <a:r>
                        <a:rPr lang="en-ZA" sz="1800" b="1" dirty="0">
                          <a:solidFill>
                            <a:srgbClr val="000000"/>
                          </a:solidFill>
                          <a:latin typeface="Calibri"/>
                          <a:ea typeface="Calibri"/>
                          <a:cs typeface="Times New Roman"/>
                        </a:rPr>
                        <a:t>300.44</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Expected research output</a:t>
            </a:r>
            <a:endParaRPr lang="en-US" dirty="0"/>
          </a:p>
        </p:txBody>
      </p:sp>
      <p:graphicFrame>
        <p:nvGraphicFramePr>
          <p:cNvPr id="3" name="Table 2"/>
          <p:cNvGraphicFramePr>
            <a:graphicFrameLocks noGrp="1"/>
          </p:cNvGraphicFramePr>
          <p:nvPr/>
        </p:nvGraphicFramePr>
        <p:xfrm>
          <a:off x="251520" y="1052736"/>
          <a:ext cx="3054541" cy="4732020"/>
        </p:xfrm>
        <a:graphic>
          <a:graphicData uri="http://schemas.openxmlformats.org/drawingml/2006/table">
            <a:tbl>
              <a:tblPr>
                <a:effectLst>
                  <a:outerShdw blurRad="50800" dist="38100" dir="5400000" algn="t" rotWithShape="0">
                    <a:prstClr val="black">
                      <a:alpha val="40000"/>
                    </a:prstClr>
                  </a:outerShdw>
                </a:effectLst>
              </a:tblPr>
              <a:tblGrid>
                <a:gridCol w="2335848"/>
                <a:gridCol w="718693"/>
              </a:tblGrid>
              <a:tr h="161925">
                <a:tc>
                  <a:txBody>
                    <a:bodyPr/>
                    <a:lstStyle/>
                    <a:p>
                      <a:pPr>
                        <a:lnSpc>
                          <a:spcPct val="115000"/>
                        </a:lnSpc>
                        <a:spcAft>
                          <a:spcPts val="0"/>
                        </a:spcAft>
                      </a:pPr>
                      <a:r>
                        <a:rPr lang="en-US" sz="1800" b="1" dirty="0">
                          <a:solidFill>
                            <a:srgbClr val="000000"/>
                          </a:solidFill>
                          <a:latin typeface="Arial"/>
                          <a:ea typeface="Times New Roman"/>
                          <a:cs typeface="Times New Roman"/>
                        </a:rPr>
                        <a:t>Position Title</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b="1">
                          <a:solidFill>
                            <a:srgbClr val="000000"/>
                          </a:solidFill>
                          <a:latin typeface="Arial"/>
                          <a:ea typeface="Times New Roman"/>
                          <a:cs typeface="Times New Roman"/>
                        </a:rPr>
                        <a:t>Total</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dirty="0">
                          <a:solidFill>
                            <a:srgbClr val="000000"/>
                          </a:solidFill>
                          <a:latin typeface="Arial"/>
                          <a:ea typeface="Times New Roman"/>
                          <a:cs typeface="Times New Roman"/>
                        </a:rPr>
                        <a:t>Academic </a:t>
                      </a:r>
                      <a:r>
                        <a:rPr lang="en-US" sz="1800" dirty="0" err="1" smtClean="0">
                          <a:solidFill>
                            <a:srgbClr val="000000"/>
                          </a:solidFill>
                          <a:latin typeface="Arial"/>
                          <a:ea typeface="Times New Roman"/>
                          <a:cs typeface="Times New Roman"/>
                        </a:rPr>
                        <a:t>CoD</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dirty="0">
                          <a:solidFill>
                            <a:srgbClr val="000000"/>
                          </a:solidFill>
                          <a:latin typeface="Arial"/>
                          <a:ea typeface="Times New Roman"/>
                          <a:cs typeface="Times New Roman"/>
                        </a:rPr>
                        <a:t>3</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dirty="0">
                          <a:solidFill>
                            <a:srgbClr val="000000"/>
                          </a:solidFill>
                          <a:latin typeface="Arial"/>
                          <a:ea typeface="Times New Roman"/>
                          <a:cs typeface="Times New Roman"/>
                        </a:rPr>
                        <a:t>Assistant Curator</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dirty="0">
                          <a:solidFill>
                            <a:srgbClr val="000000"/>
                          </a:solidFill>
                          <a:latin typeface="Arial"/>
                          <a:ea typeface="Times New Roman"/>
                          <a:cs typeface="Times New Roman"/>
                        </a:rPr>
                        <a:t>Associate Professor</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77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dirty="0">
                          <a:solidFill>
                            <a:srgbClr val="000000"/>
                          </a:solidFill>
                          <a:latin typeface="Arial"/>
                          <a:ea typeface="Times New Roman"/>
                          <a:cs typeface="Times New Roman"/>
                        </a:rPr>
                        <a:t>Chair: NRF</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dirty="0">
                          <a:solidFill>
                            <a:srgbClr val="000000"/>
                          </a:solidFill>
                          <a:latin typeface="Arial"/>
                          <a:ea typeface="Times New Roman"/>
                          <a:cs typeface="Times New Roman"/>
                        </a:rPr>
                        <a:t>Executive Dean </a:t>
                      </a:r>
                      <a:r>
                        <a:rPr lang="en-US" sz="1800" dirty="0" smtClean="0">
                          <a:solidFill>
                            <a:srgbClr val="000000"/>
                          </a:solidFill>
                          <a:latin typeface="Arial"/>
                          <a:ea typeface="Times New Roman"/>
                          <a:cs typeface="Times New Roman"/>
                        </a:rPr>
                        <a:t>CHS</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Junior Lecturer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Junior Researcher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Lecturer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123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Professor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98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Research Director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Researcher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Senior Lecturer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137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a:solidFill>
                            <a:srgbClr val="000000"/>
                          </a:solidFill>
                          <a:latin typeface="Arial"/>
                          <a:ea typeface="Times New Roman"/>
                          <a:cs typeface="Times New Roman"/>
                        </a:rPr>
                        <a:t>Senior Researcher</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a:solidFill>
                            <a:srgbClr val="000000"/>
                          </a:solidFill>
                          <a:latin typeface="Arial"/>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61925">
                <a:tc>
                  <a:txBody>
                    <a:bodyPr/>
                    <a:lstStyle/>
                    <a:p>
                      <a:pPr>
                        <a:lnSpc>
                          <a:spcPct val="115000"/>
                        </a:lnSpc>
                        <a:spcAft>
                          <a:spcPts val="0"/>
                        </a:spcAft>
                      </a:pPr>
                      <a:r>
                        <a:rPr lang="en-US" sz="1800" b="1">
                          <a:solidFill>
                            <a:srgbClr val="000000"/>
                          </a:solidFill>
                          <a:latin typeface="Arial"/>
                          <a:ea typeface="Times New Roman"/>
                          <a:cs typeface="Times New Roman"/>
                        </a:rPr>
                        <a:t>Grand Total</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US" sz="1800" b="1" dirty="0">
                          <a:solidFill>
                            <a:srgbClr val="000000"/>
                          </a:solidFill>
                          <a:latin typeface="Arial"/>
                          <a:ea typeface="Times New Roman"/>
                          <a:cs typeface="Times New Roman"/>
                        </a:rPr>
                        <a:t>469</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graphicFrame>
        <p:nvGraphicFramePr>
          <p:cNvPr id="4" name="Table 3"/>
          <p:cNvGraphicFramePr>
            <a:graphicFrameLocks noGrp="1"/>
          </p:cNvGraphicFramePr>
          <p:nvPr/>
        </p:nvGraphicFramePr>
        <p:xfrm>
          <a:off x="3491880" y="1052736"/>
          <a:ext cx="4835398" cy="2743200"/>
        </p:xfrm>
        <a:graphic>
          <a:graphicData uri="http://schemas.openxmlformats.org/drawingml/2006/table">
            <a:tbl>
              <a:tblPr/>
              <a:tblGrid>
                <a:gridCol w="1738948"/>
                <a:gridCol w="786765"/>
                <a:gridCol w="716280"/>
                <a:gridCol w="688340"/>
                <a:gridCol w="905065"/>
              </a:tblGrid>
              <a:tr h="161925">
                <a:tc>
                  <a:txBody>
                    <a:bodyPr/>
                    <a:lstStyle/>
                    <a:p>
                      <a:pPr>
                        <a:lnSpc>
                          <a:spcPct val="100000"/>
                        </a:lnSpc>
                      </a:pP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nSpc>
                          <a:spcPct val="100000"/>
                        </a:lnSpc>
                      </a:pP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gridSpan="3">
                  <a:txBody>
                    <a:bodyPr/>
                    <a:lstStyle/>
                    <a:p>
                      <a:pPr algn="ctr">
                        <a:lnSpc>
                          <a:spcPct val="100000"/>
                        </a:lnSpc>
                        <a:spcAft>
                          <a:spcPts val="0"/>
                        </a:spcAft>
                      </a:pPr>
                      <a:r>
                        <a:rPr lang="en-US" sz="1800" b="1" dirty="0">
                          <a:solidFill>
                            <a:srgbClr val="000000"/>
                          </a:solidFill>
                          <a:latin typeface="Arial"/>
                          <a:ea typeface="Times New Roman"/>
                          <a:cs typeface="Times New Roman"/>
                        </a:rPr>
                        <a:t>Expected </a:t>
                      </a:r>
                      <a:r>
                        <a:rPr lang="en-US" sz="1800" b="1" dirty="0" smtClean="0">
                          <a:solidFill>
                            <a:srgbClr val="000000"/>
                          </a:solidFill>
                          <a:latin typeface="Arial"/>
                          <a:ea typeface="Times New Roman"/>
                          <a:cs typeface="Times New Roman"/>
                        </a:rPr>
                        <a:t>research</a:t>
                      </a:r>
                    </a:p>
                    <a:p>
                      <a:pPr algn="ctr">
                        <a:lnSpc>
                          <a:spcPct val="100000"/>
                        </a:lnSpc>
                        <a:spcAft>
                          <a:spcPts val="0"/>
                        </a:spcAft>
                      </a:pPr>
                      <a:r>
                        <a:rPr lang="en-US" sz="1800" b="1" dirty="0" smtClean="0">
                          <a:solidFill>
                            <a:srgbClr val="000000"/>
                          </a:solidFill>
                          <a:latin typeface="Arial"/>
                          <a:ea typeface="Times New Roman"/>
                          <a:cs typeface="Times New Roman"/>
                        </a:rPr>
                        <a:t> </a:t>
                      </a:r>
                      <a:r>
                        <a:rPr lang="en-US" sz="1800" b="1" dirty="0">
                          <a:solidFill>
                            <a:srgbClr val="000000"/>
                          </a:solidFill>
                          <a:latin typeface="Arial"/>
                          <a:ea typeface="Times New Roman"/>
                          <a:cs typeface="Times New Roman"/>
                        </a:rPr>
                        <a:t>Output per person</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hMerge="1">
                  <a:txBody>
                    <a:bodyPr/>
                    <a:lstStyle/>
                    <a:p>
                      <a:endParaRPr lang="en-US"/>
                    </a:p>
                  </a:txBody>
                  <a:tcPr/>
                </a:tc>
                <a:tc hMerge="1">
                  <a:txBody>
                    <a:bodyPr/>
                    <a:lstStyle/>
                    <a:p>
                      <a:endParaRPr lang="en-US"/>
                    </a:p>
                  </a:txBody>
                  <a:tcPr/>
                </a:tc>
              </a:tr>
              <a:tr h="161925">
                <a:tc>
                  <a:txBody>
                    <a:bodyPr/>
                    <a:lstStyle/>
                    <a:p>
                      <a:pPr>
                        <a:lnSpc>
                          <a:spcPct val="100000"/>
                        </a:lnSpc>
                      </a:pP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No of staff</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Per 5 yrs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Per year</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TOTAL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61925">
                <a:tc>
                  <a:txBody>
                    <a:bodyPr/>
                    <a:lstStyle/>
                    <a:p>
                      <a:pPr>
                        <a:lnSpc>
                          <a:spcPct val="100000"/>
                        </a:lnSpc>
                        <a:spcAft>
                          <a:spcPts val="0"/>
                        </a:spcAft>
                      </a:pPr>
                      <a:r>
                        <a:rPr lang="en-US" sz="1800" b="1" dirty="0">
                          <a:solidFill>
                            <a:srgbClr val="000000"/>
                          </a:solidFill>
                          <a:latin typeface="Arial"/>
                          <a:ea typeface="Times New Roman"/>
                          <a:cs typeface="Times New Roman"/>
                        </a:rPr>
                        <a:t>Professor</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98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1.4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137.2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a:lnSpc>
                          <a:spcPct val="100000"/>
                        </a:lnSpc>
                        <a:spcAft>
                          <a:spcPts val="0"/>
                        </a:spcAft>
                      </a:pPr>
                      <a:r>
                        <a:rPr lang="en-US" sz="1800" b="1" dirty="0" smtClean="0">
                          <a:solidFill>
                            <a:srgbClr val="000000"/>
                          </a:solidFill>
                          <a:latin typeface="Arial"/>
                          <a:ea typeface="Times New Roman"/>
                          <a:cs typeface="Times New Roman"/>
                        </a:rPr>
                        <a:t>Ass Professor</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77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92.4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61925">
                <a:tc>
                  <a:txBody>
                    <a:bodyPr/>
                    <a:lstStyle/>
                    <a:p>
                      <a:pPr>
                        <a:lnSpc>
                          <a:spcPct val="100000"/>
                        </a:lnSpc>
                        <a:spcAft>
                          <a:spcPts val="0"/>
                        </a:spcAft>
                      </a:pPr>
                      <a:r>
                        <a:rPr lang="en-US" sz="1800" b="1" dirty="0" err="1" smtClean="0">
                          <a:solidFill>
                            <a:srgbClr val="000000"/>
                          </a:solidFill>
                          <a:latin typeface="Arial"/>
                          <a:ea typeface="Times New Roman"/>
                          <a:cs typeface="Times New Roman"/>
                        </a:rPr>
                        <a:t>Sen</a:t>
                      </a:r>
                      <a:r>
                        <a:rPr lang="en-US" sz="1800" b="1" dirty="0" smtClean="0">
                          <a:solidFill>
                            <a:srgbClr val="000000"/>
                          </a:solidFill>
                          <a:latin typeface="Arial"/>
                          <a:ea typeface="Times New Roman"/>
                          <a:cs typeface="Times New Roman"/>
                        </a:rPr>
                        <a:t> </a:t>
                      </a:r>
                      <a:r>
                        <a:rPr lang="en-US" sz="1800" b="1" dirty="0">
                          <a:solidFill>
                            <a:srgbClr val="000000"/>
                          </a:solidFill>
                          <a:latin typeface="Arial"/>
                          <a:ea typeface="Times New Roman"/>
                          <a:cs typeface="Times New Roman"/>
                        </a:rPr>
                        <a:t>Lecturer</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137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1.0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137.0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a:lnSpc>
                          <a:spcPct val="100000"/>
                        </a:lnSpc>
                        <a:spcAft>
                          <a:spcPts val="0"/>
                        </a:spcAft>
                      </a:pPr>
                      <a:r>
                        <a:rPr lang="en-US" sz="1800" b="1">
                          <a:solidFill>
                            <a:srgbClr val="000000"/>
                          </a:solidFill>
                          <a:latin typeface="Arial"/>
                          <a:ea typeface="Times New Roman"/>
                          <a:cs typeface="Times New Roman"/>
                        </a:rPr>
                        <a:t>Lecturer</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123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0.8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98.4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61925">
                <a:tc>
                  <a:txBody>
                    <a:bodyPr/>
                    <a:lstStyle/>
                    <a:p>
                      <a:pPr>
                        <a:lnSpc>
                          <a:spcPct val="100000"/>
                        </a:lnSpc>
                        <a:spcAft>
                          <a:spcPts val="0"/>
                        </a:spcAft>
                      </a:pPr>
                      <a:r>
                        <a:rPr lang="en-US" sz="1800" b="1" dirty="0" smtClean="0">
                          <a:solidFill>
                            <a:srgbClr val="000000"/>
                          </a:solidFill>
                          <a:latin typeface="Arial"/>
                          <a:ea typeface="Times New Roman"/>
                          <a:cs typeface="Times New Roman"/>
                        </a:rPr>
                        <a:t>Jun Lecturer</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19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0.6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800">
                          <a:solidFill>
                            <a:srgbClr val="000000"/>
                          </a:solidFill>
                          <a:latin typeface="Arial"/>
                          <a:ea typeface="Times New Roman"/>
                          <a:cs typeface="Times New Roman"/>
                        </a:rPr>
                        <a:t>11.4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a:lnSpc>
                          <a:spcPct val="100000"/>
                        </a:lnSpc>
                        <a:spcAft>
                          <a:spcPts val="0"/>
                        </a:spcAft>
                      </a:pPr>
                      <a:r>
                        <a:rPr lang="en-US" sz="1800" b="1">
                          <a:solidFill>
                            <a:srgbClr val="000000"/>
                          </a:solidFill>
                          <a:latin typeface="Arial"/>
                          <a:ea typeface="Times New Roman"/>
                          <a:cs typeface="Times New Roman"/>
                        </a:rPr>
                        <a:t>TOTAL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a:lnSpc>
                          <a:spcPct val="100000"/>
                        </a:lnSpc>
                        <a:spcAft>
                          <a:spcPts val="0"/>
                        </a:spcAft>
                      </a:pPr>
                      <a:r>
                        <a:rPr lang="en-US" sz="1800">
                          <a:solidFill>
                            <a:srgbClr val="000000"/>
                          </a:solidFill>
                          <a:latin typeface="Arial"/>
                          <a:ea typeface="Times New Roman"/>
                          <a:cs typeface="Times New Roman"/>
                        </a:rPr>
                        <a:t>454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00000"/>
                        </a:lnSpc>
                      </a:pP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00000"/>
                        </a:lnSpc>
                      </a:pP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00000"/>
                        </a:lnSpc>
                        <a:spcAft>
                          <a:spcPts val="0"/>
                        </a:spcAft>
                      </a:pPr>
                      <a:r>
                        <a:rPr lang="en-US" sz="1800" dirty="0">
                          <a:solidFill>
                            <a:srgbClr val="000000"/>
                          </a:solidFill>
                          <a:latin typeface="Arial"/>
                          <a:ea typeface="Times New Roman"/>
                          <a:cs typeface="Times New Roman"/>
                        </a:rPr>
                        <a:t>476.4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bl>
          </a:graphicData>
        </a:graphic>
      </p:graphicFrame>
      <p:sp>
        <p:nvSpPr>
          <p:cNvPr id="6" name="Rectangle 5"/>
          <p:cNvSpPr/>
          <p:nvPr/>
        </p:nvSpPr>
        <p:spPr>
          <a:xfrm>
            <a:off x="3419872" y="3933056"/>
            <a:ext cx="5544616"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wrap="square">
            <a:spAutoFit/>
          </a:bodyPr>
          <a:lstStyle/>
          <a:p>
            <a:r>
              <a:rPr lang="en-ZA" dirty="0" smtClean="0"/>
              <a:t>The total of 476.4 units excludes research outputs of the other categories of academic staff (such as CODs and other researchers) and admin staff</a:t>
            </a:r>
            <a:endParaRPr lang="en-US" dirty="0"/>
          </a:p>
        </p:txBody>
      </p:sp>
      <p:sp>
        <p:nvSpPr>
          <p:cNvPr id="7" name="TextBox 6"/>
          <p:cNvSpPr txBox="1"/>
          <p:nvPr/>
        </p:nvSpPr>
        <p:spPr>
          <a:xfrm>
            <a:off x="3491880" y="5085184"/>
            <a:ext cx="5328592" cy="646331"/>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ZA" dirty="0" smtClean="0"/>
              <a:t>UNISA’s research output in 2008 was therefore short by 476.40-300.44 = 175.96</a:t>
            </a:r>
            <a:endParaRPr lang="en-US" dirty="0"/>
          </a:p>
        </p:txBody>
      </p:sp>
      <p:sp>
        <p:nvSpPr>
          <p:cNvPr id="8" name="TextBox 7"/>
          <p:cNvSpPr txBox="1"/>
          <p:nvPr/>
        </p:nvSpPr>
        <p:spPr>
          <a:xfrm>
            <a:off x="251520" y="5877272"/>
            <a:ext cx="5832648" cy="36933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6"/>
          </a:fillRef>
          <a:effectRef idx="1">
            <a:schemeClr val="accent6"/>
          </a:effectRef>
          <a:fontRef idx="minor">
            <a:schemeClr val="lt1"/>
          </a:fontRef>
        </p:style>
        <p:txBody>
          <a:bodyPr wrap="square" rtlCol="0">
            <a:spAutoFit/>
          </a:bodyPr>
          <a:lstStyle/>
          <a:p>
            <a:r>
              <a:rPr lang="en-ZA" dirty="0" smtClean="0"/>
              <a:t>NOTE: Some academics produced more than expected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Most common terms</a:t>
            </a:r>
            <a:endParaRPr lang="en-US" dirty="0"/>
          </a:p>
        </p:txBody>
      </p:sp>
      <p:graphicFrame>
        <p:nvGraphicFramePr>
          <p:cNvPr id="3" name="Table 2"/>
          <p:cNvGraphicFramePr>
            <a:graphicFrameLocks noGrp="1"/>
          </p:cNvGraphicFramePr>
          <p:nvPr/>
        </p:nvGraphicFramePr>
        <p:xfrm>
          <a:off x="179512" y="980728"/>
          <a:ext cx="2222374" cy="5212080"/>
        </p:xfrm>
        <a:graphic>
          <a:graphicData uri="http://schemas.openxmlformats.org/drawingml/2006/table">
            <a:tbl>
              <a:tblPr/>
              <a:tblGrid>
                <a:gridCol w="1608519"/>
                <a:gridCol w="613855"/>
              </a:tblGrid>
              <a:tr h="44450">
                <a:tc>
                  <a:txBody>
                    <a:bodyPr/>
                    <a:lstStyle/>
                    <a:p>
                      <a:pPr>
                        <a:lnSpc>
                          <a:spcPct val="100000"/>
                        </a:lnSpc>
                        <a:spcAft>
                          <a:spcPts val="0"/>
                        </a:spcAft>
                      </a:pPr>
                      <a:r>
                        <a:rPr lang="en-US" sz="1800" b="1">
                          <a:solidFill>
                            <a:srgbClr val="000000"/>
                          </a:solidFill>
                          <a:latin typeface="Calibri"/>
                          <a:ea typeface="Times New Roman"/>
                          <a:cs typeface="Times New Roman"/>
                        </a:rPr>
                        <a:t>TITLE TERM</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b="1">
                          <a:solidFill>
                            <a:srgbClr val="000000"/>
                          </a:solidFill>
                          <a:latin typeface="Calibri"/>
                          <a:ea typeface="Times New Roman"/>
                          <a:cs typeface="Times New Roman"/>
                        </a:rPr>
                        <a:t>HITS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SOUTH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37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AFRICAN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33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AFRICA</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29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EDUCATION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AIDS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HIV</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NURSES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10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SCHOOL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SOUTHERN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SCHOOLS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STUDY</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CASE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DEVELOPMENT</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HUMAN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LANGUAGE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MUSIC</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RESEARCH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ART</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6</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915816" y="980728"/>
          <a:ext cx="2243837" cy="5212080"/>
        </p:xfrm>
        <a:graphic>
          <a:graphicData uri="http://schemas.openxmlformats.org/drawingml/2006/table">
            <a:tbl>
              <a:tblPr/>
              <a:tblGrid>
                <a:gridCol w="1629982"/>
                <a:gridCol w="613855"/>
              </a:tblGrid>
              <a:tr h="44450">
                <a:tc>
                  <a:txBody>
                    <a:bodyPr/>
                    <a:lstStyle/>
                    <a:p>
                      <a:pPr>
                        <a:lnSpc>
                          <a:spcPct val="100000"/>
                        </a:lnSpc>
                        <a:spcAft>
                          <a:spcPts val="0"/>
                        </a:spcAft>
                      </a:pPr>
                      <a:r>
                        <a:rPr lang="en-US" sz="1800" b="1">
                          <a:solidFill>
                            <a:srgbClr val="000000"/>
                          </a:solidFill>
                          <a:latin typeface="Calibri"/>
                          <a:ea typeface="Times New Roman"/>
                          <a:cs typeface="Times New Roman"/>
                        </a:rPr>
                        <a:t>TITLE TERM</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b="1">
                          <a:solidFill>
                            <a:srgbClr val="000000"/>
                          </a:solidFill>
                          <a:latin typeface="Calibri"/>
                          <a:ea typeface="Times New Roman"/>
                          <a:cs typeface="Times New Roman"/>
                        </a:rPr>
                        <a:t>HITS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LITERATURE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READING</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SPIRITUALITY</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STATE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CHURCH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EARLY</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EASTERN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EVALUATION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EXPERIENCES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GENDER</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HIGHER</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INVESTIGATION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JESUS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LEARNING</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SELECTED</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TEACHERS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WORLD</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CHRISTIAN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5652120" y="980728"/>
          <a:ext cx="2718436" cy="5212080"/>
        </p:xfrm>
        <a:graphic>
          <a:graphicData uri="http://schemas.openxmlformats.org/drawingml/2006/table">
            <a:tbl>
              <a:tblPr/>
              <a:tblGrid>
                <a:gridCol w="2104581"/>
                <a:gridCol w="613855"/>
              </a:tblGrid>
              <a:tr h="44450">
                <a:tc>
                  <a:txBody>
                    <a:bodyPr/>
                    <a:lstStyle/>
                    <a:p>
                      <a:pPr>
                        <a:lnSpc>
                          <a:spcPct val="100000"/>
                        </a:lnSpc>
                        <a:spcAft>
                          <a:spcPts val="0"/>
                        </a:spcAft>
                      </a:pPr>
                      <a:r>
                        <a:rPr lang="en-US" sz="1800" b="1" dirty="0">
                          <a:solidFill>
                            <a:srgbClr val="000000"/>
                          </a:solidFill>
                          <a:latin typeface="Calibri"/>
                          <a:ea typeface="Times New Roman"/>
                          <a:cs typeface="Times New Roman"/>
                        </a:rPr>
                        <a:t>TITLE TERM</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b="1">
                          <a:solidFill>
                            <a:srgbClr val="000000"/>
                          </a:solidFill>
                          <a:latin typeface="Calibri"/>
                          <a:ea typeface="Times New Roman"/>
                          <a:cs typeface="Times New Roman"/>
                        </a:rPr>
                        <a:t>HITS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ETHICS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FEMINIST</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IDENTITIES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JOHN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LEARNERS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LITERACY</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MISSION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STUDENTS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WAR</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WOMEN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ZIMBABWE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BLACK</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3</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CARE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COMMUNITY-BASED</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ENVIRONMENTAL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ETHIOPIA</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GENOCIDE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ZA" sz="1800">
                          <a:solidFill>
                            <a:srgbClr val="000000"/>
                          </a:solidFill>
                          <a:latin typeface="Calibri"/>
                          <a:ea typeface="Calibri"/>
                          <a:cs typeface="Times New Roman"/>
                        </a:rPr>
                        <a:t>HEALTH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ZA" sz="1800" dirty="0">
                          <a:solidFill>
                            <a:srgbClr val="000000"/>
                          </a:solidFill>
                          <a:latin typeface="Calibri"/>
                          <a:ea typeface="Calibri"/>
                          <a:cs typeface="Times New Roman"/>
                        </a:rPr>
                        <a:t>3</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dirty="0" smtClean="0"/>
              <a:t>Core/periphery model of most researched topics</a:t>
            </a:r>
            <a:endParaRPr lang="en-US" sz="2800" dirty="0"/>
          </a:p>
        </p:txBody>
      </p:sp>
      <p:pic>
        <p:nvPicPr>
          <p:cNvPr id="37891" name="Picture 3"/>
          <p:cNvPicPr>
            <a:picLocks noChangeAspect="1" noChangeArrowheads="1"/>
          </p:cNvPicPr>
          <p:nvPr/>
        </p:nvPicPr>
        <p:blipFill>
          <a:blip r:embed="rId2" cstate="print"/>
          <a:srcRect/>
          <a:stretch>
            <a:fillRect/>
          </a:stretch>
        </p:blipFill>
        <p:spPr bwMode="auto">
          <a:xfrm>
            <a:off x="251520" y="908720"/>
            <a:ext cx="5968662" cy="5371796"/>
          </a:xfrm>
          <a:prstGeom prst="rect">
            <a:avLst/>
          </a:prstGeom>
          <a:noFill/>
          <a:ln w="9525">
            <a:noFill/>
            <a:miter lim="800000"/>
            <a:headEnd/>
            <a:tailEnd/>
          </a:ln>
        </p:spPr>
      </p:pic>
      <p:sp>
        <p:nvSpPr>
          <p:cNvPr id="5" name="Right Brace 4"/>
          <p:cNvSpPr/>
          <p:nvPr/>
        </p:nvSpPr>
        <p:spPr>
          <a:xfrm>
            <a:off x="6228184" y="908720"/>
            <a:ext cx="360040" cy="151216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660232" y="1340768"/>
            <a:ext cx="1872208" cy="70788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ZA" sz="2000" dirty="0" smtClean="0"/>
              <a:t>Core terms of CHS research</a:t>
            </a:r>
            <a:endParaRPr lang="en-US" sz="2000" dirty="0"/>
          </a:p>
        </p:txBody>
      </p:sp>
      <p:sp>
        <p:nvSpPr>
          <p:cNvPr id="7" name="Right Brace 6"/>
          <p:cNvSpPr/>
          <p:nvPr/>
        </p:nvSpPr>
        <p:spPr>
          <a:xfrm>
            <a:off x="6228184" y="2420888"/>
            <a:ext cx="360040" cy="381642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660232" y="3933056"/>
            <a:ext cx="2088232" cy="707886"/>
          </a:xfrm>
          <a:prstGeom prst="rect">
            <a:avLst/>
          </a:prstGeom>
          <a:solidFill>
            <a:srgbClr val="00CC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ZA" sz="2000" dirty="0" smtClean="0">
                <a:solidFill>
                  <a:schemeClr val="tx1"/>
                </a:solidFill>
              </a:rPr>
              <a:t>Peripheral terms of CHS research</a:t>
            </a:r>
            <a:endParaRPr lang="en-US" sz="2000" dirty="0">
              <a:solidFill>
                <a:schemeClr val="tx1"/>
              </a:solidFill>
            </a:endParaRPr>
          </a:p>
        </p:txBody>
      </p:sp>
      <p:sp>
        <p:nvSpPr>
          <p:cNvPr id="9" name="TextBox 8"/>
          <p:cNvSpPr txBox="1"/>
          <p:nvPr/>
        </p:nvSpPr>
        <p:spPr>
          <a:xfrm>
            <a:off x="6660232" y="2492896"/>
            <a:ext cx="2232248" cy="923330"/>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ZA" dirty="0" smtClean="0"/>
              <a:t>Emphasis is HIV/AIDS research in E and S Africa</a:t>
            </a:r>
            <a:endParaRPr lang="en-US" dirty="0"/>
          </a:p>
        </p:txBody>
      </p:sp>
      <p:cxnSp>
        <p:nvCxnSpPr>
          <p:cNvPr id="11" name="Straight Arrow Connector 10"/>
          <p:cNvCxnSpPr>
            <a:stCxn id="9" idx="1"/>
          </p:cNvCxnSpPr>
          <p:nvPr/>
        </p:nvCxnSpPr>
        <p:spPr>
          <a:xfrm rot="10800000">
            <a:off x="1907704" y="1916833"/>
            <a:ext cx="4752528" cy="1037729"/>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971600" y="1196752"/>
            <a:ext cx="936104" cy="1224136"/>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ssolve">
                                      <p:cBhvr>
                                        <p:cTn id="7" dur="500"/>
                                        <p:tgtEl>
                                          <p:spTgt spid="378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Social map of common terms</a:t>
            </a:r>
            <a:endParaRPr lang="en-US" dirty="0"/>
          </a:p>
        </p:txBody>
      </p:sp>
      <p:pic>
        <p:nvPicPr>
          <p:cNvPr id="38914" name="Picture 2"/>
          <p:cNvPicPr>
            <a:picLocks noChangeAspect="1" noChangeArrowheads="1"/>
          </p:cNvPicPr>
          <p:nvPr/>
        </p:nvPicPr>
        <p:blipFill>
          <a:blip r:embed="rId2" cstate="print"/>
          <a:srcRect/>
          <a:stretch>
            <a:fillRect/>
          </a:stretch>
        </p:blipFill>
        <p:spPr bwMode="auto">
          <a:xfrm>
            <a:off x="323528" y="1052736"/>
            <a:ext cx="7718704" cy="4824536"/>
          </a:xfrm>
          <a:prstGeom prst="rect">
            <a:avLst/>
          </a:prstGeom>
          <a:noFill/>
          <a:ln w="9525">
            <a:noFill/>
            <a:miter lim="800000"/>
            <a:headEnd/>
            <a:tailEnd/>
          </a:ln>
        </p:spPr>
      </p:pic>
      <p:sp>
        <p:nvSpPr>
          <p:cNvPr id="4" name="TextBox 3"/>
          <p:cNvSpPr txBox="1"/>
          <p:nvPr/>
        </p:nvSpPr>
        <p:spPr>
          <a:xfrm>
            <a:off x="428596" y="5000636"/>
            <a:ext cx="8429684" cy="12003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2400" dirty="0" smtClean="0"/>
              <a:t>Reveals related terms through their co-occurrence in titles. The more frequently two terms co-occur, the stronger is their relationship</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Collaboration in research by department</a:t>
            </a:r>
            <a:endParaRPr lang="en-US" dirty="0"/>
          </a:p>
        </p:txBody>
      </p:sp>
      <p:graphicFrame>
        <p:nvGraphicFramePr>
          <p:cNvPr id="3" name="Table 2"/>
          <p:cNvGraphicFramePr>
            <a:graphicFrameLocks noGrp="1"/>
          </p:cNvGraphicFramePr>
          <p:nvPr/>
        </p:nvGraphicFramePr>
        <p:xfrm>
          <a:off x="467544" y="908720"/>
          <a:ext cx="7967536" cy="4114800"/>
        </p:xfrm>
        <a:graphic>
          <a:graphicData uri="http://schemas.openxmlformats.org/drawingml/2006/table">
            <a:tbl>
              <a:tblPr/>
              <a:tblGrid>
                <a:gridCol w="2027555"/>
                <a:gridCol w="419735"/>
                <a:gridCol w="348615"/>
                <a:gridCol w="444455"/>
                <a:gridCol w="360040"/>
                <a:gridCol w="432048"/>
                <a:gridCol w="372992"/>
                <a:gridCol w="760730"/>
                <a:gridCol w="1361313"/>
                <a:gridCol w="1440053"/>
              </a:tblGrid>
              <a:tr h="190500">
                <a:tc>
                  <a:txBody>
                    <a:bodyPr/>
                    <a:lstStyle/>
                    <a:p>
                      <a:pPr>
                        <a:lnSpc>
                          <a:spcPct val="100000"/>
                        </a:lnSpc>
                        <a:spcAft>
                          <a:spcPts val="0"/>
                        </a:spcAft>
                      </a:pPr>
                      <a:r>
                        <a:rPr lang="en-US" sz="1800" dirty="0">
                          <a:solidFill>
                            <a:srgbClr val="000000"/>
                          </a:solidFill>
                          <a:latin typeface="Calibri"/>
                          <a:ea typeface="Times New Roman"/>
                          <a:cs typeface="Times New Roman"/>
                        </a:rPr>
                        <a:t>Department</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lnSpc>
                          <a:spcPct val="100000"/>
                        </a:lnSpc>
                        <a:spcAft>
                          <a:spcPts val="0"/>
                        </a:spcAft>
                      </a:pPr>
                      <a:r>
                        <a:rPr lang="en-US" sz="1800" dirty="0">
                          <a:solidFill>
                            <a:srgbClr val="000000"/>
                          </a:solidFill>
                          <a:latin typeface="Calibri"/>
                          <a:ea typeface="Times New Roman"/>
                          <a:cs typeface="Times New Roman"/>
                        </a:rPr>
                        <a:t>Number </a:t>
                      </a:r>
                      <a:r>
                        <a:rPr lang="en-US" sz="1800" dirty="0" smtClean="0">
                          <a:solidFill>
                            <a:srgbClr val="000000"/>
                          </a:solidFill>
                          <a:latin typeface="Calibri"/>
                          <a:ea typeface="Times New Roman"/>
                          <a:cs typeface="Times New Roman"/>
                        </a:rPr>
                        <a:t>of publications</a:t>
                      </a:r>
                    </a:p>
                    <a:p>
                      <a:pPr algn="ctr">
                        <a:lnSpc>
                          <a:spcPct val="100000"/>
                        </a:lnSpc>
                        <a:spcAft>
                          <a:spcPts val="0"/>
                        </a:spcAft>
                      </a:pPr>
                      <a:r>
                        <a:rPr lang="en-US" sz="1800" dirty="0" smtClean="0">
                          <a:solidFill>
                            <a:srgbClr val="000000"/>
                          </a:solidFill>
                          <a:latin typeface="Calibri"/>
                          <a:ea typeface="Times New Roman"/>
                          <a:cs typeface="Times New Roman"/>
                        </a:rPr>
                        <a:t>per  </a:t>
                      </a:r>
                      <a:r>
                        <a:rPr lang="en-US" sz="1800" dirty="0">
                          <a:solidFill>
                            <a:srgbClr val="000000"/>
                          </a:solidFill>
                          <a:latin typeface="Calibri"/>
                          <a:ea typeface="Times New Roman"/>
                          <a:cs typeface="Times New Roman"/>
                        </a:rPr>
                        <a:t>x </a:t>
                      </a:r>
                      <a:r>
                        <a:rPr lang="en-US" sz="1800" dirty="0" smtClean="0">
                          <a:solidFill>
                            <a:srgbClr val="000000"/>
                          </a:solidFill>
                          <a:latin typeface="Calibri"/>
                          <a:ea typeface="Times New Roman"/>
                          <a:cs typeface="Times New Roman"/>
                        </a:rPr>
                        <a:t>number</a:t>
                      </a:r>
                    </a:p>
                    <a:p>
                      <a:pPr algn="ctr">
                        <a:lnSpc>
                          <a:spcPct val="100000"/>
                        </a:lnSpc>
                        <a:spcAft>
                          <a:spcPts val="0"/>
                        </a:spcAft>
                      </a:pPr>
                      <a:r>
                        <a:rPr lang="en-US" sz="1800" dirty="0" smtClean="0">
                          <a:solidFill>
                            <a:srgbClr val="000000"/>
                          </a:solidFill>
                          <a:latin typeface="Calibri"/>
                          <a:ea typeface="Times New Roman"/>
                          <a:cs typeface="Times New Roman"/>
                        </a:rPr>
                        <a:t>of </a:t>
                      </a:r>
                      <a:r>
                        <a:rPr lang="en-US" sz="1800" dirty="0">
                          <a:solidFill>
                            <a:srgbClr val="000000"/>
                          </a:solidFill>
                          <a:latin typeface="Calibri"/>
                          <a:ea typeface="Times New Roman"/>
                          <a:cs typeface="Times New Roman"/>
                        </a:rPr>
                        <a:t>authors</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0000"/>
                        </a:lnSpc>
                        <a:spcAft>
                          <a:spcPts val="0"/>
                        </a:spcAft>
                      </a:pPr>
                      <a:r>
                        <a:rPr lang="en-US" sz="1800">
                          <a:solidFill>
                            <a:srgbClr val="000000"/>
                          </a:solidFill>
                          <a:latin typeface="Calibri"/>
                          <a:ea typeface="Times New Roman"/>
                          <a:cs typeface="Times New Roman"/>
                        </a:rPr>
                        <a:t>TOTAL</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No. of </a:t>
                      </a:r>
                      <a:endParaRPr lang="en-US" sz="1800" dirty="0" smtClean="0">
                        <a:solidFill>
                          <a:srgbClr val="000000"/>
                        </a:solidFill>
                        <a:latin typeface="Calibri"/>
                        <a:ea typeface="Times New Roman"/>
                        <a:cs typeface="Times New Roman"/>
                      </a:endParaRPr>
                    </a:p>
                    <a:p>
                      <a:pPr>
                        <a:lnSpc>
                          <a:spcPct val="100000"/>
                        </a:lnSpc>
                        <a:spcAft>
                          <a:spcPts val="0"/>
                        </a:spcAft>
                      </a:pPr>
                      <a:r>
                        <a:rPr lang="en-US" sz="1800" dirty="0" smtClean="0">
                          <a:solidFill>
                            <a:srgbClr val="000000"/>
                          </a:solidFill>
                          <a:latin typeface="Calibri"/>
                          <a:ea typeface="Times New Roman"/>
                          <a:cs typeface="Times New Roman"/>
                        </a:rPr>
                        <a:t>Co-authored</a:t>
                      </a:r>
                    </a:p>
                    <a:p>
                      <a:pPr>
                        <a:lnSpc>
                          <a:spcPct val="100000"/>
                        </a:lnSpc>
                        <a:spcAft>
                          <a:spcPts val="0"/>
                        </a:spcAft>
                      </a:pPr>
                      <a:r>
                        <a:rPr lang="en-US" sz="1800" dirty="0" smtClean="0">
                          <a:solidFill>
                            <a:srgbClr val="000000"/>
                          </a:solidFill>
                          <a:latin typeface="Calibri"/>
                          <a:ea typeface="Times New Roman"/>
                          <a:cs typeface="Times New Roman"/>
                        </a:rPr>
                        <a:t>items</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smtClean="0">
                          <a:solidFill>
                            <a:srgbClr val="000000"/>
                          </a:solidFill>
                          <a:latin typeface="Calibri"/>
                          <a:ea typeface="Times New Roman"/>
                          <a:cs typeface="Times New Roman"/>
                        </a:rPr>
                        <a:t>Collaboration</a:t>
                      </a:r>
                    </a:p>
                    <a:p>
                      <a:pPr>
                        <a:lnSpc>
                          <a:spcPct val="100000"/>
                        </a:lnSpc>
                        <a:spcAft>
                          <a:spcPts val="0"/>
                        </a:spcAft>
                      </a:pPr>
                      <a:r>
                        <a:rPr lang="en-US" sz="1800" dirty="0" smtClean="0">
                          <a:solidFill>
                            <a:srgbClr val="000000"/>
                          </a:solidFill>
                          <a:latin typeface="Calibri"/>
                          <a:ea typeface="Times New Roman"/>
                          <a:cs typeface="Times New Roman"/>
                        </a:rPr>
                        <a:t>coefficient</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814">
                <a:tc>
                  <a:txBody>
                    <a:bodyPr/>
                    <a:lstStyle/>
                    <a:p>
                      <a:pPr>
                        <a:lnSpc>
                          <a:spcPct val="100000"/>
                        </a:lnSpc>
                        <a:spcAft>
                          <a:spcPts val="0"/>
                        </a:spcAft>
                      </a:pPr>
                      <a:r>
                        <a:rPr lang="en-ZA" sz="1800">
                          <a:solidFill>
                            <a:srgbClr val="000000"/>
                          </a:solidFill>
                          <a:latin typeface="Calibri"/>
                          <a:ea typeface="Calibri"/>
                          <a:cs typeface="Times New Roman"/>
                        </a:rPr>
                        <a:t>Sociology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3</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20">
                <a:tc>
                  <a:txBody>
                    <a:bodyPr/>
                    <a:lstStyle/>
                    <a:p>
                      <a:pPr>
                        <a:lnSpc>
                          <a:spcPct val="100000"/>
                        </a:lnSpc>
                        <a:spcAft>
                          <a:spcPts val="0"/>
                        </a:spcAft>
                      </a:pPr>
                      <a:r>
                        <a:rPr lang="en-ZA" sz="1800">
                          <a:solidFill>
                            <a:srgbClr val="000000"/>
                          </a:solidFill>
                          <a:latin typeface="Calibri"/>
                          <a:ea typeface="Calibri"/>
                          <a:cs typeface="Times New Roman"/>
                        </a:rPr>
                        <a:t>Health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20</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19</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0.95</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26">
                <a:tc>
                  <a:txBody>
                    <a:bodyPr/>
                    <a:lstStyle/>
                    <a:p>
                      <a:pPr>
                        <a:lnSpc>
                          <a:spcPct val="100000"/>
                        </a:lnSpc>
                        <a:spcAft>
                          <a:spcPts val="0"/>
                        </a:spcAft>
                      </a:pPr>
                      <a:r>
                        <a:rPr lang="en-ZA" sz="1800">
                          <a:solidFill>
                            <a:srgbClr val="000000"/>
                          </a:solidFill>
                          <a:latin typeface="Calibri"/>
                          <a:ea typeface="Calibri"/>
                          <a:cs typeface="Times New Roman"/>
                        </a:rPr>
                        <a:t>Information science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0.78</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32">
                <a:tc>
                  <a:txBody>
                    <a:bodyPr/>
                    <a:lstStyle/>
                    <a:p>
                      <a:pPr>
                        <a:lnSpc>
                          <a:spcPct val="100000"/>
                        </a:lnSpc>
                        <a:spcAft>
                          <a:spcPts val="0"/>
                        </a:spcAft>
                      </a:pPr>
                      <a:r>
                        <a:rPr lang="en-ZA" sz="1800">
                          <a:solidFill>
                            <a:srgbClr val="000000"/>
                          </a:solidFill>
                          <a:latin typeface="Calibri"/>
                          <a:ea typeface="Calibri"/>
                          <a:cs typeface="Times New Roman"/>
                        </a:rPr>
                        <a:t>Teacher education</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0.74</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spcAft>
                          <a:spcPts val="0"/>
                        </a:spcAft>
                      </a:pPr>
                      <a:r>
                        <a:rPr lang="en-ZA" sz="1800">
                          <a:solidFill>
                            <a:srgbClr val="000000"/>
                          </a:solidFill>
                          <a:latin typeface="Calibri"/>
                          <a:ea typeface="Calibri"/>
                          <a:cs typeface="Times New Roman"/>
                        </a:rPr>
                        <a:t>Archaeology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0.69</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spcAft>
                          <a:spcPts val="0"/>
                        </a:spcAft>
                      </a:pPr>
                      <a:r>
                        <a:rPr lang="en-ZA" sz="1800">
                          <a:solidFill>
                            <a:srgbClr val="000000"/>
                          </a:solidFill>
                          <a:latin typeface="Calibri"/>
                          <a:ea typeface="Calibri"/>
                          <a:cs typeface="Times New Roman"/>
                        </a:rPr>
                        <a:t>Psychology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0.67</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spcAft>
                          <a:spcPts val="0"/>
                        </a:spcAft>
                      </a:pPr>
                      <a:r>
                        <a:rPr lang="en-ZA" sz="1800">
                          <a:solidFill>
                            <a:srgbClr val="000000"/>
                          </a:solidFill>
                          <a:latin typeface="Calibri"/>
                          <a:ea typeface="Calibri"/>
                          <a:cs typeface="Times New Roman"/>
                        </a:rPr>
                        <a:t>Linguistics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0.58</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0000"/>
                        </a:lnSpc>
                        <a:spcAft>
                          <a:spcPts val="0"/>
                        </a:spcAft>
                      </a:pPr>
                      <a:r>
                        <a:rPr lang="en-ZA" sz="1800">
                          <a:solidFill>
                            <a:srgbClr val="000000"/>
                          </a:solidFill>
                          <a:latin typeface="Calibri"/>
                          <a:ea typeface="Calibri"/>
                          <a:cs typeface="Times New Roman"/>
                        </a:rPr>
                        <a:t>African languages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0.55</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670">
                <a:tc>
                  <a:txBody>
                    <a:bodyPr/>
                    <a:lstStyle/>
                    <a:p>
                      <a:pPr>
                        <a:lnSpc>
                          <a:spcPct val="100000"/>
                        </a:lnSpc>
                        <a:spcAft>
                          <a:spcPts val="0"/>
                        </a:spcAft>
                      </a:pPr>
                      <a:r>
                        <a:rPr lang="en-ZA" sz="1800">
                          <a:solidFill>
                            <a:srgbClr val="000000"/>
                          </a:solidFill>
                          <a:latin typeface="Calibri"/>
                          <a:ea typeface="Calibri"/>
                          <a:cs typeface="Times New Roman"/>
                        </a:rPr>
                        <a:t>Educational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0.50</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76">
                <a:tc>
                  <a:txBody>
                    <a:bodyPr/>
                    <a:lstStyle/>
                    <a:p>
                      <a:pPr>
                        <a:lnSpc>
                          <a:spcPct val="100000"/>
                        </a:lnSpc>
                        <a:spcAft>
                          <a:spcPts val="0"/>
                        </a:spcAft>
                      </a:pPr>
                      <a:r>
                        <a:rPr lang="en-ZA" sz="1800">
                          <a:solidFill>
                            <a:srgbClr val="000000"/>
                          </a:solidFill>
                          <a:latin typeface="Calibri"/>
                          <a:ea typeface="Calibri"/>
                          <a:cs typeface="Times New Roman"/>
                        </a:rPr>
                        <a:t>Social work</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0.50</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82">
                <a:tc>
                  <a:txBody>
                    <a:bodyPr/>
                    <a:lstStyle/>
                    <a:p>
                      <a:pPr>
                        <a:lnSpc>
                          <a:spcPct val="100000"/>
                        </a:lnSpc>
                        <a:spcAft>
                          <a:spcPts val="0"/>
                        </a:spcAft>
                      </a:pPr>
                      <a:r>
                        <a:rPr lang="en-ZA" sz="1800">
                          <a:solidFill>
                            <a:srgbClr val="000000"/>
                          </a:solidFill>
                          <a:latin typeface="Calibri"/>
                          <a:ea typeface="Calibri"/>
                          <a:cs typeface="Times New Roman"/>
                        </a:rPr>
                        <a:t>Graduate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endParaRPr lang="en-US" sz="18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ZA" sz="1800" dirty="0">
                          <a:solidFill>
                            <a:srgbClr val="000000"/>
                          </a:solidFill>
                          <a:latin typeface="Calibri"/>
                          <a:ea typeface="Calibri"/>
                          <a:cs typeface="Times New Roman"/>
                        </a:rPr>
                        <a:t>0.38</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467544" y="5085184"/>
            <a:ext cx="7992888" cy="646331"/>
          </a:xfrm>
          <a:prstGeom prst="rect">
            <a:avLst/>
          </a:prstGeom>
          <a:gradFill>
            <a:gsLst>
              <a:gs pos="0">
                <a:srgbClr val="5E9EFF"/>
              </a:gs>
              <a:gs pos="39999">
                <a:srgbClr val="85C2FF"/>
              </a:gs>
              <a:gs pos="70000">
                <a:srgbClr val="C4D6EB"/>
              </a:gs>
              <a:gs pos="100000">
                <a:srgbClr val="FFEBFA"/>
              </a:gs>
            </a:gsLst>
            <a:lin ang="16200000" scaled="0"/>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wrap="square">
            <a:spAutoFit/>
          </a:bodyPr>
          <a:lstStyle/>
          <a:p>
            <a:r>
              <a:rPr lang="en-ZA" dirty="0" smtClean="0"/>
              <a:t>A total of 187 (63.18%) papers were singly authored while 109 (36.82%) were each co-authored by between 2 and 6 authors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Internal </a:t>
            </a:r>
            <a:r>
              <a:rPr lang="en-ZA" dirty="0" err="1" smtClean="0"/>
              <a:t>vs</a:t>
            </a:r>
            <a:r>
              <a:rPr lang="en-ZA" dirty="0" smtClean="0"/>
              <a:t> external collaboration</a:t>
            </a:r>
            <a:endParaRPr lang="en-US" dirty="0"/>
          </a:p>
        </p:txBody>
      </p:sp>
      <p:graphicFrame>
        <p:nvGraphicFramePr>
          <p:cNvPr id="3" name="Table 2"/>
          <p:cNvGraphicFramePr>
            <a:graphicFrameLocks noGrp="1"/>
          </p:cNvGraphicFramePr>
          <p:nvPr/>
        </p:nvGraphicFramePr>
        <p:xfrm>
          <a:off x="251520" y="1124744"/>
          <a:ext cx="8333296" cy="3291840"/>
        </p:xfrm>
        <a:graphic>
          <a:graphicData uri="http://schemas.openxmlformats.org/drawingml/2006/table">
            <a:tbl>
              <a:tblPr/>
              <a:tblGrid>
                <a:gridCol w="2045970"/>
                <a:gridCol w="1412748"/>
                <a:gridCol w="1412748"/>
                <a:gridCol w="636334"/>
                <a:gridCol w="1412748"/>
                <a:gridCol w="1412748"/>
              </a:tblGrid>
              <a:tr h="190500">
                <a:tc>
                  <a:txBody>
                    <a:bodyPr/>
                    <a:lstStyle/>
                    <a:p>
                      <a:pPr>
                        <a:lnSpc>
                          <a:spcPct val="100000"/>
                        </a:lnSpc>
                        <a:spcAft>
                          <a:spcPts val="0"/>
                        </a:spcAft>
                      </a:pPr>
                      <a:r>
                        <a:rPr lang="en-US" sz="1800">
                          <a:solidFill>
                            <a:srgbClr val="000000"/>
                          </a:solidFill>
                          <a:latin typeface="Calibri"/>
                          <a:ea typeface="Times New Roman"/>
                          <a:cs typeface="Times New Roman"/>
                        </a:rPr>
                        <a:t>Department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smtClean="0">
                          <a:solidFill>
                            <a:srgbClr val="000000"/>
                          </a:solidFill>
                          <a:latin typeface="Calibri"/>
                          <a:ea typeface="Times New Roman"/>
                          <a:cs typeface="Times New Roman"/>
                        </a:rPr>
                        <a:t>Internal</a:t>
                      </a:r>
                    </a:p>
                    <a:p>
                      <a:pPr>
                        <a:lnSpc>
                          <a:spcPct val="100000"/>
                        </a:lnSpc>
                        <a:spcAft>
                          <a:spcPts val="0"/>
                        </a:spcAft>
                      </a:pPr>
                      <a:r>
                        <a:rPr lang="en-US" sz="1800" dirty="0" smtClean="0">
                          <a:solidFill>
                            <a:srgbClr val="000000"/>
                          </a:solidFill>
                          <a:latin typeface="Calibri"/>
                          <a:ea typeface="Times New Roman"/>
                          <a:cs typeface="Times New Roman"/>
                        </a:rPr>
                        <a:t>collaboration</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smtClean="0">
                          <a:solidFill>
                            <a:srgbClr val="000000"/>
                          </a:solidFill>
                          <a:latin typeface="Calibri"/>
                          <a:ea typeface="Times New Roman"/>
                          <a:cs typeface="Times New Roman"/>
                        </a:rPr>
                        <a:t>External</a:t>
                      </a:r>
                    </a:p>
                    <a:p>
                      <a:pPr>
                        <a:lnSpc>
                          <a:spcPct val="100000"/>
                        </a:lnSpc>
                        <a:spcAft>
                          <a:spcPts val="0"/>
                        </a:spcAft>
                      </a:pPr>
                      <a:r>
                        <a:rPr lang="en-US" sz="1800" dirty="0" smtClean="0">
                          <a:solidFill>
                            <a:srgbClr val="000000"/>
                          </a:solidFill>
                          <a:latin typeface="Calibri"/>
                          <a:ea typeface="Times New Roman"/>
                          <a:cs typeface="Times New Roman"/>
                        </a:rPr>
                        <a:t>collaboration</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a:solidFill>
                            <a:srgbClr val="000000"/>
                          </a:solidFill>
                          <a:latin typeface="Calibri"/>
                          <a:ea typeface="Times New Roman"/>
                          <a:cs typeface="Times New Roman"/>
                        </a:rPr>
                        <a:t>Total</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 </a:t>
                      </a:r>
                      <a:r>
                        <a:rPr lang="en-US" sz="1800" dirty="0" smtClean="0">
                          <a:solidFill>
                            <a:srgbClr val="000000"/>
                          </a:solidFill>
                          <a:latin typeface="Calibri"/>
                          <a:ea typeface="Times New Roman"/>
                          <a:cs typeface="Times New Roman"/>
                        </a:rPr>
                        <a:t>Internal</a:t>
                      </a:r>
                    </a:p>
                    <a:p>
                      <a:pPr>
                        <a:lnSpc>
                          <a:spcPct val="100000"/>
                        </a:lnSpc>
                        <a:spcAft>
                          <a:spcPts val="0"/>
                        </a:spcAft>
                      </a:pPr>
                      <a:r>
                        <a:rPr lang="en-US" sz="1800" dirty="0" smtClean="0">
                          <a:solidFill>
                            <a:srgbClr val="000000"/>
                          </a:solidFill>
                          <a:latin typeface="Calibri"/>
                          <a:ea typeface="Times New Roman"/>
                          <a:cs typeface="Times New Roman"/>
                        </a:rPr>
                        <a:t>collaboration</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US" sz="1800" dirty="0">
                          <a:solidFill>
                            <a:srgbClr val="000000"/>
                          </a:solidFill>
                          <a:latin typeface="Calibri"/>
                          <a:ea typeface="Times New Roman"/>
                          <a:cs typeface="Times New Roman"/>
                        </a:rPr>
                        <a:t>% </a:t>
                      </a:r>
                      <a:r>
                        <a:rPr lang="en-US" sz="1800" dirty="0" smtClean="0">
                          <a:solidFill>
                            <a:srgbClr val="000000"/>
                          </a:solidFill>
                          <a:latin typeface="Calibri"/>
                          <a:ea typeface="Times New Roman"/>
                          <a:cs typeface="Times New Roman"/>
                        </a:rPr>
                        <a:t>external</a:t>
                      </a:r>
                    </a:p>
                    <a:p>
                      <a:pPr>
                        <a:lnSpc>
                          <a:spcPct val="100000"/>
                        </a:lnSpc>
                        <a:spcAft>
                          <a:spcPts val="0"/>
                        </a:spcAft>
                      </a:pPr>
                      <a:r>
                        <a:rPr lang="en-US" sz="1800" dirty="0" smtClean="0">
                          <a:solidFill>
                            <a:srgbClr val="000000"/>
                          </a:solidFill>
                          <a:latin typeface="Calibri"/>
                          <a:ea typeface="Times New Roman"/>
                          <a:cs typeface="Times New Roman"/>
                        </a:rPr>
                        <a:t>collaboration</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Health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31.58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68.42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Teacher education</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57.14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42.86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Archaeology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0.00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100.00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Educational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44.44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55.56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English studies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37.50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62.50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Information science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42.86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57.14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Linguistics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57.14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42.86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African languages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33.33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66.67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Christian spirituality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100.00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0.00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
                <a:tc>
                  <a:txBody>
                    <a:bodyPr/>
                    <a:lstStyle/>
                    <a:p>
                      <a:pPr>
                        <a:lnSpc>
                          <a:spcPct val="100000"/>
                        </a:lnSpc>
                        <a:spcAft>
                          <a:spcPts val="0"/>
                        </a:spcAft>
                      </a:pPr>
                      <a:r>
                        <a:rPr lang="en-US" sz="1800">
                          <a:solidFill>
                            <a:srgbClr val="000000"/>
                          </a:solidFill>
                          <a:latin typeface="Calibri"/>
                          <a:ea typeface="Times New Roman"/>
                          <a:cs typeface="Times New Roman"/>
                        </a:rPr>
                        <a:t>Psychology</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a:solidFill>
                            <a:srgbClr val="000000"/>
                          </a:solidFill>
                          <a:latin typeface="Calibri"/>
                          <a:ea typeface="Times New Roman"/>
                          <a:cs typeface="Times New Roman"/>
                        </a:rPr>
                        <a:t>50.00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en-US" sz="1800" dirty="0">
                          <a:solidFill>
                            <a:srgbClr val="000000"/>
                          </a:solidFill>
                          <a:latin typeface="Calibri"/>
                          <a:ea typeface="Times New Roman"/>
                          <a:cs typeface="Times New Roman"/>
                        </a:rPr>
                        <a:t>50.00</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179512" y="4797152"/>
            <a:ext cx="8424936" cy="923330"/>
          </a:xfrm>
          <a:prstGeom prst="rect">
            <a:avLst/>
          </a:prstGeom>
          <a:gradFill>
            <a:gsLst>
              <a:gs pos="0">
                <a:srgbClr val="E6DCAC"/>
              </a:gs>
              <a:gs pos="12000">
                <a:srgbClr val="E6D78A"/>
              </a:gs>
              <a:gs pos="30000">
                <a:srgbClr val="C7AC4C"/>
              </a:gs>
              <a:gs pos="45000">
                <a:srgbClr val="E6D78A"/>
              </a:gs>
              <a:gs pos="77000">
                <a:srgbClr val="C7AC4C"/>
              </a:gs>
              <a:gs pos="100000">
                <a:srgbClr val="E6DCAC"/>
              </a:gs>
            </a:gsLst>
            <a:lin ang="16200000" scaled="0"/>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a:spAutoFit/>
          </a:bodyPr>
          <a:lstStyle/>
          <a:p>
            <a:r>
              <a:rPr lang="en-ZA" dirty="0" smtClean="0"/>
              <a:t>External collaboration was the predominant practice among the CHS researchers with a total of 5 departments recording 100% external collaboration (i.e. collaboration with authors from outside UNISA)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Other areas of study</a:t>
            </a:r>
            <a:endParaRPr lang="en-US" dirty="0"/>
          </a:p>
        </p:txBody>
      </p:sp>
      <p:sp>
        <p:nvSpPr>
          <p:cNvPr id="3" name="Content Placeholder 2"/>
          <p:cNvSpPr>
            <a:spLocks noGrp="1"/>
          </p:cNvSpPr>
          <p:nvPr>
            <p:ph idx="1"/>
          </p:nvPr>
        </p:nvSpPr>
        <p:spPr>
          <a:xfrm>
            <a:off x="251520" y="1196752"/>
            <a:ext cx="8496944" cy="489654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a:lstStyle/>
          <a:p>
            <a:pPr lvl="0"/>
            <a:r>
              <a:rPr lang="en-ZA" sz="1800" dirty="0" smtClean="0"/>
              <a:t>How many publications, citations, books, patents, etc has a particular author, group of authors, institutions and/or countries/geographic regions, produced?</a:t>
            </a:r>
            <a:endParaRPr lang="en-US" sz="1800" dirty="0" smtClean="0"/>
          </a:p>
          <a:p>
            <a:pPr lvl="0"/>
            <a:r>
              <a:rPr lang="en-ZA" sz="1800" dirty="0" smtClean="0"/>
              <a:t>How much has been produced on a given topical issue, discipline, country, regional area, etc?</a:t>
            </a:r>
            <a:endParaRPr lang="en-US" sz="1800" dirty="0" smtClean="0"/>
          </a:p>
          <a:p>
            <a:pPr lvl="0"/>
            <a:r>
              <a:rPr lang="en-ZA" sz="1800" dirty="0" smtClean="0"/>
              <a:t>How many publications have each been authored by how many authors?</a:t>
            </a:r>
            <a:endParaRPr lang="en-US" sz="1800" dirty="0" smtClean="0"/>
          </a:p>
          <a:p>
            <a:pPr lvl="0"/>
            <a:r>
              <a:rPr lang="en-ZA" sz="1800" dirty="0" smtClean="0"/>
              <a:t>How many publications were published in a given source (journal, magazine, etc?)</a:t>
            </a:r>
            <a:endParaRPr lang="en-US" sz="1800" dirty="0" smtClean="0"/>
          </a:p>
          <a:p>
            <a:pPr lvl="0"/>
            <a:r>
              <a:rPr lang="en-ZA" sz="1800" dirty="0" smtClean="0"/>
              <a:t>In how many languages are documents published?</a:t>
            </a:r>
            <a:endParaRPr lang="en-US" sz="1800" dirty="0" smtClean="0"/>
          </a:p>
          <a:p>
            <a:r>
              <a:rPr lang="en-ZA" sz="1800" dirty="0" smtClean="0"/>
              <a:t>What is the citation impact of individual authors, departments, faculties and even the whole institution?</a:t>
            </a:r>
          </a:p>
          <a:p>
            <a:r>
              <a:rPr lang="en-ZA" sz="1800" dirty="0" smtClean="0"/>
              <a:t>Which are the most heavily cited works?</a:t>
            </a:r>
          </a:p>
          <a:p>
            <a:r>
              <a:rPr lang="en-ZA" sz="1800" dirty="0" smtClean="0"/>
              <a:t>What is the correlation between research inputs and outputs?</a:t>
            </a:r>
          </a:p>
          <a:p>
            <a:r>
              <a:rPr lang="en-ZA" sz="1800" dirty="0" smtClean="0"/>
              <a:t>What is the institution’s web presence and impact?</a:t>
            </a:r>
          </a:p>
          <a:p>
            <a:r>
              <a:rPr lang="en-ZA" sz="1800" dirty="0" smtClean="0"/>
              <a:t>What is the trend of institutional repository deposits and use of materials?</a:t>
            </a: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…Visibility?</a:t>
            </a:r>
            <a:endParaRPr lang="en-US" dirty="0"/>
          </a:p>
        </p:txBody>
      </p:sp>
      <p:sp>
        <p:nvSpPr>
          <p:cNvPr id="3" name="Content Placeholder 2"/>
          <p:cNvSpPr>
            <a:spLocks noGrp="1"/>
          </p:cNvSpPr>
          <p:nvPr>
            <p:ph idx="1"/>
          </p:nvPr>
        </p:nvSpPr>
        <p:spPr>
          <a:xfrm>
            <a:off x="6215074" y="1071546"/>
            <a:ext cx="2786082" cy="178595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a:lstStyle/>
          <a:p>
            <a:pPr>
              <a:buNone/>
            </a:pPr>
            <a:r>
              <a:rPr lang="en-US" sz="2400" dirty="0" smtClean="0"/>
              <a:t>Web visibility</a:t>
            </a:r>
          </a:p>
          <a:p>
            <a:pPr lvl="1"/>
            <a:r>
              <a:rPr lang="en-US" sz="1800" dirty="0" smtClean="0"/>
              <a:t>in-links and out-links</a:t>
            </a:r>
          </a:p>
          <a:p>
            <a:pPr lvl="1"/>
            <a:r>
              <a:rPr lang="en-US" sz="1800" dirty="0" smtClean="0"/>
              <a:t>Number of pages</a:t>
            </a:r>
          </a:p>
          <a:p>
            <a:pPr lvl="1"/>
            <a:r>
              <a:rPr lang="en-US" sz="1800" dirty="0" smtClean="0"/>
              <a:t>Rich texts</a:t>
            </a:r>
          </a:p>
        </p:txBody>
      </p:sp>
      <p:sp>
        <p:nvSpPr>
          <p:cNvPr id="5" name="TextBox 4"/>
          <p:cNvSpPr txBox="1"/>
          <p:nvPr/>
        </p:nvSpPr>
        <p:spPr>
          <a:xfrm>
            <a:off x="285720" y="4786322"/>
            <a:ext cx="4429156"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341313" indent="-341313">
              <a:buFont typeface="Arial" pitchFamily="34" charset="0"/>
              <a:buChar char="•"/>
            </a:pPr>
            <a:r>
              <a:rPr lang="en-US" sz="2400" dirty="0" smtClean="0"/>
              <a:t>Individual visibility</a:t>
            </a:r>
          </a:p>
          <a:p>
            <a:pPr marL="341313" indent="-341313">
              <a:buFont typeface="Arial" pitchFamily="34" charset="0"/>
              <a:buChar char="•"/>
            </a:pPr>
            <a:r>
              <a:rPr lang="en-US" sz="2400" dirty="0" smtClean="0"/>
              <a:t>Departmental visibility</a:t>
            </a:r>
          </a:p>
          <a:p>
            <a:pPr marL="341313" indent="-341313">
              <a:buFont typeface="Arial" pitchFamily="34" charset="0"/>
              <a:buChar char="•"/>
            </a:pPr>
            <a:r>
              <a:rPr lang="en-US" sz="2400" dirty="0" smtClean="0"/>
              <a:t>Institutional visibility</a:t>
            </a:r>
            <a:endParaRPr lang="en-US" sz="2400" dirty="0"/>
          </a:p>
        </p:txBody>
      </p:sp>
      <p:sp>
        <p:nvSpPr>
          <p:cNvPr id="6" name="TextBox 5"/>
          <p:cNvSpPr txBox="1"/>
          <p:nvPr/>
        </p:nvSpPr>
        <p:spPr>
          <a:xfrm>
            <a:off x="5000628" y="3500438"/>
            <a:ext cx="4000528" cy="2585323"/>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smtClean="0"/>
              <a:t>Factors influencing Research visibility</a:t>
            </a:r>
          </a:p>
          <a:p>
            <a:pPr marL="287338" indent="-287338">
              <a:buFont typeface="Arial" pitchFamily="34" charset="0"/>
              <a:buChar char="•"/>
            </a:pPr>
            <a:r>
              <a:rPr lang="en-US" sz="2000" dirty="0" smtClean="0"/>
              <a:t>Language of publication</a:t>
            </a:r>
          </a:p>
          <a:p>
            <a:pPr marL="287338" indent="-287338">
              <a:buFont typeface="Arial" pitchFamily="34" charset="0"/>
              <a:buChar char="•"/>
            </a:pPr>
            <a:r>
              <a:rPr lang="en-US" sz="2000" dirty="0" smtClean="0"/>
              <a:t>Journals of publication</a:t>
            </a:r>
          </a:p>
          <a:p>
            <a:pPr marL="744538" lvl="1" indent="-287338">
              <a:buFont typeface="Arial" pitchFamily="34" charset="0"/>
              <a:buChar char="•"/>
            </a:pPr>
            <a:r>
              <a:rPr lang="en-US" dirty="0" smtClean="0"/>
              <a:t>Internationality</a:t>
            </a:r>
          </a:p>
          <a:p>
            <a:pPr marL="744538" lvl="1" indent="-287338">
              <a:buFont typeface="Arial" pitchFamily="34" charset="0"/>
              <a:buChar char="•"/>
            </a:pPr>
            <a:r>
              <a:rPr lang="en-US" dirty="0" smtClean="0"/>
              <a:t>Circulation</a:t>
            </a:r>
          </a:p>
          <a:p>
            <a:pPr marL="744538" lvl="1" indent="-287338">
              <a:buFont typeface="Arial" pitchFamily="34" charset="0"/>
              <a:buChar char="•"/>
            </a:pPr>
            <a:r>
              <a:rPr lang="en-US" dirty="0" smtClean="0"/>
              <a:t>Citation impact</a:t>
            </a:r>
          </a:p>
          <a:p>
            <a:pPr marL="287338" indent="-287338">
              <a:buFont typeface="Arial" pitchFamily="34" charset="0"/>
              <a:buChar char="•"/>
            </a:pPr>
            <a:r>
              <a:rPr lang="en-US" sz="2000" dirty="0" smtClean="0"/>
              <a:t>Collaboration in research</a:t>
            </a:r>
            <a:endParaRPr lang="en-US" sz="2000" dirty="0"/>
          </a:p>
        </p:txBody>
      </p:sp>
      <p:pic>
        <p:nvPicPr>
          <p:cNvPr id="9" name="Picture 2"/>
          <p:cNvPicPr>
            <a:picLocks noChangeAspect="1" noChangeArrowheads="1"/>
          </p:cNvPicPr>
          <p:nvPr/>
        </p:nvPicPr>
        <p:blipFill>
          <a:blip r:embed="rId2"/>
          <a:srcRect/>
          <a:stretch>
            <a:fillRect/>
          </a:stretch>
        </p:blipFill>
        <p:spPr bwMode="auto">
          <a:xfrm>
            <a:off x="142844" y="1000108"/>
            <a:ext cx="6006474" cy="350046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dissolve">
                                      <p:cBhvr>
                                        <p:cTn id="17" dur="500"/>
                                        <p:tgtEl>
                                          <p:spTgt spid="3">
                                            <p:bg/>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dissolve">
                                      <p:cBhvr>
                                        <p:cTn id="20" dur="500"/>
                                        <p:tgtEl>
                                          <p:spTgt spid="3">
                                            <p:txEl>
                                              <p:pRg st="0" end="0"/>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dissolve">
                                      <p:cBhvr>
                                        <p:cTn id="23" dur="500"/>
                                        <p:tgtEl>
                                          <p:spTgt spid="3">
                                            <p:txEl>
                                              <p:pRg st="1" end="1"/>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dissolve">
                                      <p:cBhvr>
                                        <p:cTn id="26" dur="500"/>
                                        <p:tgtEl>
                                          <p:spTgt spid="3">
                                            <p:txEl>
                                              <p:pRg st="2" end="2"/>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apexmanage.com/way%20forward%20sign.jpg"/>
          <p:cNvPicPr>
            <a:picLocks noChangeAspect="1" noChangeArrowheads="1"/>
          </p:cNvPicPr>
          <p:nvPr/>
        </p:nvPicPr>
        <p:blipFill>
          <a:blip r:embed="rId2" cstate="print"/>
          <a:srcRect/>
          <a:stretch>
            <a:fillRect/>
          </a:stretch>
        </p:blipFill>
        <p:spPr bwMode="auto">
          <a:xfrm>
            <a:off x="3048000" y="914400"/>
            <a:ext cx="3476625" cy="5286375"/>
          </a:xfrm>
          <a:prstGeom prst="rect">
            <a:avLst/>
          </a:prstGeom>
          <a:noFill/>
          <a:ln w="9525">
            <a:noFill/>
            <a:miter lim="800000"/>
            <a:headEnd/>
            <a:tailEnd/>
          </a:ln>
        </p:spPr>
      </p:pic>
      <p:sp>
        <p:nvSpPr>
          <p:cNvPr id="7" name="TextBox 6"/>
          <p:cNvSpPr txBox="1"/>
          <p:nvPr/>
        </p:nvSpPr>
        <p:spPr>
          <a:xfrm>
            <a:off x="304800" y="2133600"/>
            <a:ext cx="2133600" cy="83099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spAutoFit/>
          </a:bodyPr>
          <a:lstStyle/>
          <a:p>
            <a:pPr>
              <a:defRPr/>
            </a:pPr>
            <a:r>
              <a:rPr lang="en-ZA" sz="2400" dirty="0"/>
              <a:t>Research </a:t>
            </a:r>
            <a:r>
              <a:rPr lang="en-ZA" sz="2400" dirty="0" smtClean="0"/>
              <a:t>Output/impact</a:t>
            </a:r>
            <a:endParaRPr lang="en-ZA" sz="2400" dirty="0"/>
          </a:p>
        </p:txBody>
      </p:sp>
      <p:sp>
        <p:nvSpPr>
          <p:cNvPr id="8" name="TextBox 7"/>
          <p:cNvSpPr txBox="1"/>
          <p:nvPr/>
        </p:nvSpPr>
        <p:spPr>
          <a:xfrm>
            <a:off x="6732240" y="2133600"/>
            <a:ext cx="2232248" cy="46166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en-ZA" sz="2400" dirty="0" smtClean="0"/>
              <a:t>Web presence</a:t>
            </a:r>
            <a:endParaRPr lang="en-ZA" sz="2400" dirty="0"/>
          </a:p>
        </p:txBody>
      </p:sp>
      <p:pic>
        <p:nvPicPr>
          <p:cNvPr id="41986" name="Picture 2" descr="C:\Documents and Settings\onyanob\Local Settings\Temporary Internet Files\Content.IE5\EJVOH1FI\MC900290699[1].wmf"/>
          <p:cNvPicPr>
            <a:picLocks noChangeAspect="1" noChangeArrowheads="1"/>
          </p:cNvPicPr>
          <p:nvPr/>
        </p:nvPicPr>
        <p:blipFill>
          <a:blip r:embed="rId3" cstate="print"/>
          <a:srcRect/>
          <a:stretch>
            <a:fillRect/>
          </a:stretch>
        </p:blipFill>
        <p:spPr bwMode="auto">
          <a:xfrm>
            <a:off x="539552" y="3140968"/>
            <a:ext cx="1683945" cy="2368990"/>
          </a:xfrm>
          <a:prstGeom prst="rect">
            <a:avLst/>
          </a:prstGeom>
          <a:noFill/>
          <a:ln w="12700">
            <a:solidFill>
              <a:schemeClr val="tx1"/>
            </a:solidFill>
          </a:ln>
        </p:spPr>
      </p:pic>
      <p:pic>
        <p:nvPicPr>
          <p:cNvPr id="41987" name="Picture 3" descr="C:\Program Files\Microsoft Office\MEDIA\CAGCAT10\j0300520.gif"/>
          <p:cNvPicPr>
            <a:picLocks noChangeAspect="1" noChangeArrowheads="1" noCrop="1"/>
          </p:cNvPicPr>
          <p:nvPr/>
        </p:nvPicPr>
        <p:blipFill>
          <a:blip r:embed="rId4" cstate="print"/>
          <a:srcRect/>
          <a:stretch>
            <a:fillRect/>
          </a:stretch>
        </p:blipFill>
        <p:spPr bwMode="auto">
          <a:xfrm>
            <a:off x="6757359" y="2996952"/>
            <a:ext cx="2176986" cy="244827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Freeform 2"/>
          <p:cNvSpPr>
            <a:spLocks/>
          </p:cNvSpPr>
          <p:nvPr/>
        </p:nvSpPr>
        <p:spPr bwMode="auto">
          <a:xfrm>
            <a:off x="6143625" y="2205038"/>
            <a:ext cx="7938" cy="6350"/>
          </a:xfrm>
          <a:custGeom>
            <a:avLst/>
            <a:gdLst>
              <a:gd name="T0" fmla="*/ 0 w 1"/>
              <a:gd name="T1" fmla="*/ 0 h 1"/>
              <a:gd name="T2" fmla="*/ 0 w 1"/>
              <a:gd name="T3" fmla="*/ 0 h 1"/>
              <a:gd name="T4" fmla="*/ 0 w 1"/>
              <a:gd name="T5" fmla="*/ 0 h 1"/>
              <a:gd name="T6" fmla="*/ 0 w 1"/>
              <a:gd name="T7" fmla="*/ 0 h 1"/>
              <a:gd name="T8" fmla="*/ 0 w 1"/>
              <a:gd name="T9" fmla="*/ 2147483647 h 1"/>
              <a:gd name="T10" fmla="*/ 0 w 1"/>
              <a:gd name="T11" fmla="*/ 2147483647 h 1"/>
              <a:gd name="T12" fmla="*/ 0 w 1"/>
              <a:gd name="T13" fmla="*/ 2147483647 h 1"/>
              <a:gd name="T14" fmla="*/ 0 w 1"/>
              <a:gd name="T15" fmla="*/ 2147483647 h 1"/>
              <a:gd name="T16" fmla="*/ 0 w 1"/>
              <a:gd name="T17" fmla="*/ 2147483647 h 1"/>
              <a:gd name="T18" fmla="*/ 0 w 1"/>
              <a:gd name="T19" fmla="*/ 2147483647 h 1"/>
              <a:gd name="T20" fmla="*/ 0 w 1"/>
              <a:gd name="T21" fmla="*/ 2147483647 h 1"/>
              <a:gd name="T22" fmla="*/ 2147483647 w 1"/>
              <a:gd name="T23" fmla="*/ 2147483647 h 1"/>
              <a:gd name="T24" fmla="*/ 2147483647 w 1"/>
              <a:gd name="T25" fmla="*/ 2147483647 h 1"/>
              <a:gd name="T26" fmla="*/ 2147483647 w 1"/>
              <a:gd name="T27" fmla="*/ 0 h 1"/>
              <a:gd name="T28" fmla="*/ 0 w 1"/>
              <a:gd name="T29" fmla="*/ 0 h 1"/>
              <a:gd name="T30" fmla="*/ 0 w 1"/>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1"/>
              <a:gd name="T50" fmla="*/ 1 w 1"/>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1">
                <a:moveTo>
                  <a:pt x="0" y="0"/>
                </a:moveTo>
                <a:lnTo>
                  <a:pt x="0" y="0"/>
                </a:lnTo>
                <a:lnTo>
                  <a:pt x="0" y="1"/>
                </a:lnTo>
                <a:lnTo>
                  <a:pt x="1" y="1"/>
                </a:lnTo>
                <a:lnTo>
                  <a:pt x="1" y="0"/>
                </a:lnTo>
                <a:lnTo>
                  <a:pt x="0" y="0"/>
                </a:lnTo>
                <a:close/>
              </a:path>
            </a:pathLst>
          </a:custGeom>
          <a:solidFill>
            <a:srgbClr val="758088"/>
          </a:solidFill>
          <a:ln w="9525">
            <a:noFill/>
            <a:round/>
            <a:headEnd/>
            <a:tailEnd/>
          </a:ln>
        </p:spPr>
        <p:txBody>
          <a:bodyPr/>
          <a:lstStyle/>
          <a:p>
            <a:endParaRPr lang="en-ZA"/>
          </a:p>
        </p:txBody>
      </p:sp>
      <p:sp>
        <p:nvSpPr>
          <p:cNvPr id="45059" name="Rectangle 3"/>
          <p:cNvSpPr>
            <a:spLocks noChangeArrowheads="1"/>
          </p:cNvSpPr>
          <p:nvPr/>
        </p:nvSpPr>
        <p:spPr bwMode="auto">
          <a:xfrm>
            <a:off x="5164138" y="2182813"/>
            <a:ext cx="1587" cy="1587"/>
          </a:xfrm>
          <a:prstGeom prst="rect">
            <a:avLst/>
          </a:prstGeom>
          <a:solidFill>
            <a:srgbClr val="758088"/>
          </a:solidFill>
          <a:ln w="9525">
            <a:noFill/>
            <a:miter lim="800000"/>
            <a:headEnd/>
            <a:tailEnd/>
          </a:ln>
        </p:spPr>
        <p:txBody>
          <a:bodyPr/>
          <a:lstStyle/>
          <a:p>
            <a:endParaRPr lang="en-ZA"/>
          </a:p>
        </p:txBody>
      </p:sp>
      <p:sp>
        <p:nvSpPr>
          <p:cNvPr id="45060" name="Freeform 4"/>
          <p:cNvSpPr>
            <a:spLocks/>
          </p:cNvSpPr>
          <p:nvPr/>
        </p:nvSpPr>
        <p:spPr bwMode="auto">
          <a:xfrm>
            <a:off x="6143625" y="2205038"/>
            <a:ext cx="7938" cy="6350"/>
          </a:xfrm>
          <a:custGeom>
            <a:avLst/>
            <a:gdLst>
              <a:gd name="T0" fmla="*/ 0 w 1"/>
              <a:gd name="T1" fmla="*/ 0 h 1"/>
              <a:gd name="T2" fmla="*/ 0 w 1"/>
              <a:gd name="T3" fmla="*/ 0 h 1"/>
              <a:gd name="T4" fmla="*/ 0 w 1"/>
              <a:gd name="T5" fmla="*/ 0 h 1"/>
              <a:gd name="T6" fmla="*/ 0 w 1"/>
              <a:gd name="T7" fmla="*/ 0 h 1"/>
              <a:gd name="T8" fmla="*/ 0 w 1"/>
              <a:gd name="T9" fmla="*/ 2147483647 h 1"/>
              <a:gd name="T10" fmla="*/ 0 w 1"/>
              <a:gd name="T11" fmla="*/ 2147483647 h 1"/>
              <a:gd name="T12" fmla="*/ 0 w 1"/>
              <a:gd name="T13" fmla="*/ 2147483647 h 1"/>
              <a:gd name="T14" fmla="*/ 0 w 1"/>
              <a:gd name="T15" fmla="*/ 2147483647 h 1"/>
              <a:gd name="T16" fmla="*/ 0 w 1"/>
              <a:gd name="T17" fmla="*/ 2147483647 h 1"/>
              <a:gd name="T18" fmla="*/ 0 w 1"/>
              <a:gd name="T19" fmla="*/ 2147483647 h 1"/>
              <a:gd name="T20" fmla="*/ 0 w 1"/>
              <a:gd name="T21" fmla="*/ 2147483647 h 1"/>
              <a:gd name="T22" fmla="*/ 2147483647 w 1"/>
              <a:gd name="T23" fmla="*/ 2147483647 h 1"/>
              <a:gd name="T24" fmla="*/ 2147483647 w 1"/>
              <a:gd name="T25" fmla="*/ 2147483647 h 1"/>
              <a:gd name="T26" fmla="*/ 2147483647 w 1"/>
              <a:gd name="T27" fmla="*/ 0 h 1"/>
              <a:gd name="T28" fmla="*/ 0 w 1"/>
              <a:gd name="T29" fmla="*/ 0 h 1"/>
              <a:gd name="T30" fmla="*/ 0 w 1"/>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1"/>
              <a:gd name="T50" fmla="*/ 1 w 1"/>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1">
                <a:moveTo>
                  <a:pt x="0" y="0"/>
                </a:moveTo>
                <a:lnTo>
                  <a:pt x="0" y="0"/>
                </a:lnTo>
                <a:lnTo>
                  <a:pt x="0" y="1"/>
                </a:lnTo>
                <a:lnTo>
                  <a:pt x="1" y="1"/>
                </a:lnTo>
                <a:lnTo>
                  <a:pt x="1" y="0"/>
                </a:lnTo>
                <a:lnTo>
                  <a:pt x="0" y="0"/>
                </a:lnTo>
                <a:close/>
              </a:path>
            </a:pathLst>
          </a:custGeom>
          <a:solidFill>
            <a:srgbClr val="758088"/>
          </a:solidFill>
          <a:ln w="9525">
            <a:noFill/>
            <a:round/>
            <a:headEnd/>
            <a:tailEnd/>
          </a:ln>
        </p:spPr>
        <p:txBody>
          <a:bodyPr/>
          <a:lstStyle/>
          <a:p>
            <a:endParaRPr lang="en-ZA"/>
          </a:p>
        </p:txBody>
      </p:sp>
      <p:sp>
        <p:nvSpPr>
          <p:cNvPr id="45061" name="Rectangle 5"/>
          <p:cNvSpPr>
            <a:spLocks noChangeArrowheads="1"/>
          </p:cNvSpPr>
          <p:nvPr/>
        </p:nvSpPr>
        <p:spPr bwMode="auto">
          <a:xfrm>
            <a:off x="5164138" y="2182813"/>
            <a:ext cx="1587" cy="1587"/>
          </a:xfrm>
          <a:prstGeom prst="rect">
            <a:avLst/>
          </a:prstGeom>
          <a:solidFill>
            <a:srgbClr val="758088"/>
          </a:solidFill>
          <a:ln w="9525">
            <a:noFill/>
            <a:miter lim="800000"/>
            <a:headEnd/>
            <a:tailEnd/>
          </a:ln>
        </p:spPr>
        <p:txBody>
          <a:bodyPr/>
          <a:lstStyle/>
          <a:p>
            <a:endParaRPr lang="en-ZA"/>
          </a:p>
        </p:txBody>
      </p:sp>
      <p:sp>
        <p:nvSpPr>
          <p:cNvPr id="45062" name="Freeform 6"/>
          <p:cNvSpPr>
            <a:spLocks/>
          </p:cNvSpPr>
          <p:nvPr/>
        </p:nvSpPr>
        <p:spPr bwMode="auto">
          <a:xfrm>
            <a:off x="3094038" y="2697163"/>
            <a:ext cx="7937" cy="7937"/>
          </a:xfrm>
          <a:custGeom>
            <a:avLst/>
            <a:gdLst>
              <a:gd name="T0" fmla="*/ 0 w 1"/>
              <a:gd name="T1" fmla="*/ 0 h 1"/>
              <a:gd name="T2" fmla="*/ 0 w 1"/>
              <a:gd name="T3" fmla="*/ 2147483647 h 1"/>
              <a:gd name="T4" fmla="*/ 2147483647 w 1"/>
              <a:gd name="T5" fmla="*/ 2147483647 h 1"/>
              <a:gd name="T6" fmla="*/ 2147483647 w 1"/>
              <a:gd name="T7" fmla="*/ 2147483647 h 1"/>
              <a:gd name="T8" fmla="*/ 2147483647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1"/>
                </a:lnTo>
                <a:lnTo>
                  <a:pt x="1" y="1"/>
                </a:lnTo>
                <a:lnTo>
                  <a:pt x="1" y="0"/>
                </a:lnTo>
                <a:lnTo>
                  <a:pt x="0" y="0"/>
                </a:lnTo>
                <a:close/>
              </a:path>
            </a:pathLst>
          </a:custGeom>
          <a:solidFill>
            <a:srgbClr val="EFDBD0"/>
          </a:solidFill>
          <a:ln w="9525">
            <a:noFill/>
            <a:round/>
            <a:headEnd/>
            <a:tailEnd/>
          </a:ln>
        </p:spPr>
        <p:txBody>
          <a:bodyPr/>
          <a:lstStyle/>
          <a:p>
            <a:endParaRPr lang="en-ZA"/>
          </a:p>
        </p:txBody>
      </p:sp>
      <p:sp>
        <p:nvSpPr>
          <p:cNvPr id="45063" name="Freeform 7"/>
          <p:cNvSpPr>
            <a:spLocks/>
          </p:cNvSpPr>
          <p:nvPr/>
        </p:nvSpPr>
        <p:spPr bwMode="auto">
          <a:xfrm>
            <a:off x="3087688" y="2403475"/>
            <a:ext cx="1587" cy="14288"/>
          </a:xfrm>
          <a:custGeom>
            <a:avLst/>
            <a:gdLst>
              <a:gd name="T0" fmla="*/ 0 w 1587"/>
              <a:gd name="T1" fmla="*/ 2147483647 h 2"/>
              <a:gd name="T2" fmla="*/ 0 w 1587"/>
              <a:gd name="T3" fmla="*/ 2147483647 h 2"/>
              <a:gd name="T4" fmla="*/ 0 w 1587"/>
              <a:gd name="T5" fmla="*/ 2147483647 h 2"/>
              <a:gd name="T6" fmla="*/ 0 w 1587"/>
              <a:gd name="T7" fmla="*/ 2147483647 h 2"/>
              <a:gd name="T8" fmla="*/ 0 w 1587"/>
              <a:gd name="T9" fmla="*/ 0 h 2"/>
              <a:gd name="T10" fmla="*/ 0 w 1587"/>
              <a:gd name="T11" fmla="*/ 0 h 2"/>
              <a:gd name="T12" fmla="*/ 0 w 1587"/>
              <a:gd name="T13" fmla="*/ 2147483647 h 2"/>
              <a:gd name="T14" fmla="*/ 0 60000 65536"/>
              <a:gd name="T15" fmla="*/ 0 60000 65536"/>
              <a:gd name="T16" fmla="*/ 0 60000 65536"/>
              <a:gd name="T17" fmla="*/ 0 60000 65536"/>
              <a:gd name="T18" fmla="*/ 0 60000 65536"/>
              <a:gd name="T19" fmla="*/ 0 60000 65536"/>
              <a:gd name="T20" fmla="*/ 0 60000 65536"/>
              <a:gd name="T21" fmla="*/ 0 w 1587"/>
              <a:gd name="T22" fmla="*/ 0 h 2"/>
              <a:gd name="T23" fmla="*/ 1587 w 1587"/>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7" h="2">
                <a:moveTo>
                  <a:pt x="0" y="1"/>
                </a:moveTo>
                <a:lnTo>
                  <a:pt x="0" y="1"/>
                </a:lnTo>
                <a:lnTo>
                  <a:pt x="0" y="2"/>
                </a:lnTo>
                <a:lnTo>
                  <a:pt x="0" y="1"/>
                </a:lnTo>
                <a:lnTo>
                  <a:pt x="0" y="0"/>
                </a:lnTo>
                <a:lnTo>
                  <a:pt x="0" y="1"/>
                </a:lnTo>
                <a:close/>
              </a:path>
            </a:pathLst>
          </a:custGeom>
          <a:solidFill>
            <a:srgbClr val="F1C3B9"/>
          </a:solidFill>
          <a:ln w="9525">
            <a:noFill/>
            <a:round/>
            <a:headEnd/>
            <a:tailEnd/>
          </a:ln>
        </p:spPr>
        <p:txBody>
          <a:bodyPr/>
          <a:lstStyle/>
          <a:p>
            <a:endParaRPr lang="en-ZA"/>
          </a:p>
        </p:txBody>
      </p:sp>
      <p:sp>
        <p:nvSpPr>
          <p:cNvPr id="45064" name="Freeform 8"/>
          <p:cNvSpPr>
            <a:spLocks/>
          </p:cNvSpPr>
          <p:nvPr/>
        </p:nvSpPr>
        <p:spPr bwMode="auto">
          <a:xfrm>
            <a:off x="6143625" y="2205038"/>
            <a:ext cx="7938" cy="6350"/>
          </a:xfrm>
          <a:custGeom>
            <a:avLst/>
            <a:gdLst>
              <a:gd name="T0" fmla="*/ 0 w 1"/>
              <a:gd name="T1" fmla="*/ 0 h 1"/>
              <a:gd name="T2" fmla="*/ 0 w 1"/>
              <a:gd name="T3" fmla="*/ 0 h 1"/>
              <a:gd name="T4" fmla="*/ 0 w 1"/>
              <a:gd name="T5" fmla="*/ 0 h 1"/>
              <a:gd name="T6" fmla="*/ 0 w 1"/>
              <a:gd name="T7" fmla="*/ 0 h 1"/>
              <a:gd name="T8" fmla="*/ 0 w 1"/>
              <a:gd name="T9" fmla="*/ 2147483647 h 1"/>
              <a:gd name="T10" fmla="*/ 0 w 1"/>
              <a:gd name="T11" fmla="*/ 2147483647 h 1"/>
              <a:gd name="T12" fmla="*/ 0 w 1"/>
              <a:gd name="T13" fmla="*/ 2147483647 h 1"/>
              <a:gd name="T14" fmla="*/ 0 w 1"/>
              <a:gd name="T15" fmla="*/ 2147483647 h 1"/>
              <a:gd name="T16" fmla="*/ 0 w 1"/>
              <a:gd name="T17" fmla="*/ 2147483647 h 1"/>
              <a:gd name="T18" fmla="*/ 0 w 1"/>
              <a:gd name="T19" fmla="*/ 2147483647 h 1"/>
              <a:gd name="T20" fmla="*/ 0 w 1"/>
              <a:gd name="T21" fmla="*/ 2147483647 h 1"/>
              <a:gd name="T22" fmla="*/ 2147483647 w 1"/>
              <a:gd name="T23" fmla="*/ 2147483647 h 1"/>
              <a:gd name="T24" fmla="*/ 2147483647 w 1"/>
              <a:gd name="T25" fmla="*/ 2147483647 h 1"/>
              <a:gd name="T26" fmla="*/ 2147483647 w 1"/>
              <a:gd name="T27" fmla="*/ 0 h 1"/>
              <a:gd name="T28" fmla="*/ 0 w 1"/>
              <a:gd name="T29" fmla="*/ 0 h 1"/>
              <a:gd name="T30" fmla="*/ 0 w 1"/>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1"/>
              <a:gd name="T50" fmla="*/ 1 w 1"/>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1">
                <a:moveTo>
                  <a:pt x="0" y="0"/>
                </a:moveTo>
                <a:lnTo>
                  <a:pt x="0" y="0"/>
                </a:lnTo>
                <a:lnTo>
                  <a:pt x="0" y="1"/>
                </a:lnTo>
                <a:lnTo>
                  <a:pt x="1" y="1"/>
                </a:lnTo>
                <a:lnTo>
                  <a:pt x="1" y="0"/>
                </a:lnTo>
                <a:lnTo>
                  <a:pt x="0" y="0"/>
                </a:lnTo>
                <a:close/>
              </a:path>
            </a:pathLst>
          </a:custGeom>
          <a:solidFill>
            <a:srgbClr val="758088"/>
          </a:solidFill>
          <a:ln w="9525">
            <a:noFill/>
            <a:round/>
            <a:headEnd/>
            <a:tailEnd/>
          </a:ln>
        </p:spPr>
        <p:txBody>
          <a:bodyPr/>
          <a:lstStyle/>
          <a:p>
            <a:endParaRPr lang="en-ZA"/>
          </a:p>
        </p:txBody>
      </p:sp>
      <p:sp>
        <p:nvSpPr>
          <p:cNvPr id="45065" name="Rectangle 9"/>
          <p:cNvSpPr>
            <a:spLocks noChangeArrowheads="1"/>
          </p:cNvSpPr>
          <p:nvPr/>
        </p:nvSpPr>
        <p:spPr bwMode="auto">
          <a:xfrm>
            <a:off x="5164138" y="2182813"/>
            <a:ext cx="1587" cy="1587"/>
          </a:xfrm>
          <a:prstGeom prst="rect">
            <a:avLst/>
          </a:prstGeom>
          <a:solidFill>
            <a:srgbClr val="758088"/>
          </a:solidFill>
          <a:ln w="9525">
            <a:noFill/>
            <a:miter lim="800000"/>
            <a:headEnd/>
            <a:tailEnd/>
          </a:ln>
        </p:spPr>
        <p:txBody>
          <a:bodyPr/>
          <a:lstStyle/>
          <a:p>
            <a:endParaRPr lang="en-ZA"/>
          </a:p>
        </p:txBody>
      </p:sp>
      <p:sp>
        <p:nvSpPr>
          <p:cNvPr id="45066" name="Freeform 10"/>
          <p:cNvSpPr>
            <a:spLocks/>
          </p:cNvSpPr>
          <p:nvPr/>
        </p:nvSpPr>
        <p:spPr bwMode="auto">
          <a:xfrm>
            <a:off x="3094038" y="2697163"/>
            <a:ext cx="7937" cy="7937"/>
          </a:xfrm>
          <a:custGeom>
            <a:avLst/>
            <a:gdLst>
              <a:gd name="T0" fmla="*/ 0 w 1"/>
              <a:gd name="T1" fmla="*/ 0 h 1"/>
              <a:gd name="T2" fmla="*/ 0 w 1"/>
              <a:gd name="T3" fmla="*/ 2147483647 h 1"/>
              <a:gd name="T4" fmla="*/ 2147483647 w 1"/>
              <a:gd name="T5" fmla="*/ 2147483647 h 1"/>
              <a:gd name="T6" fmla="*/ 2147483647 w 1"/>
              <a:gd name="T7" fmla="*/ 2147483647 h 1"/>
              <a:gd name="T8" fmla="*/ 2147483647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1"/>
                </a:lnTo>
                <a:lnTo>
                  <a:pt x="1" y="1"/>
                </a:lnTo>
                <a:lnTo>
                  <a:pt x="1" y="0"/>
                </a:lnTo>
                <a:lnTo>
                  <a:pt x="0" y="0"/>
                </a:lnTo>
                <a:close/>
              </a:path>
            </a:pathLst>
          </a:custGeom>
          <a:solidFill>
            <a:srgbClr val="EFDBD0"/>
          </a:solidFill>
          <a:ln w="9525">
            <a:noFill/>
            <a:round/>
            <a:headEnd/>
            <a:tailEnd/>
          </a:ln>
        </p:spPr>
        <p:txBody>
          <a:bodyPr/>
          <a:lstStyle/>
          <a:p>
            <a:endParaRPr lang="en-ZA"/>
          </a:p>
        </p:txBody>
      </p:sp>
      <p:sp>
        <p:nvSpPr>
          <p:cNvPr id="45067" name="Freeform 11"/>
          <p:cNvSpPr>
            <a:spLocks/>
          </p:cNvSpPr>
          <p:nvPr/>
        </p:nvSpPr>
        <p:spPr bwMode="auto">
          <a:xfrm>
            <a:off x="3087688" y="2403475"/>
            <a:ext cx="1587" cy="14288"/>
          </a:xfrm>
          <a:custGeom>
            <a:avLst/>
            <a:gdLst>
              <a:gd name="T0" fmla="*/ 0 w 1587"/>
              <a:gd name="T1" fmla="*/ 2147483647 h 2"/>
              <a:gd name="T2" fmla="*/ 0 w 1587"/>
              <a:gd name="T3" fmla="*/ 2147483647 h 2"/>
              <a:gd name="T4" fmla="*/ 0 w 1587"/>
              <a:gd name="T5" fmla="*/ 2147483647 h 2"/>
              <a:gd name="T6" fmla="*/ 0 w 1587"/>
              <a:gd name="T7" fmla="*/ 2147483647 h 2"/>
              <a:gd name="T8" fmla="*/ 0 w 1587"/>
              <a:gd name="T9" fmla="*/ 0 h 2"/>
              <a:gd name="T10" fmla="*/ 0 w 1587"/>
              <a:gd name="T11" fmla="*/ 0 h 2"/>
              <a:gd name="T12" fmla="*/ 0 w 1587"/>
              <a:gd name="T13" fmla="*/ 2147483647 h 2"/>
              <a:gd name="T14" fmla="*/ 0 60000 65536"/>
              <a:gd name="T15" fmla="*/ 0 60000 65536"/>
              <a:gd name="T16" fmla="*/ 0 60000 65536"/>
              <a:gd name="T17" fmla="*/ 0 60000 65536"/>
              <a:gd name="T18" fmla="*/ 0 60000 65536"/>
              <a:gd name="T19" fmla="*/ 0 60000 65536"/>
              <a:gd name="T20" fmla="*/ 0 60000 65536"/>
              <a:gd name="T21" fmla="*/ 0 w 1587"/>
              <a:gd name="T22" fmla="*/ 0 h 2"/>
              <a:gd name="T23" fmla="*/ 1587 w 1587"/>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7" h="2">
                <a:moveTo>
                  <a:pt x="0" y="1"/>
                </a:moveTo>
                <a:lnTo>
                  <a:pt x="0" y="1"/>
                </a:lnTo>
                <a:lnTo>
                  <a:pt x="0" y="2"/>
                </a:lnTo>
                <a:lnTo>
                  <a:pt x="0" y="1"/>
                </a:lnTo>
                <a:lnTo>
                  <a:pt x="0" y="0"/>
                </a:lnTo>
                <a:lnTo>
                  <a:pt x="0" y="1"/>
                </a:lnTo>
                <a:close/>
              </a:path>
            </a:pathLst>
          </a:custGeom>
          <a:solidFill>
            <a:srgbClr val="F1C3B9"/>
          </a:solidFill>
          <a:ln w="9525">
            <a:noFill/>
            <a:round/>
            <a:headEnd/>
            <a:tailEnd/>
          </a:ln>
        </p:spPr>
        <p:txBody>
          <a:bodyPr/>
          <a:lstStyle/>
          <a:p>
            <a:endParaRPr lang="en-ZA"/>
          </a:p>
        </p:txBody>
      </p:sp>
      <p:sp>
        <p:nvSpPr>
          <p:cNvPr id="45068" name="Freeform 12"/>
          <p:cNvSpPr>
            <a:spLocks/>
          </p:cNvSpPr>
          <p:nvPr/>
        </p:nvSpPr>
        <p:spPr bwMode="auto">
          <a:xfrm>
            <a:off x="3021013" y="2498725"/>
            <a:ext cx="14287" cy="1588"/>
          </a:xfrm>
          <a:custGeom>
            <a:avLst/>
            <a:gdLst>
              <a:gd name="T0" fmla="*/ 0 w 2"/>
              <a:gd name="T1" fmla="*/ 0 h 1588"/>
              <a:gd name="T2" fmla="*/ 2147483647 w 2"/>
              <a:gd name="T3" fmla="*/ 0 h 1588"/>
              <a:gd name="T4" fmla="*/ 2147483647 w 2"/>
              <a:gd name="T5" fmla="*/ 0 h 1588"/>
              <a:gd name="T6" fmla="*/ 2147483647 w 2"/>
              <a:gd name="T7" fmla="*/ 0 h 1588"/>
              <a:gd name="T8" fmla="*/ 2147483647 w 2"/>
              <a:gd name="T9" fmla="*/ 0 h 1588"/>
              <a:gd name="T10" fmla="*/ 0 w 2"/>
              <a:gd name="T11" fmla="*/ 0 h 1588"/>
              <a:gd name="T12" fmla="*/ 0 w 2"/>
              <a:gd name="T13" fmla="*/ 0 h 1588"/>
              <a:gd name="T14" fmla="*/ 0 w 2"/>
              <a:gd name="T15" fmla="*/ 0 h 1588"/>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1588"/>
              <a:gd name="T26" fmla="*/ 2 w 2"/>
              <a:gd name="T27" fmla="*/ 1588 h 15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1588">
                <a:moveTo>
                  <a:pt x="0" y="0"/>
                </a:moveTo>
                <a:lnTo>
                  <a:pt x="1" y="0"/>
                </a:lnTo>
                <a:lnTo>
                  <a:pt x="2" y="0"/>
                </a:lnTo>
                <a:lnTo>
                  <a:pt x="1" y="0"/>
                </a:lnTo>
                <a:lnTo>
                  <a:pt x="0" y="0"/>
                </a:lnTo>
                <a:close/>
              </a:path>
            </a:pathLst>
          </a:custGeom>
          <a:solidFill>
            <a:srgbClr val="EFDBD0"/>
          </a:solidFill>
          <a:ln w="9525">
            <a:noFill/>
            <a:round/>
            <a:headEnd/>
            <a:tailEnd/>
          </a:ln>
        </p:spPr>
        <p:txBody>
          <a:bodyPr/>
          <a:lstStyle/>
          <a:p>
            <a:endParaRPr lang="en-ZA"/>
          </a:p>
        </p:txBody>
      </p:sp>
      <p:sp>
        <p:nvSpPr>
          <p:cNvPr id="45069" name="Freeform 13"/>
          <p:cNvSpPr>
            <a:spLocks/>
          </p:cNvSpPr>
          <p:nvPr/>
        </p:nvSpPr>
        <p:spPr bwMode="auto">
          <a:xfrm>
            <a:off x="3028950" y="2395538"/>
            <a:ext cx="14288"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60000 65536"/>
              <a:gd name="T13" fmla="*/ 0 60000 65536"/>
              <a:gd name="T14" fmla="*/ 0 60000 65536"/>
              <a:gd name="T15" fmla="*/ 0 60000 65536"/>
              <a:gd name="T16" fmla="*/ 0 60000 65536"/>
              <a:gd name="T17" fmla="*/ 0 60000 65536"/>
              <a:gd name="T18" fmla="*/ 0 w 2"/>
              <a:gd name="T19" fmla="*/ 0 h 1587"/>
              <a:gd name="T20" fmla="*/ 2 w 2"/>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2" h="1587">
                <a:moveTo>
                  <a:pt x="0" y="0"/>
                </a:moveTo>
                <a:lnTo>
                  <a:pt x="1" y="0"/>
                </a:lnTo>
                <a:lnTo>
                  <a:pt x="2" y="0"/>
                </a:lnTo>
                <a:lnTo>
                  <a:pt x="1" y="0"/>
                </a:lnTo>
                <a:lnTo>
                  <a:pt x="0" y="0"/>
                </a:lnTo>
                <a:close/>
              </a:path>
            </a:pathLst>
          </a:custGeom>
          <a:solidFill>
            <a:srgbClr val="F3ECE3"/>
          </a:solidFill>
          <a:ln w="9525">
            <a:noFill/>
            <a:round/>
            <a:headEnd/>
            <a:tailEnd/>
          </a:ln>
        </p:spPr>
        <p:txBody>
          <a:bodyPr/>
          <a:lstStyle/>
          <a:p>
            <a:endParaRPr lang="en-ZA"/>
          </a:p>
        </p:txBody>
      </p:sp>
      <p:sp>
        <p:nvSpPr>
          <p:cNvPr id="45070" name="Freeform 14"/>
          <p:cNvSpPr>
            <a:spLocks/>
          </p:cNvSpPr>
          <p:nvPr/>
        </p:nvSpPr>
        <p:spPr bwMode="auto">
          <a:xfrm>
            <a:off x="3013075" y="2439988"/>
            <a:ext cx="1588" cy="22225"/>
          </a:xfrm>
          <a:custGeom>
            <a:avLst/>
            <a:gdLst>
              <a:gd name="T0" fmla="*/ 0 w 1588"/>
              <a:gd name="T1" fmla="*/ 0 h 3"/>
              <a:gd name="T2" fmla="*/ 0 w 1588"/>
              <a:gd name="T3" fmla="*/ 0 h 3"/>
              <a:gd name="T4" fmla="*/ 0 w 1588"/>
              <a:gd name="T5" fmla="*/ 2147483647 h 3"/>
              <a:gd name="T6" fmla="*/ 0 w 1588"/>
              <a:gd name="T7" fmla="*/ 2147483647 h 3"/>
              <a:gd name="T8" fmla="*/ 0 w 1588"/>
              <a:gd name="T9" fmla="*/ 2147483647 h 3"/>
              <a:gd name="T10" fmla="*/ 0 w 1588"/>
              <a:gd name="T11" fmla="*/ 2147483647 h 3"/>
              <a:gd name="T12" fmla="*/ 0 w 1588"/>
              <a:gd name="T13" fmla="*/ 2147483647 h 3"/>
              <a:gd name="T14" fmla="*/ 0 w 1588"/>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3"/>
              <a:gd name="T26" fmla="*/ 1588 w 1588"/>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3">
                <a:moveTo>
                  <a:pt x="0" y="0"/>
                </a:moveTo>
                <a:lnTo>
                  <a:pt x="0" y="0"/>
                </a:lnTo>
                <a:lnTo>
                  <a:pt x="0" y="2"/>
                </a:lnTo>
                <a:lnTo>
                  <a:pt x="0" y="3"/>
                </a:lnTo>
                <a:lnTo>
                  <a:pt x="0" y="2"/>
                </a:lnTo>
                <a:lnTo>
                  <a:pt x="0" y="1"/>
                </a:lnTo>
                <a:lnTo>
                  <a:pt x="0" y="0"/>
                </a:lnTo>
                <a:close/>
              </a:path>
            </a:pathLst>
          </a:custGeom>
          <a:solidFill>
            <a:srgbClr val="EFE0D8"/>
          </a:solidFill>
          <a:ln w="9525">
            <a:noFill/>
            <a:round/>
            <a:headEnd/>
            <a:tailEnd/>
          </a:ln>
        </p:spPr>
        <p:txBody>
          <a:bodyPr/>
          <a:lstStyle/>
          <a:p>
            <a:endParaRPr lang="en-ZA"/>
          </a:p>
        </p:txBody>
      </p:sp>
      <p:sp>
        <p:nvSpPr>
          <p:cNvPr id="45071" name="Rectangle 15"/>
          <p:cNvSpPr>
            <a:spLocks noChangeArrowheads="1"/>
          </p:cNvSpPr>
          <p:nvPr/>
        </p:nvSpPr>
        <p:spPr bwMode="auto">
          <a:xfrm>
            <a:off x="3013075" y="2462213"/>
            <a:ext cx="1588" cy="7937"/>
          </a:xfrm>
          <a:prstGeom prst="rect">
            <a:avLst/>
          </a:prstGeom>
          <a:solidFill>
            <a:srgbClr val="F3ECE3"/>
          </a:solidFill>
          <a:ln w="9525">
            <a:noFill/>
            <a:miter lim="800000"/>
            <a:headEnd/>
            <a:tailEnd/>
          </a:ln>
        </p:spPr>
        <p:txBody>
          <a:bodyPr/>
          <a:lstStyle/>
          <a:p>
            <a:endParaRPr lang="en-ZA"/>
          </a:p>
        </p:txBody>
      </p:sp>
      <p:sp>
        <p:nvSpPr>
          <p:cNvPr id="45072" name="Freeform 16"/>
          <p:cNvSpPr>
            <a:spLocks/>
          </p:cNvSpPr>
          <p:nvPr/>
        </p:nvSpPr>
        <p:spPr bwMode="auto">
          <a:xfrm>
            <a:off x="3021013" y="2462213"/>
            <a:ext cx="7937" cy="7937"/>
          </a:xfrm>
          <a:custGeom>
            <a:avLst/>
            <a:gdLst>
              <a:gd name="T0" fmla="*/ 0 w 1"/>
              <a:gd name="T1" fmla="*/ 0 h 1"/>
              <a:gd name="T2" fmla="*/ 2147483647 w 1"/>
              <a:gd name="T3" fmla="*/ 0 h 1"/>
              <a:gd name="T4" fmla="*/ 2147483647 w 1"/>
              <a:gd name="T5" fmla="*/ 2147483647 h 1"/>
              <a:gd name="T6" fmla="*/ 0 w 1"/>
              <a:gd name="T7" fmla="*/ 2147483647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1" y="0"/>
                </a:lnTo>
                <a:lnTo>
                  <a:pt x="1" y="1"/>
                </a:lnTo>
                <a:lnTo>
                  <a:pt x="0" y="1"/>
                </a:lnTo>
                <a:lnTo>
                  <a:pt x="0" y="0"/>
                </a:lnTo>
                <a:close/>
              </a:path>
            </a:pathLst>
          </a:custGeom>
          <a:solidFill>
            <a:srgbClr val="EFDBD0"/>
          </a:solidFill>
          <a:ln w="9525">
            <a:noFill/>
            <a:round/>
            <a:headEnd/>
            <a:tailEnd/>
          </a:ln>
        </p:spPr>
        <p:txBody>
          <a:bodyPr/>
          <a:lstStyle/>
          <a:p>
            <a:endParaRPr lang="en-ZA"/>
          </a:p>
        </p:txBody>
      </p:sp>
      <p:sp>
        <p:nvSpPr>
          <p:cNvPr id="45073" name="Freeform 17"/>
          <p:cNvSpPr>
            <a:spLocks/>
          </p:cNvSpPr>
          <p:nvPr/>
        </p:nvSpPr>
        <p:spPr bwMode="auto">
          <a:xfrm>
            <a:off x="3057525" y="2794000"/>
            <a:ext cx="14288" cy="1588"/>
          </a:xfrm>
          <a:custGeom>
            <a:avLst/>
            <a:gdLst>
              <a:gd name="T0" fmla="*/ 2147483647 w 2"/>
              <a:gd name="T1" fmla="*/ 0 h 1588"/>
              <a:gd name="T2" fmla="*/ 2147483647 w 2"/>
              <a:gd name="T3" fmla="*/ 0 h 1588"/>
              <a:gd name="T4" fmla="*/ 0 w 2"/>
              <a:gd name="T5" fmla="*/ 0 h 1588"/>
              <a:gd name="T6" fmla="*/ 2147483647 w 2"/>
              <a:gd name="T7" fmla="*/ 0 h 1588"/>
              <a:gd name="T8" fmla="*/ 2147483647 w 2"/>
              <a:gd name="T9" fmla="*/ 0 h 1588"/>
              <a:gd name="T10" fmla="*/ 2147483647 w 2"/>
              <a:gd name="T11" fmla="*/ 0 h 1588"/>
              <a:gd name="T12" fmla="*/ 2147483647 w 2"/>
              <a:gd name="T13" fmla="*/ 0 h 1588"/>
              <a:gd name="T14" fmla="*/ 0 60000 65536"/>
              <a:gd name="T15" fmla="*/ 0 60000 65536"/>
              <a:gd name="T16" fmla="*/ 0 60000 65536"/>
              <a:gd name="T17" fmla="*/ 0 60000 65536"/>
              <a:gd name="T18" fmla="*/ 0 60000 65536"/>
              <a:gd name="T19" fmla="*/ 0 60000 65536"/>
              <a:gd name="T20" fmla="*/ 0 60000 65536"/>
              <a:gd name="T21" fmla="*/ 0 w 2"/>
              <a:gd name="T22" fmla="*/ 0 h 1588"/>
              <a:gd name="T23" fmla="*/ 2 w 2"/>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588">
                <a:moveTo>
                  <a:pt x="2" y="0"/>
                </a:moveTo>
                <a:lnTo>
                  <a:pt x="1" y="0"/>
                </a:lnTo>
                <a:lnTo>
                  <a:pt x="0" y="0"/>
                </a:lnTo>
                <a:lnTo>
                  <a:pt x="1" y="0"/>
                </a:lnTo>
                <a:lnTo>
                  <a:pt x="2" y="0"/>
                </a:lnTo>
                <a:close/>
              </a:path>
            </a:pathLst>
          </a:custGeom>
          <a:solidFill>
            <a:srgbClr val="EFDBD0"/>
          </a:solidFill>
          <a:ln w="9525">
            <a:noFill/>
            <a:round/>
            <a:headEnd/>
            <a:tailEnd/>
          </a:ln>
        </p:spPr>
        <p:txBody>
          <a:bodyPr/>
          <a:lstStyle/>
          <a:p>
            <a:endParaRPr lang="en-ZA"/>
          </a:p>
        </p:txBody>
      </p:sp>
      <p:sp>
        <p:nvSpPr>
          <p:cNvPr id="45074" name="Freeform 18"/>
          <p:cNvSpPr>
            <a:spLocks/>
          </p:cNvSpPr>
          <p:nvPr/>
        </p:nvSpPr>
        <p:spPr bwMode="auto">
          <a:xfrm>
            <a:off x="3021013" y="2741613"/>
            <a:ext cx="7937" cy="7937"/>
          </a:xfrm>
          <a:custGeom>
            <a:avLst/>
            <a:gdLst>
              <a:gd name="T0" fmla="*/ 2147483647 w 1"/>
              <a:gd name="T1" fmla="*/ 0 h 1"/>
              <a:gd name="T2" fmla="*/ 0 w 1"/>
              <a:gd name="T3" fmla="*/ 0 h 1"/>
              <a:gd name="T4" fmla="*/ 0 w 1"/>
              <a:gd name="T5" fmla="*/ 0 h 1"/>
              <a:gd name="T6" fmla="*/ 0 w 1"/>
              <a:gd name="T7" fmla="*/ 2147483647 h 1"/>
              <a:gd name="T8" fmla="*/ 0 w 1"/>
              <a:gd name="T9" fmla="*/ 2147483647 h 1"/>
              <a:gd name="T10" fmla="*/ 2147483647 w 1"/>
              <a:gd name="T11" fmla="*/ 2147483647 h 1"/>
              <a:gd name="T12" fmla="*/ 2147483647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1" y="0"/>
                </a:moveTo>
                <a:lnTo>
                  <a:pt x="0" y="0"/>
                </a:lnTo>
                <a:lnTo>
                  <a:pt x="0" y="1"/>
                </a:lnTo>
                <a:lnTo>
                  <a:pt x="1" y="1"/>
                </a:lnTo>
                <a:lnTo>
                  <a:pt x="1" y="0"/>
                </a:lnTo>
                <a:close/>
              </a:path>
            </a:pathLst>
          </a:custGeom>
          <a:solidFill>
            <a:srgbClr val="EFDBD0"/>
          </a:solidFill>
          <a:ln w="9525">
            <a:noFill/>
            <a:round/>
            <a:headEnd/>
            <a:tailEnd/>
          </a:ln>
        </p:spPr>
        <p:txBody>
          <a:bodyPr/>
          <a:lstStyle/>
          <a:p>
            <a:endParaRPr lang="en-ZA"/>
          </a:p>
        </p:txBody>
      </p:sp>
      <p:sp>
        <p:nvSpPr>
          <p:cNvPr id="45075" name="Freeform 19"/>
          <p:cNvSpPr>
            <a:spLocks/>
          </p:cNvSpPr>
          <p:nvPr/>
        </p:nvSpPr>
        <p:spPr bwMode="auto">
          <a:xfrm>
            <a:off x="6143625" y="2205038"/>
            <a:ext cx="7938" cy="6350"/>
          </a:xfrm>
          <a:custGeom>
            <a:avLst/>
            <a:gdLst>
              <a:gd name="T0" fmla="*/ 0 w 1"/>
              <a:gd name="T1" fmla="*/ 0 h 1"/>
              <a:gd name="T2" fmla="*/ 0 w 1"/>
              <a:gd name="T3" fmla="*/ 0 h 1"/>
              <a:gd name="T4" fmla="*/ 0 w 1"/>
              <a:gd name="T5" fmla="*/ 0 h 1"/>
              <a:gd name="T6" fmla="*/ 0 w 1"/>
              <a:gd name="T7" fmla="*/ 0 h 1"/>
              <a:gd name="T8" fmla="*/ 0 w 1"/>
              <a:gd name="T9" fmla="*/ 2147483647 h 1"/>
              <a:gd name="T10" fmla="*/ 0 w 1"/>
              <a:gd name="T11" fmla="*/ 2147483647 h 1"/>
              <a:gd name="T12" fmla="*/ 0 w 1"/>
              <a:gd name="T13" fmla="*/ 2147483647 h 1"/>
              <a:gd name="T14" fmla="*/ 0 w 1"/>
              <a:gd name="T15" fmla="*/ 2147483647 h 1"/>
              <a:gd name="T16" fmla="*/ 0 w 1"/>
              <a:gd name="T17" fmla="*/ 2147483647 h 1"/>
              <a:gd name="T18" fmla="*/ 0 w 1"/>
              <a:gd name="T19" fmla="*/ 2147483647 h 1"/>
              <a:gd name="T20" fmla="*/ 0 w 1"/>
              <a:gd name="T21" fmla="*/ 2147483647 h 1"/>
              <a:gd name="T22" fmla="*/ 2147483647 w 1"/>
              <a:gd name="T23" fmla="*/ 2147483647 h 1"/>
              <a:gd name="T24" fmla="*/ 2147483647 w 1"/>
              <a:gd name="T25" fmla="*/ 2147483647 h 1"/>
              <a:gd name="T26" fmla="*/ 2147483647 w 1"/>
              <a:gd name="T27" fmla="*/ 0 h 1"/>
              <a:gd name="T28" fmla="*/ 0 w 1"/>
              <a:gd name="T29" fmla="*/ 0 h 1"/>
              <a:gd name="T30" fmla="*/ 0 w 1"/>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1"/>
              <a:gd name="T50" fmla="*/ 1 w 1"/>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1">
                <a:moveTo>
                  <a:pt x="0" y="0"/>
                </a:moveTo>
                <a:lnTo>
                  <a:pt x="0" y="0"/>
                </a:lnTo>
                <a:lnTo>
                  <a:pt x="0" y="1"/>
                </a:lnTo>
                <a:lnTo>
                  <a:pt x="1" y="1"/>
                </a:lnTo>
                <a:lnTo>
                  <a:pt x="1" y="0"/>
                </a:lnTo>
                <a:lnTo>
                  <a:pt x="0" y="0"/>
                </a:lnTo>
                <a:close/>
              </a:path>
            </a:pathLst>
          </a:custGeom>
          <a:solidFill>
            <a:srgbClr val="758088"/>
          </a:solidFill>
          <a:ln w="9525">
            <a:noFill/>
            <a:round/>
            <a:headEnd/>
            <a:tailEnd/>
          </a:ln>
        </p:spPr>
        <p:txBody>
          <a:bodyPr/>
          <a:lstStyle/>
          <a:p>
            <a:endParaRPr lang="en-ZA"/>
          </a:p>
        </p:txBody>
      </p:sp>
      <p:sp>
        <p:nvSpPr>
          <p:cNvPr id="45076" name="Freeform 20"/>
          <p:cNvSpPr>
            <a:spLocks/>
          </p:cNvSpPr>
          <p:nvPr/>
        </p:nvSpPr>
        <p:spPr bwMode="auto">
          <a:xfrm>
            <a:off x="5164138" y="2179638"/>
            <a:ext cx="1587" cy="1587"/>
          </a:xfrm>
          <a:custGeom>
            <a:avLst/>
            <a:gdLst>
              <a:gd name="T0" fmla="*/ 0 w 1587"/>
              <a:gd name="T1" fmla="*/ 2147483647 h 1"/>
              <a:gd name="T2" fmla="*/ 0 w 1587"/>
              <a:gd name="T3" fmla="*/ 0 h 1"/>
              <a:gd name="T4" fmla="*/ 0 w 1587"/>
              <a:gd name="T5" fmla="*/ 2147483647 h 1"/>
              <a:gd name="T6" fmla="*/ 0 60000 65536"/>
              <a:gd name="T7" fmla="*/ 0 60000 65536"/>
              <a:gd name="T8" fmla="*/ 0 60000 65536"/>
              <a:gd name="T9" fmla="*/ 0 w 1587"/>
              <a:gd name="T10" fmla="*/ 0 h 1"/>
              <a:gd name="T11" fmla="*/ 1587 w 1587"/>
              <a:gd name="T12" fmla="*/ 1 h 1"/>
            </a:gdLst>
            <a:ahLst/>
            <a:cxnLst>
              <a:cxn ang="T6">
                <a:pos x="T0" y="T1"/>
              </a:cxn>
              <a:cxn ang="T7">
                <a:pos x="T2" y="T3"/>
              </a:cxn>
              <a:cxn ang="T8">
                <a:pos x="T4" y="T5"/>
              </a:cxn>
            </a:cxnLst>
            <a:rect l="T9" t="T10" r="T11" b="T12"/>
            <a:pathLst>
              <a:path w="1587" h="1">
                <a:moveTo>
                  <a:pt x="0" y="1"/>
                </a:moveTo>
                <a:lnTo>
                  <a:pt x="0" y="0"/>
                </a:lnTo>
                <a:lnTo>
                  <a:pt x="0" y="1"/>
                </a:lnTo>
                <a:close/>
              </a:path>
            </a:pathLst>
          </a:custGeom>
          <a:solidFill>
            <a:srgbClr val="131516"/>
          </a:solidFill>
          <a:ln w="9525">
            <a:noFill/>
            <a:round/>
            <a:headEnd/>
            <a:tailEnd/>
          </a:ln>
        </p:spPr>
        <p:txBody>
          <a:bodyPr/>
          <a:lstStyle/>
          <a:p>
            <a:endParaRPr lang="en-ZA"/>
          </a:p>
        </p:txBody>
      </p:sp>
      <p:sp>
        <p:nvSpPr>
          <p:cNvPr id="45077" name="Rectangle 21"/>
          <p:cNvSpPr>
            <a:spLocks noChangeArrowheads="1"/>
          </p:cNvSpPr>
          <p:nvPr/>
        </p:nvSpPr>
        <p:spPr bwMode="auto">
          <a:xfrm>
            <a:off x="4105275" y="1577975"/>
            <a:ext cx="6350" cy="7938"/>
          </a:xfrm>
          <a:prstGeom prst="rect">
            <a:avLst/>
          </a:prstGeom>
          <a:solidFill>
            <a:srgbClr val="1F1A17"/>
          </a:solidFill>
          <a:ln w="9525">
            <a:noFill/>
            <a:miter lim="800000"/>
            <a:headEnd/>
            <a:tailEnd/>
          </a:ln>
        </p:spPr>
        <p:txBody>
          <a:bodyPr/>
          <a:lstStyle/>
          <a:p>
            <a:endParaRPr lang="en-ZA"/>
          </a:p>
        </p:txBody>
      </p:sp>
      <p:sp>
        <p:nvSpPr>
          <p:cNvPr id="45078" name="Rectangle 22"/>
          <p:cNvSpPr>
            <a:spLocks noChangeArrowheads="1"/>
          </p:cNvSpPr>
          <p:nvPr/>
        </p:nvSpPr>
        <p:spPr bwMode="auto">
          <a:xfrm>
            <a:off x="4265613" y="1577975"/>
            <a:ext cx="7937" cy="7938"/>
          </a:xfrm>
          <a:prstGeom prst="rect">
            <a:avLst/>
          </a:prstGeom>
          <a:solidFill>
            <a:srgbClr val="1F1A17"/>
          </a:solidFill>
          <a:ln w="9525">
            <a:noFill/>
            <a:miter lim="800000"/>
            <a:headEnd/>
            <a:tailEnd/>
          </a:ln>
        </p:spPr>
        <p:txBody>
          <a:bodyPr/>
          <a:lstStyle/>
          <a:p>
            <a:endParaRPr lang="en-ZA"/>
          </a:p>
        </p:txBody>
      </p:sp>
      <p:sp>
        <p:nvSpPr>
          <p:cNvPr id="45079" name="Rectangle 23"/>
          <p:cNvSpPr>
            <a:spLocks noChangeArrowheads="1"/>
          </p:cNvSpPr>
          <p:nvPr/>
        </p:nvSpPr>
        <p:spPr bwMode="auto">
          <a:xfrm>
            <a:off x="4125913" y="1262063"/>
            <a:ext cx="6350" cy="6350"/>
          </a:xfrm>
          <a:prstGeom prst="rect">
            <a:avLst/>
          </a:prstGeom>
          <a:solidFill>
            <a:srgbClr val="1F1A17"/>
          </a:solidFill>
          <a:ln w="9525">
            <a:noFill/>
            <a:miter lim="800000"/>
            <a:headEnd/>
            <a:tailEnd/>
          </a:ln>
        </p:spPr>
        <p:txBody>
          <a:bodyPr/>
          <a:lstStyle/>
          <a:p>
            <a:endParaRPr lang="en-ZA"/>
          </a:p>
        </p:txBody>
      </p:sp>
      <p:sp>
        <p:nvSpPr>
          <p:cNvPr id="45080" name="Rectangle 24"/>
          <p:cNvSpPr>
            <a:spLocks noChangeArrowheads="1"/>
          </p:cNvSpPr>
          <p:nvPr/>
        </p:nvSpPr>
        <p:spPr bwMode="auto">
          <a:xfrm>
            <a:off x="4105275" y="1643063"/>
            <a:ext cx="6350" cy="6350"/>
          </a:xfrm>
          <a:prstGeom prst="rect">
            <a:avLst/>
          </a:prstGeom>
          <a:solidFill>
            <a:srgbClr val="1F1A17"/>
          </a:solidFill>
          <a:ln w="9525">
            <a:noFill/>
            <a:miter lim="800000"/>
            <a:headEnd/>
            <a:tailEnd/>
          </a:ln>
        </p:spPr>
        <p:txBody>
          <a:bodyPr/>
          <a:lstStyle/>
          <a:p>
            <a:endParaRPr lang="en-ZA"/>
          </a:p>
        </p:txBody>
      </p:sp>
      <p:sp>
        <p:nvSpPr>
          <p:cNvPr id="45081" name="Rectangle 25"/>
          <p:cNvSpPr>
            <a:spLocks noChangeArrowheads="1"/>
          </p:cNvSpPr>
          <p:nvPr/>
        </p:nvSpPr>
        <p:spPr bwMode="auto">
          <a:xfrm>
            <a:off x="4265613" y="1643063"/>
            <a:ext cx="7937" cy="6350"/>
          </a:xfrm>
          <a:prstGeom prst="rect">
            <a:avLst/>
          </a:prstGeom>
          <a:solidFill>
            <a:srgbClr val="1F1A17"/>
          </a:solidFill>
          <a:ln w="9525">
            <a:noFill/>
            <a:miter lim="800000"/>
            <a:headEnd/>
            <a:tailEnd/>
          </a:ln>
        </p:spPr>
        <p:txBody>
          <a:bodyPr/>
          <a:lstStyle/>
          <a:p>
            <a:endParaRPr lang="en-ZA"/>
          </a:p>
        </p:txBody>
      </p:sp>
      <p:sp>
        <p:nvSpPr>
          <p:cNvPr id="45082" name="Rectangle 26"/>
          <p:cNvSpPr>
            <a:spLocks noChangeArrowheads="1"/>
          </p:cNvSpPr>
          <p:nvPr/>
        </p:nvSpPr>
        <p:spPr bwMode="auto">
          <a:xfrm>
            <a:off x="4119563" y="1685925"/>
            <a:ext cx="6350" cy="6350"/>
          </a:xfrm>
          <a:prstGeom prst="rect">
            <a:avLst/>
          </a:prstGeom>
          <a:solidFill>
            <a:srgbClr val="1F1A17"/>
          </a:solidFill>
          <a:ln w="9525">
            <a:noFill/>
            <a:miter lim="800000"/>
            <a:headEnd/>
            <a:tailEnd/>
          </a:ln>
        </p:spPr>
        <p:txBody>
          <a:bodyPr/>
          <a:lstStyle/>
          <a:p>
            <a:endParaRPr lang="en-ZA"/>
          </a:p>
        </p:txBody>
      </p:sp>
      <p:sp>
        <p:nvSpPr>
          <p:cNvPr id="45083" name="Rectangle 27"/>
          <p:cNvSpPr>
            <a:spLocks noChangeArrowheads="1"/>
          </p:cNvSpPr>
          <p:nvPr/>
        </p:nvSpPr>
        <p:spPr bwMode="auto">
          <a:xfrm>
            <a:off x="4251325" y="1685925"/>
            <a:ext cx="7938" cy="6350"/>
          </a:xfrm>
          <a:prstGeom prst="rect">
            <a:avLst/>
          </a:prstGeom>
          <a:solidFill>
            <a:srgbClr val="1F1A17"/>
          </a:solidFill>
          <a:ln w="9525">
            <a:noFill/>
            <a:miter lim="800000"/>
            <a:headEnd/>
            <a:tailEnd/>
          </a:ln>
        </p:spPr>
        <p:txBody>
          <a:bodyPr/>
          <a:lstStyle/>
          <a:p>
            <a:endParaRPr lang="en-ZA"/>
          </a:p>
        </p:txBody>
      </p:sp>
      <p:sp>
        <p:nvSpPr>
          <p:cNvPr id="45084" name="Rectangle 28"/>
          <p:cNvSpPr>
            <a:spLocks noChangeArrowheads="1"/>
          </p:cNvSpPr>
          <p:nvPr/>
        </p:nvSpPr>
        <p:spPr bwMode="auto">
          <a:xfrm>
            <a:off x="4133850" y="1728788"/>
            <a:ext cx="6350" cy="6350"/>
          </a:xfrm>
          <a:prstGeom prst="rect">
            <a:avLst/>
          </a:prstGeom>
          <a:solidFill>
            <a:srgbClr val="1F1A17"/>
          </a:solidFill>
          <a:ln w="9525">
            <a:noFill/>
            <a:miter lim="800000"/>
            <a:headEnd/>
            <a:tailEnd/>
          </a:ln>
        </p:spPr>
        <p:txBody>
          <a:bodyPr/>
          <a:lstStyle/>
          <a:p>
            <a:endParaRPr lang="en-ZA"/>
          </a:p>
        </p:txBody>
      </p:sp>
      <p:sp>
        <p:nvSpPr>
          <p:cNvPr id="45085" name="Rectangle 29"/>
          <p:cNvSpPr>
            <a:spLocks noChangeArrowheads="1"/>
          </p:cNvSpPr>
          <p:nvPr/>
        </p:nvSpPr>
        <p:spPr bwMode="auto">
          <a:xfrm>
            <a:off x="4237038" y="1728788"/>
            <a:ext cx="7937" cy="6350"/>
          </a:xfrm>
          <a:prstGeom prst="rect">
            <a:avLst/>
          </a:prstGeom>
          <a:solidFill>
            <a:srgbClr val="1F1A17"/>
          </a:solidFill>
          <a:ln w="9525">
            <a:noFill/>
            <a:miter lim="800000"/>
            <a:headEnd/>
            <a:tailEnd/>
          </a:ln>
        </p:spPr>
        <p:txBody>
          <a:bodyPr/>
          <a:lstStyle/>
          <a:p>
            <a:endParaRPr lang="en-ZA"/>
          </a:p>
        </p:txBody>
      </p:sp>
      <p:sp>
        <p:nvSpPr>
          <p:cNvPr id="45086" name="Rectangle 30"/>
          <p:cNvSpPr>
            <a:spLocks noChangeArrowheads="1"/>
          </p:cNvSpPr>
          <p:nvPr/>
        </p:nvSpPr>
        <p:spPr bwMode="auto">
          <a:xfrm>
            <a:off x="4125913" y="1597025"/>
            <a:ext cx="6350" cy="6350"/>
          </a:xfrm>
          <a:prstGeom prst="rect">
            <a:avLst/>
          </a:prstGeom>
          <a:solidFill>
            <a:srgbClr val="1F1A17"/>
          </a:solidFill>
          <a:ln w="9525">
            <a:noFill/>
            <a:miter lim="800000"/>
            <a:headEnd/>
            <a:tailEnd/>
          </a:ln>
        </p:spPr>
        <p:txBody>
          <a:bodyPr/>
          <a:lstStyle/>
          <a:p>
            <a:endParaRPr lang="en-ZA"/>
          </a:p>
        </p:txBody>
      </p:sp>
      <p:sp>
        <p:nvSpPr>
          <p:cNvPr id="45087" name="Rectangle 31"/>
          <p:cNvSpPr>
            <a:spLocks noChangeArrowheads="1"/>
          </p:cNvSpPr>
          <p:nvPr/>
        </p:nvSpPr>
        <p:spPr bwMode="auto">
          <a:xfrm>
            <a:off x="4257675" y="1597025"/>
            <a:ext cx="7938" cy="6350"/>
          </a:xfrm>
          <a:prstGeom prst="rect">
            <a:avLst/>
          </a:prstGeom>
          <a:solidFill>
            <a:srgbClr val="1F1A17"/>
          </a:solidFill>
          <a:ln w="9525">
            <a:noFill/>
            <a:miter lim="800000"/>
            <a:headEnd/>
            <a:tailEnd/>
          </a:ln>
        </p:spPr>
        <p:txBody>
          <a:bodyPr/>
          <a:lstStyle/>
          <a:p>
            <a:endParaRPr lang="en-ZA"/>
          </a:p>
        </p:txBody>
      </p:sp>
      <p:sp>
        <p:nvSpPr>
          <p:cNvPr id="45088" name="Rectangle 32"/>
          <p:cNvSpPr>
            <a:spLocks noChangeArrowheads="1"/>
          </p:cNvSpPr>
          <p:nvPr/>
        </p:nvSpPr>
        <p:spPr bwMode="auto">
          <a:xfrm>
            <a:off x="5543550" y="671513"/>
            <a:ext cx="4763" cy="7937"/>
          </a:xfrm>
          <a:prstGeom prst="rect">
            <a:avLst/>
          </a:prstGeom>
          <a:solidFill>
            <a:srgbClr val="1F1A17"/>
          </a:solidFill>
          <a:ln w="9525">
            <a:noFill/>
            <a:miter lim="800000"/>
            <a:headEnd/>
            <a:tailEnd/>
          </a:ln>
        </p:spPr>
        <p:txBody>
          <a:bodyPr/>
          <a:lstStyle/>
          <a:p>
            <a:endParaRPr lang="en-ZA"/>
          </a:p>
        </p:txBody>
      </p:sp>
      <p:sp>
        <p:nvSpPr>
          <p:cNvPr id="45089" name="Rectangle 33"/>
          <p:cNvSpPr>
            <a:spLocks noChangeArrowheads="1"/>
          </p:cNvSpPr>
          <p:nvPr/>
        </p:nvSpPr>
        <p:spPr bwMode="auto">
          <a:xfrm>
            <a:off x="5529263" y="944563"/>
            <a:ext cx="7937" cy="7937"/>
          </a:xfrm>
          <a:prstGeom prst="rect">
            <a:avLst/>
          </a:prstGeom>
          <a:solidFill>
            <a:srgbClr val="1F1A17"/>
          </a:solidFill>
          <a:ln w="9525">
            <a:noFill/>
            <a:miter lim="800000"/>
            <a:headEnd/>
            <a:tailEnd/>
          </a:ln>
        </p:spPr>
        <p:txBody>
          <a:bodyPr/>
          <a:lstStyle/>
          <a:p>
            <a:endParaRPr lang="en-ZA"/>
          </a:p>
        </p:txBody>
      </p:sp>
      <p:sp>
        <p:nvSpPr>
          <p:cNvPr id="45090" name="Rectangle 34"/>
          <p:cNvSpPr>
            <a:spLocks noChangeArrowheads="1"/>
          </p:cNvSpPr>
          <p:nvPr/>
        </p:nvSpPr>
        <p:spPr bwMode="auto">
          <a:xfrm>
            <a:off x="4286250" y="4113213"/>
            <a:ext cx="6350" cy="6350"/>
          </a:xfrm>
          <a:prstGeom prst="rect">
            <a:avLst/>
          </a:prstGeom>
          <a:solidFill>
            <a:srgbClr val="1F1A17"/>
          </a:solidFill>
          <a:ln w="9525">
            <a:noFill/>
            <a:miter lim="800000"/>
            <a:headEnd/>
            <a:tailEnd/>
          </a:ln>
        </p:spPr>
        <p:txBody>
          <a:bodyPr/>
          <a:lstStyle/>
          <a:p>
            <a:endParaRPr lang="en-ZA"/>
          </a:p>
        </p:txBody>
      </p:sp>
      <p:sp>
        <p:nvSpPr>
          <p:cNvPr id="45091" name="Rectangle 35"/>
          <p:cNvSpPr>
            <a:spLocks noChangeArrowheads="1"/>
          </p:cNvSpPr>
          <p:nvPr/>
        </p:nvSpPr>
        <p:spPr bwMode="auto">
          <a:xfrm>
            <a:off x="4129088" y="3840163"/>
            <a:ext cx="6350" cy="4762"/>
          </a:xfrm>
          <a:prstGeom prst="rect">
            <a:avLst/>
          </a:prstGeom>
          <a:solidFill>
            <a:srgbClr val="1F1A17"/>
          </a:solidFill>
          <a:ln w="9525">
            <a:noFill/>
            <a:miter lim="800000"/>
            <a:headEnd/>
            <a:tailEnd/>
          </a:ln>
        </p:spPr>
        <p:txBody>
          <a:bodyPr/>
          <a:lstStyle/>
          <a:p>
            <a:endParaRPr lang="en-ZA"/>
          </a:p>
        </p:txBody>
      </p:sp>
      <p:sp>
        <p:nvSpPr>
          <p:cNvPr id="45092" name="Rectangle 36"/>
          <p:cNvSpPr>
            <a:spLocks noChangeArrowheads="1"/>
          </p:cNvSpPr>
          <p:nvPr/>
        </p:nvSpPr>
        <p:spPr bwMode="auto">
          <a:xfrm>
            <a:off x="4262438" y="3963988"/>
            <a:ext cx="6350" cy="6350"/>
          </a:xfrm>
          <a:prstGeom prst="rect">
            <a:avLst/>
          </a:prstGeom>
          <a:solidFill>
            <a:srgbClr val="1F1A17"/>
          </a:solidFill>
          <a:ln w="9525">
            <a:noFill/>
            <a:miter lim="800000"/>
            <a:headEnd/>
            <a:tailEnd/>
          </a:ln>
        </p:spPr>
        <p:txBody>
          <a:bodyPr/>
          <a:lstStyle/>
          <a:p>
            <a:endParaRPr lang="en-ZA"/>
          </a:p>
        </p:txBody>
      </p:sp>
      <p:sp>
        <p:nvSpPr>
          <p:cNvPr id="45093" name="Rectangle 37"/>
          <p:cNvSpPr>
            <a:spLocks noChangeArrowheads="1"/>
          </p:cNvSpPr>
          <p:nvPr/>
        </p:nvSpPr>
        <p:spPr bwMode="auto">
          <a:xfrm>
            <a:off x="4305300" y="4006850"/>
            <a:ext cx="7938" cy="6350"/>
          </a:xfrm>
          <a:prstGeom prst="rect">
            <a:avLst/>
          </a:prstGeom>
          <a:solidFill>
            <a:srgbClr val="1F1A17"/>
          </a:solidFill>
          <a:ln w="9525">
            <a:noFill/>
            <a:miter lim="800000"/>
            <a:headEnd/>
            <a:tailEnd/>
          </a:ln>
        </p:spPr>
        <p:txBody>
          <a:bodyPr/>
          <a:lstStyle/>
          <a:p>
            <a:endParaRPr lang="en-ZA"/>
          </a:p>
        </p:txBody>
      </p:sp>
      <p:sp>
        <p:nvSpPr>
          <p:cNvPr id="45094" name="Rectangle 38"/>
          <p:cNvSpPr>
            <a:spLocks noChangeArrowheads="1"/>
          </p:cNvSpPr>
          <p:nvPr/>
        </p:nvSpPr>
        <p:spPr bwMode="auto">
          <a:xfrm>
            <a:off x="4129088" y="4048125"/>
            <a:ext cx="6350" cy="7938"/>
          </a:xfrm>
          <a:prstGeom prst="rect">
            <a:avLst/>
          </a:prstGeom>
          <a:solidFill>
            <a:srgbClr val="1F1A17"/>
          </a:solidFill>
          <a:ln w="9525">
            <a:noFill/>
            <a:miter lim="800000"/>
            <a:headEnd/>
            <a:tailEnd/>
          </a:ln>
        </p:spPr>
        <p:txBody>
          <a:bodyPr/>
          <a:lstStyle/>
          <a:p>
            <a:endParaRPr lang="en-ZA"/>
          </a:p>
        </p:txBody>
      </p:sp>
      <p:sp>
        <p:nvSpPr>
          <p:cNvPr id="45095" name="Rectangle 39"/>
          <p:cNvSpPr>
            <a:spLocks noChangeArrowheads="1"/>
          </p:cNvSpPr>
          <p:nvPr/>
        </p:nvSpPr>
        <p:spPr bwMode="auto">
          <a:xfrm>
            <a:off x="6267450" y="671513"/>
            <a:ext cx="6350" cy="7937"/>
          </a:xfrm>
          <a:prstGeom prst="rect">
            <a:avLst/>
          </a:prstGeom>
          <a:solidFill>
            <a:srgbClr val="1F1A17"/>
          </a:solidFill>
          <a:ln w="9525">
            <a:noFill/>
            <a:miter lim="800000"/>
            <a:headEnd/>
            <a:tailEnd/>
          </a:ln>
        </p:spPr>
        <p:txBody>
          <a:bodyPr/>
          <a:lstStyle/>
          <a:p>
            <a:endParaRPr lang="en-ZA"/>
          </a:p>
        </p:txBody>
      </p:sp>
      <p:sp>
        <p:nvSpPr>
          <p:cNvPr id="45096" name="Rectangle 40"/>
          <p:cNvSpPr>
            <a:spLocks noChangeArrowheads="1"/>
          </p:cNvSpPr>
          <p:nvPr/>
        </p:nvSpPr>
        <p:spPr bwMode="auto">
          <a:xfrm>
            <a:off x="6297613" y="671513"/>
            <a:ext cx="6350" cy="7937"/>
          </a:xfrm>
          <a:prstGeom prst="rect">
            <a:avLst/>
          </a:prstGeom>
          <a:solidFill>
            <a:srgbClr val="1F1A17"/>
          </a:solidFill>
          <a:ln w="9525">
            <a:noFill/>
            <a:miter lim="800000"/>
            <a:headEnd/>
            <a:tailEnd/>
          </a:ln>
        </p:spPr>
        <p:txBody>
          <a:bodyPr/>
          <a:lstStyle/>
          <a:p>
            <a:endParaRPr lang="en-ZA"/>
          </a:p>
        </p:txBody>
      </p:sp>
      <p:sp>
        <p:nvSpPr>
          <p:cNvPr id="45097" name="Rectangle 41"/>
          <p:cNvSpPr>
            <a:spLocks noChangeArrowheads="1"/>
          </p:cNvSpPr>
          <p:nvPr/>
        </p:nvSpPr>
        <p:spPr bwMode="auto">
          <a:xfrm>
            <a:off x="6281738" y="801688"/>
            <a:ext cx="7937" cy="6350"/>
          </a:xfrm>
          <a:prstGeom prst="rect">
            <a:avLst/>
          </a:prstGeom>
          <a:solidFill>
            <a:srgbClr val="1F1A17"/>
          </a:solidFill>
          <a:ln w="9525">
            <a:noFill/>
            <a:miter lim="800000"/>
            <a:headEnd/>
            <a:tailEnd/>
          </a:ln>
        </p:spPr>
        <p:txBody>
          <a:bodyPr/>
          <a:lstStyle/>
          <a:p>
            <a:endParaRPr lang="en-ZA"/>
          </a:p>
        </p:txBody>
      </p:sp>
      <p:sp>
        <p:nvSpPr>
          <p:cNvPr id="45098" name="Freeform 42"/>
          <p:cNvSpPr>
            <a:spLocks/>
          </p:cNvSpPr>
          <p:nvPr/>
        </p:nvSpPr>
        <p:spPr bwMode="auto">
          <a:xfrm>
            <a:off x="3309938" y="3411538"/>
            <a:ext cx="17462" cy="23812"/>
          </a:xfrm>
          <a:custGeom>
            <a:avLst/>
            <a:gdLst>
              <a:gd name="T0" fmla="*/ 2147483647 w 11"/>
              <a:gd name="T1" fmla="*/ 2147483647 h 15"/>
              <a:gd name="T2" fmla="*/ 2147483647 w 11"/>
              <a:gd name="T3" fmla="*/ 0 h 15"/>
              <a:gd name="T4" fmla="*/ 0 w 11"/>
              <a:gd name="T5" fmla="*/ 2147483647 h 15"/>
              <a:gd name="T6" fmla="*/ 2147483647 w 11"/>
              <a:gd name="T7" fmla="*/ 2147483647 h 15"/>
              <a:gd name="T8" fmla="*/ 2147483647 w 11"/>
              <a:gd name="T9" fmla="*/ 2147483647 h 15"/>
              <a:gd name="T10" fmla="*/ 0 60000 65536"/>
              <a:gd name="T11" fmla="*/ 0 60000 65536"/>
              <a:gd name="T12" fmla="*/ 0 60000 65536"/>
              <a:gd name="T13" fmla="*/ 0 60000 65536"/>
              <a:gd name="T14" fmla="*/ 0 60000 65536"/>
              <a:gd name="T15" fmla="*/ 0 w 11"/>
              <a:gd name="T16" fmla="*/ 0 h 15"/>
              <a:gd name="T17" fmla="*/ 11 w 11"/>
              <a:gd name="T18" fmla="*/ 15 h 15"/>
            </a:gdLst>
            <a:ahLst/>
            <a:cxnLst>
              <a:cxn ang="T10">
                <a:pos x="T0" y="T1"/>
              </a:cxn>
              <a:cxn ang="T11">
                <a:pos x="T2" y="T3"/>
              </a:cxn>
              <a:cxn ang="T12">
                <a:pos x="T4" y="T5"/>
              </a:cxn>
              <a:cxn ang="T13">
                <a:pos x="T6" y="T7"/>
              </a:cxn>
              <a:cxn ang="T14">
                <a:pos x="T8" y="T9"/>
              </a:cxn>
            </a:cxnLst>
            <a:rect l="T15" t="T16" r="T17" b="T18"/>
            <a:pathLst>
              <a:path w="11" h="15">
                <a:moveTo>
                  <a:pt x="11" y="3"/>
                </a:moveTo>
                <a:lnTo>
                  <a:pt x="6" y="0"/>
                </a:lnTo>
                <a:lnTo>
                  <a:pt x="0" y="6"/>
                </a:lnTo>
                <a:lnTo>
                  <a:pt x="11" y="15"/>
                </a:lnTo>
                <a:lnTo>
                  <a:pt x="11" y="3"/>
                </a:lnTo>
                <a:close/>
              </a:path>
            </a:pathLst>
          </a:custGeom>
          <a:solidFill>
            <a:srgbClr val="A8A8A7"/>
          </a:solidFill>
          <a:ln w="9525">
            <a:noFill/>
            <a:round/>
            <a:headEnd/>
            <a:tailEnd/>
          </a:ln>
        </p:spPr>
        <p:txBody>
          <a:bodyPr/>
          <a:lstStyle/>
          <a:p>
            <a:endParaRPr lang="en-ZA"/>
          </a:p>
        </p:txBody>
      </p:sp>
      <p:sp>
        <p:nvSpPr>
          <p:cNvPr id="45099" name="Freeform 43"/>
          <p:cNvSpPr>
            <a:spLocks/>
          </p:cNvSpPr>
          <p:nvPr/>
        </p:nvSpPr>
        <p:spPr bwMode="auto">
          <a:xfrm>
            <a:off x="5164138" y="2179638"/>
            <a:ext cx="1587" cy="1587"/>
          </a:xfrm>
          <a:custGeom>
            <a:avLst/>
            <a:gdLst>
              <a:gd name="T0" fmla="*/ 0 w 1587"/>
              <a:gd name="T1" fmla="*/ 2147483647 h 1"/>
              <a:gd name="T2" fmla="*/ 0 w 1587"/>
              <a:gd name="T3" fmla="*/ 0 h 1"/>
              <a:gd name="T4" fmla="*/ 0 w 1587"/>
              <a:gd name="T5" fmla="*/ 2147483647 h 1"/>
              <a:gd name="T6" fmla="*/ 0 60000 65536"/>
              <a:gd name="T7" fmla="*/ 0 60000 65536"/>
              <a:gd name="T8" fmla="*/ 0 60000 65536"/>
              <a:gd name="T9" fmla="*/ 0 w 1587"/>
              <a:gd name="T10" fmla="*/ 0 h 1"/>
              <a:gd name="T11" fmla="*/ 1587 w 1587"/>
              <a:gd name="T12" fmla="*/ 1 h 1"/>
            </a:gdLst>
            <a:ahLst/>
            <a:cxnLst>
              <a:cxn ang="T6">
                <a:pos x="T0" y="T1"/>
              </a:cxn>
              <a:cxn ang="T7">
                <a:pos x="T2" y="T3"/>
              </a:cxn>
              <a:cxn ang="T8">
                <a:pos x="T4" y="T5"/>
              </a:cxn>
            </a:cxnLst>
            <a:rect l="T9" t="T10" r="T11" b="T12"/>
            <a:pathLst>
              <a:path w="1587" h="1">
                <a:moveTo>
                  <a:pt x="0" y="1"/>
                </a:moveTo>
                <a:lnTo>
                  <a:pt x="0" y="0"/>
                </a:lnTo>
                <a:lnTo>
                  <a:pt x="0" y="1"/>
                </a:lnTo>
                <a:close/>
              </a:path>
            </a:pathLst>
          </a:custGeom>
          <a:solidFill>
            <a:srgbClr val="7A7F83"/>
          </a:solidFill>
          <a:ln w="9525">
            <a:noFill/>
            <a:round/>
            <a:headEnd/>
            <a:tailEnd/>
          </a:ln>
        </p:spPr>
        <p:txBody>
          <a:bodyPr/>
          <a:lstStyle/>
          <a:p>
            <a:endParaRPr lang="en-ZA"/>
          </a:p>
        </p:txBody>
      </p:sp>
      <p:sp>
        <p:nvSpPr>
          <p:cNvPr id="19500" name="Line 44"/>
          <p:cNvSpPr>
            <a:spLocks noChangeShapeType="1"/>
          </p:cNvSpPr>
          <p:nvPr/>
        </p:nvSpPr>
        <p:spPr bwMode="auto">
          <a:xfrm>
            <a:off x="2268538" y="1701800"/>
            <a:ext cx="1001712" cy="69850"/>
          </a:xfrm>
          <a:prstGeom prst="line">
            <a:avLst/>
          </a:prstGeom>
          <a:noFill/>
          <a:ln w="9525">
            <a:solidFill>
              <a:schemeClr val="tx1"/>
            </a:solidFill>
            <a:round/>
            <a:headEnd/>
            <a:tailEnd type="triangle" w="med" len="med"/>
          </a:ln>
        </p:spPr>
        <p:txBody>
          <a:bodyPr/>
          <a:lstStyle/>
          <a:p>
            <a:endParaRPr lang="en-US"/>
          </a:p>
        </p:txBody>
      </p:sp>
      <p:sp>
        <p:nvSpPr>
          <p:cNvPr id="19501" name="Line 45"/>
          <p:cNvSpPr>
            <a:spLocks noChangeShapeType="1"/>
          </p:cNvSpPr>
          <p:nvPr/>
        </p:nvSpPr>
        <p:spPr bwMode="auto">
          <a:xfrm flipH="1">
            <a:off x="2555875" y="2565400"/>
            <a:ext cx="1871663" cy="215900"/>
          </a:xfrm>
          <a:prstGeom prst="line">
            <a:avLst/>
          </a:prstGeom>
          <a:noFill/>
          <a:ln w="28575">
            <a:solidFill>
              <a:schemeClr val="bg2"/>
            </a:solidFill>
            <a:round/>
            <a:headEnd/>
            <a:tailEnd type="triangle" w="med" len="med"/>
          </a:ln>
        </p:spPr>
        <p:txBody>
          <a:bodyPr/>
          <a:lstStyle/>
          <a:p>
            <a:endParaRPr lang="en-US"/>
          </a:p>
        </p:txBody>
      </p:sp>
      <p:sp>
        <p:nvSpPr>
          <p:cNvPr id="19502" name="Line 46"/>
          <p:cNvSpPr>
            <a:spLocks noChangeShapeType="1"/>
          </p:cNvSpPr>
          <p:nvPr/>
        </p:nvSpPr>
        <p:spPr bwMode="auto">
          <a:xfrm>
            <a:off x="2555875" y="3573463"/>
            <a:ext cx="1649413" cy="501650"/>
          </a:xfrm>
          <a:prstGeom prst="line">
            <a:avLst/>
          </a:prstGeom>
          <a:noFill/>
          <a:ln w="28575">
            <a:solidFill>
              <a:schemeClr val="bg2"/>
            </a:solidFill>
            <a:round/>
            <a:headEnd/>
            <a:tailEnd type="triangle" w="med" len="med"/>
          </a:ln>
        </p:spPr>
        <p:txBody>
          <a:bodyPr/>
          <a:lstStyle/>
          <a:p>
            <a:endParaRPr lang="en-US"/>
          </a:p>
        </p:txBody>
      </p:sp>
      <p:sp>
        <p:nvSpPr>
          <p:cNvPr id="19503" name="Line 47"/>
          <p:cNvSpPr>
            <a:spLocks noChangeShapeType="1"/>
          </p:cNvSpPr>
          <p:nvPr/>
        </p:nvSpPr>
        <p:spPr bwMode="auto">
          <a:xfrm flipH="1">
            <a:off x="2836863" y="4364038"/>
            <a:ext cx="1368425" cy="360362"/>
          </a:xfrm>
          <a:prstGeom prst="line">
            <a:avLst/>
          </a:prstGeom>
          <a:noFill/>
          <a:ln w="38100">
            <a:solidFill>
              <a:schemeClr val="bg2"/>
            </a:solidFill>
            <a:round/>
            <a:headEnd/>
            <a:tailEnd type="triangle" w="med" len="med"/>
          </a:ln>
        </p:spPr>
        <p:txBody>
          <a:bodyPr/>
          <a:lstStyle/>
          <a:p>
            <a:endParaRPr lang="en-US"/>
          </a:p>
        </p:txBody>
      </p:sp>
      <p:sp>
        <p:nvSpPr>
          <p:cNvPr id="19504" name="Line 48"/>
          <p:cNvSpPr>
            <a:spLocks noChangeShapeType="1"/>
          </p:cNvSpPr>
          <p:nvPr/>
        </p:nvSpPr>
        <p:spPr bwMode="auto">
          <a:xfrm>
            <a:off x="2916238" y="5013325"/>
            <a:ext cx="1295400" cy="360363"/>
          </a:xfrm>
          <a:prstGeom prst="line">
            <a:avLst/>
          </a:prstGeom>
          <a:noFill/>
          <a:ln w="38100">
            <a:solidFill>
              <a:srgbClr val="FFAD8F"/>
            </a:solidFill>
            <a:prstDash val="lgDash"/>
            <a:round/>
            <a:headEnd/>
            <a:tailEnd type="triangle" w="med" len="med"/>
          </a:ln>
        </p:spPr>
        <p:txBody>
          <a:bodyPr/>
          <a:lstStyle/>
          <a:p>
            <a:endParaRPr lang="en-US"/>
          </a:p>
        </p:txBody>
      </p:sp>
      <p:sp>
        <p:nvSpPr>
          <p:cNvPr id="19505" name="Line 49"/>
          <p:cNvSpPr>
            <a:spLocks noChangeShapeType="1"/>
          </p:cNvSpPr>
          <p:nvPr/>
        </p:nvSpPr>
        <p:spPr bwMode="auto">
          <a:xfrm>
            <a:off x="3773488" y="1916113"/>
            <a:ext cx="720725" cy="503237"/>
          </a:xfrm>
          <a:prstGeom prst="line">
            <a:avLst/>
          </a:prstGeom>
          <a:noFill/>
          <a:ln w="9525">
            <a:solidFill>
              <a:schemeClr val="bg2"/>
            </a:solidFill>
            <a:round/>
            <a:headEnd/>
            <a:tailEnd type="triangle" w="med" len="med"/>
          </a:ln>
        </p:spPr>
        <p:txBody>
          <a:bodyPr/>
          <a:lstStyle/>
          <a:p>
            <a:endParaRPr lang="en-US"/>
          </a:p>
        </p:txBody>
      </p:sp>
      <p:sp>
        <p:nvSpPr>
          <p:cNvPr id="19506" name="Text Box 50"/>
          <p:cNvSpPr txBox="1">
            <a:spLocks noChangeArrowheads="1"/>
          </p:cNvSpPr>
          <p:nvPr/>
        </p:nvSpPr>
        <p:spPr bwMode="auto">
          <a:xfrm>
            <a:off x="4716016" y="5749925"/>
            <a:ext cx="1800225" cy="1108075"/>
          </a:xfrm>
          <a:prstGeom prst="rect">
            <a:avLst/>
          </a:prstGeom>
          <a:noFill/>
          <a:ln w="9525">
            <a:noFill/>
            <a:miter lim="800000"/>
            <a:headEnd/>
            <a:tailEnd/>
          </a:ln>
        </p:spPr>
        <p:txBody>
          <a:bodyPr>
            <a:spAutoFit/>
          </a:bodyPr>
          <a:lstStyle/>
          <a:p>
            <a:pPr>
              <a:lnSpc>
                <a:spcPts val="1600"/>
              </a:lnSpc>
            </a:pPr>
            <a:r>
              <a:rPr lang="en-GB" b="1" u="sng" dirty="0">
                <a:latin typeface="Arial Narrow" pitchFamily="34" charset="0"/>
              </a:rPr>
              <a:t>New impact cycles:</a:t>
            </a:r>
            <a:r>
              <a:rPr lang="en-GB" sz="1600" b="1" dirty="0">
                <a:latin typeface="Arial Narrow" pitchFamily="34" charset="0"/>
              </a:rPr>
              <a:t> New research builds on existing research</a:t>
            </a:r>
            <a:endParaRPr lang="en-US" sz="1600" b="1" dirty="0">
              <a:latin typeface="Arial Narrow" pitchFamily="34" charset="0"/>
            </a:endParaRPr>
          </a:p>
          <a:p>
            <a:pPr>
              <a:lnSpc>
                <a:spcPts val="1600"/>
              </a:lnSpc>
            </a:pPr>
            <a:endParaRPr lang="en-US" sz="1600" b="1" dirty="0">
              <a:latin typeface="Arial Narrow" pitchFamily="34" charset="0"/>
            </a:endParaRPr>
          </a:p>
        </p:txBody>
      </p:sp>
      <p:sp>
        <p:nvSpPr>
          <p:cNvPr id="19507" name="Text Box 51"/>
          <p:cNvSpPr txBox="1">
            <a:spLocks noChangeArrowheads="1"/>
          </p:cNvSpPr>
          <p:nvPr/>
        </p:nvSpPr>
        <p:spPr bwMode="auto">
          <a:xfrm>
            <a:off x="1619250" y="5229225"/>
            <a:ext cx="2468563" cy="904875"/>
          </a:xfrm>
          <a:prstGeom prst="rect">
            <a:avLst/>
          </a:prstGeom>
          <a:noFill/>
          <a:ln w="9525">
            <a:noFill/>
            <a:miter lim="800000"/>
            <a:headEnd/>
            <a:tailEnd/>
          </a:ln>
        </p:spPr>
        <p:txBody>
          <a:bodyPr>
            <a:spAutoFit/>
          </a:bodyPr>
          <a:lstStyle/>
          <a:p>
            <a:pPr>
              <a:lnSpc>
                <a:spcPts val="1600"/>
              </a:lnSpc>
            </a:pPr>
            <a:r>
              <a:rPr lang="en-GB" sz="1600" b="1" dirty="0">
                <a:latin typeface="Arial Narrow" pitchFamily="34" charset="0"/>
              </a:rPr>
              <a:t>Researchers can access the Post-Print if their university has a subscription to the Journal</a:t>
            </a:r>
            <a:endParaRPr lang="en-US" sz="1600" b="1" dirty="0">
              <a:latin typeface="Arial Narrow" pitchFamily="34" charset="0"/>
            </a:endParaRPr>
          </a:p>
        </p:txBody>
      </p:sp>
      <p:sp>
        <p:nvSpPr>
          <p:cNvPr id="19508" name="Text Box 52"/>
          <p:cNvSpPr txBox="1">
            <a:spLocks noChangeArrowheads="1"/>
          </p:cNvSpPr>
          <p:nvPr/>
        </p:nvSpPr>
        <p:spPr bwMode="auto">
          <a:xfrm>
            <a:off x="971550" y="3860800"/>
            <a:ext cx="2684463" cy="904875"/>
          </a:xfrm>
          <a:prstGeom prst="rect">
            <a:avLst/>
          </a:prstGeom>
          <a:noFill/>
          <a:ln w="9525">
            <a:noFill/>
            <a:miter lim="800000"/>
            <a:headEnd/>
            <a:tailEnd/>
          </a:ln>
        </p:spPr>
        <p:txBody>
          <a:bodyPr>
            <a:spAutoFit/>
          </a:bodyPr>
          <a:lstStyle/>
          <a:p>
            <a:pPr>
              <a:lnSpc>
                <a:spcPts val="1600"/>
              </a:lnSpc>
            </a:pPr>
            <a:r>
              <a:rPr lang="en-GB" sz="1600" b="1">
                <a:latin typeface="Arial Narrow" pitchFamily="34" charset="0"/>
              </a:rPr>
              <a:t>Refereed “Post-Print” Accepted, Certified, Published by Journal</a:t>
            </a:r>
            <a:endParaRPr lang="en-US" sz="1600" b="1">
              <a:latin typeface="Arial Narrow" pitchFamily="34" charset="0"/>
            </a:endParaRPr>
          </a:p>
          <a:p>
            <a:pPr>
              <a:lnSpc>
                <a:spcPts val="1600"/>
              </a:lnSpc>
            </a:pPr>
            <a:endParaRPr lang="en-US" sz="1600" b="1">
              <a:latin typeface="Arial Narrow" pitchFamily="34" charset="0"/>
            </a:endParaRPr>
          </a:p>
        </p:txBody>
      </p:sp>
      <p:sp>
        <p:nvSpPr>
          <p:cNvPr id="19509" name="Text Box 53"/>
          <p:cNvSpPr txBox="1">
            <a:spLocks noChangeArrowheads="1"/>
          </p:cNvSpPr>
          <p:nvPr/>
        </p:nvSpPr>
        <p:spPr bwMode="auto">
          <a:xfrm>
            <a:off x="1116013" y="762000"/>
            <a:ext cx="1481137" cy="701675"/>
          </a:xfrm>
          <a:prstGeom prst="rect">
            <a:avLst/>
          </a:prstGeom>
          <a:noFill/>
          <a:ln w="9525">
            <a:noFill/>
            <a:miter lim="800000"/>
            <a:headEnd/>
            <a:tailEnd/>
          </a:ln>
        </p:spPr>
        <p:txBody>
          <a:bodyPr>
            <a:spAutoFit/>
          </a:bodyPr>
          <a:lstStyle/>
          <a:p>
            <a:pPr>
              <a:lnSpc>
                <a:spcPts val="1600"/>
              </a:lnSpc>
            </a:pPr>
            <a:r>
              <a:rPr lang="en-GB" b="1" u="sng" dirty="0">
                <a:solidFill>
                  <a:srgbClr val="000000"/>
                </a:solidFill>
                <a:latin typeface="Arial Narrow" pitchFamily="34" charset="0"/>
              </a:rPr>
              <a:t>Impact cycle begins</a:t>
            </a:r>
            <a:r>
              <a:rPr lang="en-GB" u="sng" dirty="0">
                <a:solidFill>
                  <a:srgbClr val="000000"/>
                </a:solidFill>
                <a:latin typeface="Arial Narrow" pitchFamily="34" charset="0"/>
              </a:rPr>
              <a:t>:</a:t>
            </a:r>
          </a:p>
          <a:p>
            <a:pPr>
              <a:lnSpc>
                <a:spcPts val="1600"/>
              </a:lnSpc>
            </a:pPr>
            <a:r>
              <a:rPr lang="en-GB" sz="1600" dirty="0">
                <a:solidFill>
                  <a:schemeClr val="bg1"/>
                </a:solidFill>
                <a:latin typeface="Arial Narrow" pitchFamily="34" charset="0"/>
              </a:rPr>
              <a:t>Research is done</a:t>
            </a:r>
            <a:endParaRPr lang="en-US" sz="1600" dirty="0">
              <a:solidFill>
                <a:schemeClr val="bg1"/>
              </a:solidFill>
              <a:latin typeface="Arial Narrow" pitchFamily="34" charset="0"/>
            </a:endParaRPr>
          </a:p>
        </p:txBody>
      </p:sp>
      <p:sp>
        <p:nvSpPr>
          <p:cNvPr id="19510" name="Text Box 54"/>
          <p:cNvSpPr txBox="1">
            <a:spLocks noChangeArrowheads="1"/>
          </p:cNvSpPr>
          <p:nvPr/>
        </p:nvSpPr>
        <p:spPr bwMode="auto">
          <a:xfrm>
            <a:off x="2843213" y="836613"/>
            <a:ext cx="1871662" cy="701675"/>
          </a:xfrm>
          <a:prstGeom prst="rect">
            <a:avLst/>
          </a:prstGeom>
          <a:noFill/>
          <a:ln w="9525">
            <a:noFill/>
            <a:miter lim="800000"/>
            <a:headEnd/>
            <a:tailEnd/>
          </a:ln>
        </p:spPr>
        <p:txBody>
          <a:bodyPr>
            <a:spAutoFit/>
          </a:bodyPr>
          <a:lstStyle/>
          <a:p>
            <a:pPr algn="ctr">
              <a:lnSpc>
                <a:spcPts val="1600"/>
              </a:lnSpc>
            </a:pPr>
            <a:r>
              <a:rPr lang="en-GB" sz="1600" b="1">
                <a:latin typeface="Arial Narrow" pitchFamily="34" charset="0"/>
              </a:rPr>
              <a:t>Researchers write </a:t>
            </a:r>
          </a:p>
          <a:p>
            <a:pPr algn="ctr">
              <a:lnSpc>
                <a:spcPts val="1600"/>
              </a:lnSpc>
            </a:pPr>
            <a:r>
              <a:rPr lang="en-GB" sz="1600" b="1">
                <a:latin typeface="Arial Narrow" pitchFamily="34" charset="0"/>
              </a:rPr>
              <a:t>pre-refereeing </a:t>
            </a:r>
          </a:p>
          <a:p>
            <a:pPr algn="ctr">
              <a:lnSpc>
                <a:spcPts val="1600"/>
              </a:lnSpc>
            </a:pPr>
            <a:r>
              <a:rPr lang="en-GB" sz="1600" b="1">
                <a:latin typeface="Arial Narrow" pitchFamily="34" charset="0"/>
              </a:rPr>
              <a:t>“Pre-Print”</a:t>
            </a:r>
            <a:endParaRPr lang="en-US" sz="1600" b="1">
              <a:latin typeface="Arial Narrow" pitchFamily="34" charset="0"/>
            </a:endParaRPr>
          </a:p>
        </p:txBody>
      </p:sp>
      <p:sp>
        <p:nvSpPr>
          <p:cNvPr id="19511" name="Text Box 55"/>
          <p:cNvSpPr txBox="1">
            <a:spLocks noChangeArrowheads="1"/>
          </p:cNvSpPr>
          <p:nvPr/>
        </p:nvSpPr>
        <p:spPr bwMode="auto">
          <a:xfrm>
            <a:off x="2555875" y="2165350"/>
            <a:ext cx="1846263" cy="295275"/>
          </a:xfrm>
          <a:prstGeom prst="rect">
            <a:avLst/>
          </a:prstGeom>
          <a:noFill/>
          <a:ln w="9525">
            <a:noFill/>
            <a:miter lim="800000"/>
            <a:headEnd/>
            <a:tailEnd/>
          </a:ln>
        </p:spPr>
        <p:txBody>
          <a:bodyPr wrap="none">
            <a:spAutoFit/>
          </a:bodyPr>
          <a:lstStyle/>
          <a:p>
            <a:pPr>
              <a:lnSpc>
                <a:spcPts val="1600"/>
              </a:lnSpc>
            </a:pPr>
            <a:r>
              <a:rPr lang="en-GB" sz="1600" b="1" dirty="0">
                <a:latin typeface="Arial Narrow" pitchFamily="34" charset="0"/>
              </a:rPr>
              <a:t>Submitted to Journal</a:t>
            </a:r>
            <a:endParaRPr lang="en-US" sz="1600" b="1" dirty="0">
              <a:latin typeface="Arial Narrow" pitchFamily="34" charset="0"/>
            </a:endParaRPr>
          </a:p>
        </p:txBody>
      </p:sp>
      <p:sp>
        <p:nvSpPr>
          <p:cNvPr id="19512" name="Text Box 56"/>
          <p:cNvSpPr txBox="1">
            <a:spLocks noChangeArrowheads="1"/>
          </p:cNvSpPr>
          <p:nvPr/>
        </p:nvSpPr>
        <p:spPr bwMode="auto">
          <a:xfrm>
            <a:off x="2411413" y="2781300"/>
            <a:ext cx="2252662" cy="701675"/>
          </a:xfrm>
          <a:prstGeom prst="rect">
            <a:avLst/>
          </a:prstGeom>
          <a:noFill/>
          <a:ln w="9525">
            <a:noFill/>
            <a:miter lim="800000"/>
            <a:headEnd/>
            <a:tailEnd/>
          </a:ln>
        </p:spPr>
        <p:txBody>
          <a:bodyPr>
            <a:spAutoFit/>
          </a:bodyPr>
          <a:lstStyle/>
          <a:p>
            <a:pPr>
              <a:lnSpc>
                <a:spcPts val="1600"/>
              </a:lnSpc>
            </a:pPr>
            <a:r>
              <a:rPr lang="en-GB" sz="1600" b="1">
                <a:latin typeface="Arial Narrow" pitchFamily="34" charset="0"/>
              </a:rPr>
              <a:t>Pre-Print reviewed by Peer Experts – “Peer-Review”</a:t>
            </a:r>
            <a:endParaRPr lang="en-US" sz="1600" b="1">
              <a:latin typeface="Arial Narrow" pitchFamily="34" charset="0"/>
            </a:endParaRPr>
          </a:p>
        </p:txBody>
      </p:sp>
      <p:sp>
        <p:nvSpPr>
          <p:cNvPr id="19513" name="Text Box 57"/>
          <p:cNvSpPr txBox="1">
            <a:spLocks noChangeArrowheads="1"/>
          </p:cNvSpPr>
          <p:nvPr/>
        </p:nvSpPr>
        <p:spPr bwMode="auto">
          <a:xfrm>
            <a:off x="2700338" y="3357563"/>
            <a:ext cx="1963737" cy="498475"/>
          </a:xfrm>
          <a:prstGeom prst="rect">
            <a:avLst/>
          </a:prstGeom>
          <a:noFill/>
          <a:ln w="9525">
            <a:noFill/>
            <a:miter lim="800000"/>
            <a:headEnd/>
            <a:tailEnd/>
          </a:ln>
        </p:spPr>
        <p:txBody>
          <a:bodyPr>
            <a:spAutoFit/>
          </a:bodyPr>
          <a:lstStyle/>
          <a:p>
            <a:pPr algn="r">
              <a:lnSpc>
                <a:spcPts val="1600"/>
              </a:lnSpc>
            </a:pPr>
            <a:r>
              <a:rPr lang="en-GB" sz="1600" b="1">
                <a:latin typeface="Arial Narrow" pitchFamily="34" charset="0"/>
              </a:rPr>
              <a:t>Pre-Print revised by article’s Authors</a:t>
            </a:r>
            <a:endParaRPr lang="en-US" sz="1600" b="1">
              <a:latin typeface="Arial Narrow" pitchFamily="34" charset="0"/>
            </a:endParaRPr>
          </a:p>
        </p:txBody>
      </p:sp>
      <p:pic>
        <p:nvPicPr>
          <p:cNvPr id="19515" name="Picture 59"/>
          <p:cNvPicPr>
            <a:picLocks noChangeAspect="1" noChangeArrowheads="1"/>
          </p:cNvPicPr>
          <p:nvPr/>
        </p:nvPicPr>
        <p:blipFill>
          <a:blip r:embed="rId3" cstate="print">
            <a:lum bright="56000"/>
          </a:blip>
          <a:srcRect/>
          <a:stretch>
            <a:fillRect/>
          </a:stretch>
        </p:blipFill>
        <p:spPr bwMode="auto">
          <a:xfrm>
            <a:off x="4284663" y="5084763"/>
            <a:ext cx="876300" cy="904875"/>
          </a:xfrm>
          <a:prstGeom prst="rect">
            <a:avLst/>
          </a:prstGeom>
          <a:noFill/>
          <a:ln w="9525">
            <a:noFill/>
            <a:miter lim="800000"/>
            <a:headEnd/>
            <a:tailEnd/>
          </a:ln>
        </p:spPr>
      </p:pic>
      <p:pic>
        <p:nvPicPr>
          <p:cNvPr id="19516" name="Picture 60"/>
          <p:cNvPicPr>
            <a:picLocks noChangeAspect="1" noChangeArrowheads="1"/>
          </p:cNvPicPr>
          <p:nvPr/>
        </p:nvPicPr>
        <p:blipFill>
          <a:blip r:embed="rId4" cstate="print"/>
          <a:srcRect/>
          <a:stretch>
            <a:fillRect/>
          </a:stretch>
        </p:blipFill>
        <p:spPr bwMode="auto">
          <a:xfrm>
            <a:off x="1619250" y="4421188"/>
            <a:ext cx="1296988" cy="735012"/>
          </a:xfrm>
          <a:prstGeom prst="rect">
            <a:avLst/>
          </a:prstGeom>
          <a:noFill/>
          <a:ln w="9525">
            <a:noFill/>
            <a:miter lim="800000"/>
            <a:headEnd/>
            <a:tailEnd/>
          </a:ln>
        </p:spPr>
      </p:pic>
      <p:pic>
        <p:nvPicPr>
          <p:cNvPr id="19517" name="Picture 61"/>
          <p:cNvPicPr>
            <a:picLocks noChangeAspect="1" noChangeArrowheads="1"/>
          </p:cNvPicPr>
          <p:nvPr/>
        </p:nvPicPr>
        <p:blipFill>
          <a:blip r:embed="rId5" cstate="print"/>
          <a:srcRect/>
          <a:stretch>
            <a:fillRect/>
          </a:stretch>
        </p:blipFill>
        <p:spPr bwMode="auto">
          <a:xfrm>
            <a:off x="1619250" y="2708275"/>
            <a:ext cx="723900" cy="885825"/>
          </a:xfrm>
          <a:prstGeom prst="rect">
            <a:avLst/>
          </a:prstGeom>
          <a:noFill/>
          <a:ln w="9525">
            <a:noFill/>
            <a:miter lim="800000"/>
            <a:headEnd/>
            <a:tailEnd/>
          </a:ln>
        </p:spPr>
      </p:pic>
      <p:pic>
        <p:nvPicPr>
          <p:cNvPr id="19518" name="Picture 62"/>
          <p:cNvPicPr>
            <a:picLocks noChangeAspect="1" noChangeArrowheads="1"/>
          </p:cNvPicPr>
          <p:nvPr/>
        </p:nvPicPr>
        <p:blipFill>
          <a:blip r:embed="rId6" cstate="print"/>
          <a:srcRect/>
          <a:stretch>
            <a:fillRect/>
          </a:stretch>
        </p:blipFill>
        <p:spPr bwMode="auto">
          <a:xfrm>
            <a:off x="1403350" y="1412875"/>
            <a:ext cx="762000" cy="723900"/>
          </a:xfrm>
          <a:prstGeom prst="rect">
            <a:avLst/>
          </a:prstGeom>
          <a:noFill/>
          <a:ln w="9525">
            <a:noFill/>
            <a:miter lim="800000"/>
            <a:headEnd/>
            <a:tailEnd/>
          </a:ln>
        </p:spPr>
      </p:pic>
      <p:pic>
        <p:nvPicPr>
          <p:cNvPr id="19519" name="Picture 63"/>
          <p:cNvPicPr>
            <a:picLocks noChangeAspect="1" noChangeArrowheads="1"/>
          </p:cNvPicPr>
          <p:nvPr/>
        </p:nvPicPr>
        <p:blipFill>
          <a:blip r:embed="rId7" cstate="print"/>
          <a:srcRect/>
          <a:stretch>
            <a:fillRect/>
          </a:stretch>
        </p:blipFill>
        <p:spPr bwMode="auto">
          <a:xfrm>
            <a:off x="4572000" y="2133600"/>
            <a:ext cx="933450" cy="752475"/>
          </a:xfrm>
          <a:prstGeom prst="rect">
            <a:avLst/>
          </a:prstGeom>
          <a:noFill/>
          <a:ln w="9525">
            <a:noFill/>
            <a:miter lim="800000"/>
            <a:headEnd/>
            <a:tailEnd/>
          </a:ln>
        </p:spPr>
      </p:pic>
      <p:pic>
        <p:nvPicPr>
          <p:cNvPr id="19520" name="Picture 64"/>
          <p:cNvPicPr>
            <a:picLocks noChangeAspect="1" noChangeArrowheads="1"/>
          </p:cNvPicPr>
          <p:nvPr/>
        </p:nvPicPr>
        <p:blipFill>
          <a:blip r:embed="rId8" cstate="print"/>
          <a:srcRect/>
          <a:stretch>
            <a:fillRect/>
          </a:stretch>
        </p:blipFill>
        <p:spPr bwMode="auto">
          <a:xfrm>
            <a:off x="3352800" y="1600200"/>
            <a:ext cx="400050" cy="600075"/>
          </a:xfrm>
          <a:prstGeom prst="rect">
            <a:avLst/>
          </a:prstGeom>
          <a:noFill/>
          <a:ln w="9525">
            <a:noFill/>
            <a:miter lim="800000"/>
            <a:headEnd/>
            <a:tailEnd/>
          </a:ln>
        </p:spPr>
      </p:pic>
      <p:pic>
        <p:nvPicPr>
          <p:cNvPr id="19521" name="Picture 65"/>
          <p:cNvPicPr>
            <a:picLocks noChangeAspect="1" noChangeArrowheads="1"/>
          </p:cNvPicPr>
          <p:nvPr/>
        </p:nvPicPr>
        <p:blipFill>
          <a:blip r:embed="rId9" cstate="print"/>
          <a:srcRect/>
          <a:stretch>
            <a:fillRect/>
          </a:stretch>
        </p:blipFill>
        <p:spPr bwMode="auto">
          <a:xfrm>
            <a:off x="4284663" y="3933825"/>
            <a:ext cx="400050" cy="600075"/>
          </a:xfrm>
          <a:prstGeom prst="rect">
            <a:avLst/>
          </a:prstGeom>
          <a:noFill/>
          <a:ln w="9525">
            <a:noFill/>
            <a:miter lim="800000"/>
            <a:headEnd/>
            <a:tailEnd/>
          </a:ln>
        </p:spPr>
      </p:pic>
      <p:grpSp>
        <p:nvGrpSpPr>
          <p:cNvPr id="2" name="Group 66"/>
          <p:cNvGrpSpPr>
            <a:grpSpLocks/>
          </p:cNvGrpSpPr>
          <p:nvPr/>
        </p:nvGrpSpPr>
        <p:grpSpPr bwMode="auto">
          <a:xfrm>
            <a:off x="3779838" y="765175"/>
            <a:ext cx="2117725" cy="1338263"/>
            <a:chOff x="2377" y="527"/>
            <a:chExt cx="1334" cy="843"/>
          </a:xfrm>
        </p:grpSpPr>
        <p:sp>
          <p:nvSpPr>
            <p:cNvPr id="45164" name="Line 67"/>
            <p:cNvSpPr>
              <a:spLocks noChangeShapeType="1"/>
            </p:cNvSpPr>
            <p:nvPr/>
          </p:nvSpPr>
          <p:spPr bwMode="auto">
            <a:xfrm flipV="1">
              <a:off x="2377" y="618"/>
              <a:ext cx="957" cy="498"/>
            </a:xfrm>
            <a:prstGeom prst="line">
              <a:avLst/>
            </a:prstGeom>
            <a:noFill/>
            <a:ln w="9525">
              <a:solidFill>
                <a:schemeClr val="tx1"/>
              </a:solidFill>
              <a:round/>
              <a:headEnd/>
              <a:tailEnd type="triangle" w="med" len="med"/>
            </a:ln>
          </p:spPr>
          <p:txBody>
            <a:bodyPr/>
            <a:lstStyle/>
            <a:p>
              <a:endParaRPr lang="en-US"/>
            </a:p>
          </p:txBody>
        </p:sp>
        <p:sp>
          <p:nvSpPr>
            <p:cNvPr id="45165" name="Text Box 68"/>
            <p:cNvSpPr txBox="1">
              <a:spLocks noChangeArrowheads="1"/>
            </p:cNvSpPr>
            <p:nvPr/>
          </p:nvSpPr>
          <p:spPr bwMode="auto">
            <a:xfrm>
              <a:off x="2608" y="800"/>
              <a:ext cx="1103" cy="570"/>
            </a:xfrm>
            <a:prstGeom prst="rect">
              <a:avLst/>
            </a:prstGeom>
            <a:noFill/>
            <a:ln w="9525">
              <a:noFill/>
              <a:miter lim="800000"/>
              <a:headEnd/>
              <a:tailEnd/>
            </a:ln>
          </p:spPr>
          <p:txBody>
            <a:bodyPr>
              <a:spAutoFit/>
            </a:bodyPr>
            <a:lstStyle/>
            <a:p>
              <a:pPr algn="r">
                <a:lnSpc>
                  <a:spcPts val="1600"/>
                </a:lnSpc>
              </a:pPr>
              <a:r>
                <a:rPr lang="en-GB" sz="1600" b="1" u="sng">
                  <a:solidFill>
                    <a:srgbClr val="000000"/>
                  </a:solidFill>
                  <a:latin typeface="Arial Narrow" pitchFamily="34" charset="0"/>
                </a:rPr>
                <a:t>Pre-Print</a:t>
              </a:r>
              <a:r>
                <a:rPr lang="en-GB" sz="1600" b="1">
                  <a:solidFill>
                    <a:srgbClr val="000000"/>
                  </a:solidFill>
                  <a:latin typeface="Arial Narrow" pitchFamily="34" charset="0"/>
                </a:rPr>
                <a:t> is self-archived in University’s Eprint Archive</a:t>
              </a:r>
              <a:endParaRPr lang="en-US" sz="1600">
                <a:solidFill>
                  <a:schemeClr val="bg1"/>
                </a:solidFill>
                <a:latin typeface="Arial Narrow" pitchFamily="34" charset="0"/>
              </a:endParaRPr>
            </a:p>
          </p:txBody>
        </p:sp>
        <p:pic>
          <p:nvPicPr>
            <p:cNvPr id="45166" name="Picture 69"/>
            <p:cNvPicPr>
              <a:picLocks noChangeAspect="1" noChangeArrowheads="1"/>
            </p:cNvPicPr>
            <p:nvPr/>
          </p:nvPicPr>
          <p:blipFill>
            <a:blip r:embed="rId10" cstate="print"/>
            <a:srcRect/>
            <a:stretch>
              <a:fillRect/>
            </a:stretch>
          </p:blipFill>
          <p:spPr bwMode="auto">
            <a:xfrm>
              <a:off x="3379" y="527"/>
              <a:ext cx="156" cy="234"/>
            </a:xfrm>
            <a:prstGeom prst="rect">
              <a:avLst/>
            </a:prstGeom>
            <a:noFill/>
            <a:ln w="9525">
              <a:noFill/>
              <a:miter lim="800000"/>
              <a:headEnd/>
              <a:tailEnd/>
            </a:ln>
          </p:spPr>
        </p:pic>
      </p:grpSp>
      <p:grpSp>
        <p:nvGrpSpPr>
          <p:cNvPr id="3" name="Group 70"/>
          <p:cNvGrpSpPr>
            <a:grpSpLocks/>
          </p:cNvGrpSpPr>
          <p:nvPr/>
        </p:nvGrpSpPr>
        <p:grpSpPr bwMode="auto">
          <a:xfrm>
            <a:off x="4800600" y="762000"/>
            <a:ext cx="2362200" cy="2863850"/>
            <a:chOff x="2971" y="716"/>
            <a:chExt cx="1331" cy="1762"/>
          </a:xfrm>
        </p:grpSpPr>
        <p:sp>
          <p:nvSpPr>
            <p:cNvPr id="19527" name="Text Box 71"/>
            <p:cNvSpPr txBox="1">
              <a:spLocks noChangeArrowheads="1"/>
            </p:cNvSpPr>
            <p:nvPr/>
          </p:nvSpPr>
          <p:spPr bwMode="auto">
            <a:xfrm>
              <a:off x="3168" y="1872"/>
              <a:ext cx="1134" cy="566"/>
            </a:xfrm>
            <a:prstGeom prst="rect">
              <a:avLst/>
            </a:prstGeom>
            <a:noFill/>
            <a:ln w="9525">
              <a:noFill/>
              <a:miter lim="800000"/>
              <a:headEnd/>
              <a:tailEnd/>
            </a:ln>
            <a:effectLst/>
          </p:spPr>
          <p:txBody>
            <a:bodyPr>
              <a:spAutoFit/>
            </a:bodyPr>
            <a:lstStyle/>
            <a:p>
              <a:pPr algn="r">
                <a:lnSpc>
                  <a:spcPts val="1600"/>
                </a:lnSpc>
                <a:defRPr/>
              </a:pPr>
              <a:r>
                <a:rPr lang="en-GB" sz="1600">
                  <a:effectLst>
                    <a:outerShdw blurRad="38100" dist="38100" dir="2700000" algn="tl">
                      <a:srgbClr val="C0C0C0"/>
                    </a:outerShdw>
                  </a:effectLst>
                  <a:latin typeface="Arial Narrow" pitchFamily="34" charset="0"/>
                  <a:cs typeface="Arial" charset="0"/>
                </a:rPr>
                <a:t> </a:t>
              </a:r>
              <a:r>
                <a:rPr lang="en-GB" sz="1600" b="1" u="sng">
                  <a:solidFill>
                    <a:srgbClr val="000000"/>
                  </a:solidFill>
                  <a:latin typeface="Arial Narrow" pitchFamily="34" charset="0"/>
                  <a:cs typeface="Arial" charset="0"/>
                </a:rPr>
                <a:t>Post-Print</a:t>
              </a:r>
              <a:r>
                <a:rPr lang="en-GB" sz="1600" b="1">
                  <a:solidFill>
                    <a:srgbClr val="000000"/>
                  </a:solidFill>
                  <a:latin typeface="Arial Narrow" pitchFamily="34" charset="0"/>
                  <a:cs typeface="Arial" charset="0"/>
                </a:rPr>
                <a:t> is self-archived in University’s Eprint Archive</a:t>
              </a:r>
              <a:endParaRPr lang="en-US" sz="1600">
                <a:latin typeface="Arial Narrow" pitchFamily="34" charset="0"/>
                <a:cs typeface="Arial" charset="0"/>
              </a:endParaRPr>
            </a:p>
          </p:txBody>
        </p:sp>
        <p:sp>
          <p:nvSpPr>
            <p:cNvPr id="45162" name="Line 72"/>
            <p:cNvSpPr>
              <a:spLocks noChangeShapeType="1"/>
            </p:cNvSpPr>
            <p:nvPr/>
          </p:nvSpPr>
          <p:spPr bwMode="auto">
            <a:xfrm flipV="1">
              <a:off x="2971" y="951"/>
              <a:ext cx="945" cy="1527"/>
            </a:xfrm>
            <a:prstGeom prst="line">
              <a:avLst/>
            </a:prstGeom>
            <a:noFill/>
            <a:ln w="9525">
              <a:solidFill>
                <a:schemeClr val="tx1"/>
              </a:solidFill>
              <a:round/>
              <a:headEnd/>
              <a:tailEnd type="triangle" w="med" len="med"/>
            </a:ln>
          </p:spPr>
          <p:txBody>
            <a:bodyPr/>
            <a:lstStyle/>
            <a:p>
              <a:endParaRPr lang="en-US"/>
            </a:p>
          </p:txBody>
        </p:sp>
        <p:pic>
          <p:nvPicPr>
            <p:cNvPr id="45163" name="Picture 73"/>
            <p:cNvPicPr>
              <a:picLocks noChangeAspect="1" noChangeArrowheads="1"/>
            </p:cNvPicPr>
            <p:nvPr/>
          </p:nvPicPr>
          <p:blipFill>
            <a:blip r:embed="rId11" cstate="print"/>
            <a:srcRect/>
            <a:stretch>
              <a:fillRect/>
            </a:stretch>
          </p:blipFill>
          <p:spPr bwMode="auto">
            <a:xfrm>
              <a:off x="3916" y="716"/>
              <a:ext cx="162" cy="240"/>
            </a:xfrm>
            <a:prstGeom prst="rect">
              <a:avLst/>
            </a:prstGeom>
            <a:noFill/>
            <a:ln w="9525">
              <a:noFill/>
              <a:miter lim="800000"/>
              <a:headEnd/>
              <a:tailEnd/>
            </a:ln>
          </p:spPr>
        </p:pic>
      </p:grpSp>
      <p:sp>
        <p:nvSpPr>
          <p:cNvPr id="45123" name="AutoShape 74"/>
          <p:cNvSpPr>
            <a:spLocks noChangeArrowheads="1"/>
          </p:cNvSpPr>
          <p:nvPr/>
        </p:nvSpPr>
        <p:spPr bwMode="auto">
          <a:xfrm flipV="1">
            <a:off x="395288" y="1341438"/>
            <a:ext cx="215900" cy="496728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ZA"/>
          </a:p>
        </p:txBody>
      </p:sp>
      <p:sp>
        <p:nvSpPr>
          <p:cNvPr id="45124" name="Text Box 75"/>
          <p:cNvSpPr txBox="1">
            <a:spLocks noChangeArrowheads="1"/>
          </p:cNvSpPr>
          <p:nvPr/>
        </p:nvSpPr>
        <p:spPr bwMode="auto">
          <a:xfrm rot="-5400000">
            <a:off x="-465138" y="2513013"/>
            <a:ext cx="1482725" cy="336550"/>
          </a:xfrm>
          <a:prstGeom prst="rect">
            <a:avLst/>
          </a:prstGeom>
          <a:noFill/>
          <a:ln w="9525">
            <a:noFill/>
            <a:miter lim="800000"/>
            <a:headEnd/>
            <a:tailEnd/>
          </a:ln>
        </p:spPr>
        <p:txBody>
          <a:bodyPr wrap="none">
            <a:spAutoFit/>
          </a:bodyPr>
          <a:lstStyle/>
          <a:p>
            <a:r>
              <a:rPr lang="en-GB" sz="1600" b="1"/>
              <a:t>12-18 Months</a:t>
            </a:r>
            <a:endParaRPr lang="en-US" sz="1600" b="1"/>
          </a:p>
        </p:txBody>
      </p:sp>
      <p:sp>
        <p:nvSpPr>
          <p:cNvPr id="19532" name="Line 76"/>
          <p:cNvSpPr>
            <a:spLocks noChangeShapeType="1"/>
          </p:cNvSpPr>
          <p:nvPr/>
        </p:nvSpPr>
        <p:spPr bwMode="auto">
          <a:xfrm>
            <a:off x="5148263" y="5589588"/>
            <a:ext cx="2376487" cy="360362"/>
          </a:xfrm>
          <a:prstGeom prst="line">
            <a:avLst/>
          </a:prstGeom>
          <a:noFill/>
          <a:ln w="28575">
            <a:solidFill>
              <a:srgbClr val="969696"/>
            </a:solidFill>
            <a:round/>
            <a:headEnd/>
            <a:tailEnd type="triangle" w="med" len="med"/>
          </a:ln>
        </p:spPr>
        <p:txBody>
          <a:bodyPr/>
          <a:lstStyle/>
          <a:p>
            <a:endParaRPr lang="en-US"/>
          </a:p>
        </p:txBody>
      </p:sp>
      <p:grpSp>
        <p:nvGrpSpPr>
          <p:cNvPr id="4" name="Group 77"/>
          <p:cNvGrpSpPr>
            <a:grpSpLocks/>
          </p:cNvGrpSpPr>
          <p:nvPr/>
        </p:nvGrpSpPr>
        <p:grpSpPr bwMode="auto">
          <a:xfrm>
            <a:off x="6659563" y="1196975"/>
            <a:ext cx="1682750" cy="2184400"/>
            <a:chOff x="4195" y="754"/>
            <a:chExt cx="1060" cy="1376"/>
          </a:xfrm>
        </p:grpSpPr>
        <p:sp>
          <p:nvSpPr>
            <p:cNvPr id="45155" name="Line 78"/>
            <p:cNvSpPr>
              <a:spLocks noChangeShapeType="1"/>
            </p:cNvSpPr>
            <p:nvPr/>
          </p:nvSpPr>
          <p:spPr bwMode="auto">
            <a:xfrm>
              <a:off x="4195" y="754"/>
              <a:ext cx="318" cy="544"/>
            </a:xfrm>
            <a:prstGeom prst="line">
              <a:avLst/>
            </a:prstGeom>
            <a:noFill/>
            <a:ln w="9525">
              <a:solidFill>
                <a:schemeClr val="tx1"/>
              </a:solidFill>
              <a:round/>
              <a:headEnd/>
              <a:tailEnd type="triangle" w="med" len="med"/>
            </a:ln>
          </p:spPr>
          <p:txBody>
            <a:bodyPr/>
            <a:lstStyle/>
            <a:p>
              <a:endParaRPr lang="en-US"/>
            </a:p>
          </p:txBody>
        </p:sp>
        <p:grpSp>
          <p:nvGrpSpPr>
            <p:cNvPr id="5" name="Group 79"/>
            <p:cNvGrpSpPr>
              <a:grpSpLocks/>
            </p:cNvGrpSpPr>
            <p:nvPr/>
          </p:nvGrpSpPr>
          <p:grpSpPr bwMode="auto">
            <a:xfrm>
              <a:off x="4415" y="1272"/>
              <a:ext cx="840" cy="858"/>
              <a:chOff x="4415" y="1272"/>
              <a:chExt cx="840" cy="858"/>
            </a:xfrm>
          </p:grpSpPr>
          <p:pic>
            <p:nvPicPr>
              <p:cNvPr id="45157" name="Picture 80"/>
              <p:cNvPicPr>
                <a:picLocks noChangeAspect="1" noChangeArrowheads="1"/>
              </p:cNvPicPr>
              <p:nvPr/>
            </p:nvPicPr>
            <p:blipFill>
              <a:blip r:embed="rId12" cstate="print"/>
              <a:srcRect/>
              <a:stretch>
                <a:fillRect/>
              </a:stretch>
            </p:blipFill>
            <p:spPr bwMode="auto">
              <a:xfrm>
                <a:off x="4415" y="1272"/>
                <a:ext cx="552" cy="570"/>
              </a:xfrm>
              <a:prstGeom prst="rect">
                <a:avLst/>
              </a:prstGeom>
              <a:noFill/>
              <a:ln w="9525">
                <a:noFill/>
                <a:miter lim="800000"/>
                <a:headEnd/>
                <a:tailEnd/>
              </a:ln>
            </p:spPr>
          </p:pic>
          <p:pic>
            <p:nvPicPr>
              <p:cNvPr id="45158" name="Picture 81"/>
              <p:cNvPicPr>
                <a:picLocks noChangeAspect="1" noChangeArrowheads="1"/>
              </p:cNvPicPr>
              <p:nvPr/>
            </p:nvPicPr>
            <p:blipFill>
              <a:blip r:embed="rId12" cstate="print"/>
              <a:srcRect/>
              <a:stretch>
                <a:fillRect/>
              </a:stretch>
            </p:blipFill>
            <p:spPr bwMode="auto">
              <a:xfrm>
                <a:off x="4511" y="1368"/>
                <a:ext cx="552" cy="570"/>
              </a:xfrm>
              <a:prstGeom prst="rect">
                <a:avLst/>
              </a:prstGeom>
              <a:noFill/>
              <a:ln w="9525">
                <a:noFill/>
                <a:miter lim="800000"/>
                <a:headEnd/>
                <a:tailEnd/>
              </a:ln>
            </p:spPr>
          </p:pic>
          <p:pic>
            <p:nvPicPr>
              <p:cNvPr id="45159" name="Picture 82"/>
              <p:cNvPicPr>
                <a:picLocks noChangeAspect="1" noChangeArrowheads="1"/>
              </p:cNvPicPr>
              <p:nvPr/>
            </p:nvPicPr>
            <p:blipFill>
              <a:blip r:embed="rId12" cstate="print"/>
              <a:srcRect/>
              <a:stretch>
                <a:fillRect/>
              </a:stretch>
            </p:blipFill>
            <p:spPr bwMode="auto">
              <a:xfrm>
                <a:off x="4607" y="1464"/>
                <a:ext cx="552" cy="570"/>
              </a:xfrm>
              <a:prstGeom prst="rect">
                <a:avLst/>
              </a:prstGeom>
              <a:noFill/>
              <a:ln w="9525">
                <a:noFill/>
                <a:miter lim="800000"/>
                <a:headEnd/>
                <a:tailEnd/>
              </a:ln>
            </p:spPr>
          </p:pic>
          <p:pic>
            <p:nvPicPr>
              <p:cNvPr id="45160" name="Picture 83"/>
              <p:cNvPicPr>
                <a:picLocks noChangeAspect="1" noChangeArrowheads="1"/>
              </p:cNvPicPr>
              <p:nvPr/>
            </p:nvPicPr>
            <p:blipFill>
              <a:blip r:embed="rId12" cstate="print"/>
              <a:srcRect/>
              <a:stretch>
                <a:fillRect/>
              </a:stretch>
            </p:blipFill>
            <p:spPr bwMode="auto">
              <a:xfrm>
                <a:off x="4703" y="1560"/>
                <a:ext cx="552" cy="570"/>
              </a:xfrm>
              <a:prstGeom prst="rect">
                <a:avLst/>
              </a:prstGeom>
              <a:noFill/>
              <a:ln w="9525">
                <a:noFill/>
                <a:miter lim="800000"/>
                <a:headEnd/>
                <a:tailEnd/>
              </a:ln>
            </p:spPr>
          </p:pic>
        </p:grpSp>
      </p:grpSp>
      <p:grpSp>
        <p:nvGrpSpPr>
          <p:cNvPr id="6" name="Group 84"/>
          <p:cNvGrpSpPr>
            <a:grpSpLocks/>
          </p:cNvGrpSpPr>
          <p:nvPr/>
        </p:nvGrpSpPr>
        <p:grpSpPr bwMode="auto">
          <a:xfrm>
            <a:off x="5364088" y="2420888"/>
            <a:ext cx="3505200" cy="2860675"/>
            <a:chOff x="3360" y="1824"/>
            <a:chExt cx="2208" cy="1802"/>
          </a:xfrm>
        </p:grpSpPr>
        <p:sp>
          <p:nvSpPr>
            <p:cNvPr id="19541" name="Text Box 85"/>
            <p:cNvSpPr txBox="1">
              <a:spLocks noChangeArrowheads="1"/>
            </p:cNvSpPr>
            <p:nvPr/>
          </p:nvSpPr>
          <p:spPr bwMode="auto">
            <a:xfrm>
              <a:off x="3360" y="2544"/>
              <a:ext cx="1209" cy="1082"/>
            </a:xfrm>
            <a:prstGeom prst="rect">
              <a:avLst/>
            </a:prstGeom>
            <a:noFill/>
            <a:ln w="9525">
              <a:noFill/>
              <a:miter lim="800000"/>
              <a:headEnd/>
              <a:tailEnd/>
            </a:ln>
            <a:effectLst/>
          </p:spPr>
          <p:txBody>
            <a:bodyPr>
              <a:spAutoFit/>
            </a:bodyPr>
            <a:lstStyle/>
            <a:p>
              <a:pPr algn="r">
                <a:lnSpc>
                  <a:spcPts val="1600"/>
                </a:lnSpc>
                <a:defRPr/>
              </a:pPr>
              <a:endParaRPr lang="en-GB" sz="1600" b="1" dirty="0">
                <a:effectLst>
                  <a:outerShdw blurRad="38100" dist="38100" dir="2700000" algn="tl">
                    <a:srgbClr val="C0C0C0"/>
                  </a:outerShdw>
                </a:effectLst>
                <a:latin typeface="Arial Narrow" pitchFamily="34" charset="0"/>
                <a:cs typeface="Arial" charset="0"/>
              </a:endParaRPr>
            </a:p>
            <a:p>
              <a:pPr algn="r">
                <a:lnSpc>
                  <a:spcPts val="1600"/>
                </a:lnSpc>
                <a:defRPr/>
              </a:pPr>
              <a:r>
                <a:rPr lang="en-GB" b="1" u="sng" dirty="0">
                  <a:latin typeface="Arial Narrow" pitchFamily="34" charset="0"/>
                  <a:cs typeface="Arial" charset="0"/>
                </a:rPr>
                <a:t>New impact cycles:</a:t>
              </a:r>
            </a:p>
            <a:p>
              <a:pPr algn="r">
                <a:lnSpc>
                  <a:spcPts val="1600"/>
                </a:lnSpc>
                <a:defRPr/>
              </a:pPr>
              <a:r>
                <a:rPr lang="en-GB" sz="1600" b="1" dirty="0">
                  <a:latin typeface="Arial Narrow" pitchFamily="34" charset="0"/>
                  <a:cs typeface="Arial" charset="0"/>
                </a:rPr>
                <a:t>Self-archived research</a:t>
              </a:r>
            </a:p>
            <a:p>
              <a:pPr algn="r">
                <a:lnSpc>
                  <a:spcPts val="1600"/>
                </a:lnSpc>
                <a:defRPr/>
              </a:pPr>
              <a:r>
                <a:rPr lang="en-GB" sz="1600" b="1" dirty="0">
                  <a:latin typeface="Arial Narrow" pitchFamily="34" charset="0"/>
                  <a:cs typeface="Arial" charset="0"/>
                </a:rPr>
                <a:t>impact is greater (and faster) because access is maximized (and accelerated)</a:t>
              </a:r>
              <a:r>
                <a:rPr lang="en-GB" sz="1600" b="1" dirty="0">
                  <a:effectLst>
                    <a:outerShdw blurRad="38100" dist="38100" dir="2700000" algn="tl">
                      <a:srgbClr val="C0C0C0"/>
                    </a:outerShdw>
                  </a:effectLst>
                  <a:latin typeface="Arial Narrow" pitchFamily="34" charset="0"/>
                  <a:cs typeface="Arial" charset="0"/>
                </a:rPr>
                <a:t> </a:t>
              </a:r>
              <a:endParaRPr lang="en-US" sz="1600" b="1" dirty="0">
                <a:effectLst>
                  <a:outerShdw blurRad="38100" dist="38100" dir="2700000" algn="tl">
                    <a:srgbClr val="C0C0C0"/>
                  </a:outerShdw>
                </a:effectLst>
                <a:latin typeface="Arial Narrow" pitchFamily="34" charset="0"/>
                <a:cs typeface="Arial" charset="0"/>
              </a:endParaRPr>
            </a:p>
          </p:txBody>
        </p:sp>
        <p:sp>
          <p:nvSpPr>
            <p:cNvPr id="45140" name="Line 86"/>
            <p:cNvSpPr>
              <a:spLocks noChangeShapeType="1"/>
            </p:cNvSpPr>
            <p:nvPr/>
          </p:nvSpPr>
          <p:spPr bwMode="auto">
            <a:xfrm>
              <a:off x="4896" y="1824"/>
              <a:ext cx="0" cy="672"/>
            </a:xfrm>
            <a:prstGeom prst="line">
              <a:avLst/>
            </a:prstGeom>
            <a:noFill/>
            <a:ln w="9525">
              <a:noFill/>
              <a:round/>
              <a:headEnd/>
              <a:tailEnd type="triangle" w="med" len="med"/>
            </a:ln>
          </p:spPr>
          <p:txBody>
            <a:bodyPr/>
            <a:lstStyle/>
            <a:p>
              <a:endParaRPr lang="en-US"/>
            </a:p>
          </p:txBody>
        </p:sp>
        <p:grpSp>
          <p:nvGrpSpPr>
            <p:cNvPr id="7" name="Group 87"/>
            <p:cNvGrpSpPr>
              <a:grpSpLocks/>
            </p:cNvGrpSpPr>
            <p:nvPr/>
          </p:nvGrpSpPr>
          <p:grpSpPr bwMode="auto">
            <a:xfrm>
              <a:off x="4560" y="2544"/>
              <a:ext cx="1008" cy="698"/>
              <a:chOff x="4560" y="2544"/>
              <a:chExt cx="1008" cy="698"/>
            </a:xfrm>
          </p:grpSpPr>
          <p:pic>
            <p:nvPicPr>
              <p:cNvPr id="45142" name="Picture 88"/>
              <p:cNvPicPr preferRelativeResize="0">
                <a:picLocks noChangeAspect="1" noChangeArrowheads="1"/>
              </p:cNvPicPr>
              <p:nvPr/>
            </p:nvPicPr>
            <p:blipFill>
              <a:blip r:embed="rId6" cstate="print"/>
              <a:srcRect/>
              <a:stretch>
                <a:fillRect/>
              </a:stretch>
            </p:blipFill>
            <p:spPr bwMode="auto">
              <a:xfrm>
                <a:off x="4560" y="2544"/>
                <a:ext cx="432" cy="410"/>
              </a:xfrm>
              <a:prstGeom prst="rect">
                <a:avLst/>
              </a:prstGeom>
              <a:noFill/>
              <a:ln w="9525">
                <a:noFill/>
                <a:miter lim="800000"/>
                <a:headEnd/>
                <a:tailEnd/>
              </a:ln>
            </p:spPr>
          </p:pic>
          <p:pic>
            <p:nvPicPr>
              <p:cNvPr id="45143" name="Picture 89"/>
              <p:cNvPicPr preferRelativeResize="0">
                <a:picLocks noChangeArrowheads="1"/>
              </p:cNvPicPr>
              <p:nvPr/>
            </p:nvPicPr>
            <p:blipFill>
              <a:blip r:embed="rId8" cstate="print"/>
              <a:srcRect/>
              <a:stretch>
                <a:fillRect/>
              </a:stretch>
            </p:blipFill>
            <p:spPr bwMode="auto">
              <a:xfrm>
                <a:off x="5136" y="2544"/>
                <a:ext cx="73" cy="109"/>
              </a:xfrm>
              <a:prstGeom prst="rect">
                <a:avLst/>
              </a:prstGeom>
              <a:noFill/>
              <a:ln w="9525">
                <a:noFill/>
                <a:miter lim="800000"/>
                <a:headEnd/>
                <a:tailEnd/>
              </a:ln>
            </p:spPr>
          </p:pic>
          <p:pic>
            <p:nvPicPr>
              <p:cNvPr id="45144" name="Picture 90"/>
              <p:cNvPicPr preferRelativeResize="0">
                <a:picLocks noChangeAspect="1" noChangeArrowheads="1"/>
              </p:cNvPicPr>
              <p:nvPr/>
            </p:nvPicPr>
            <p:blipFill>
              <a:blip r:embed="rId6" cstate="print"/>
              <a:srcRect/>
              <a:stretch>
                <a:fillRect/>
              </a:stretch>
            </p:blipFill>
            <p:spPr bwMode="auto">
              <a:xfrm>
                <a:off x="4656" y="2640"/>
                <a:ext cx="432" cy="410"/>
              </a:xfrm>
              <a:prstGeom prst="rect">
                <a:avLst/>
              </a:prstGeom>
              <a:noFill/>
              <a:ln w="9525">
                <a:noFill/>
                <a:miter lim="800000"/>
                <a:headEnd/>
                <a:tailEnd/>
              </a:ln>
            </p:spPr>
          </p:pic>
          <p:pic>
            <p:nvPicPr>
              <p:cNvPr id="45145" name="Picture 91"/>
              <p:cNvPicPr preferRelativeResize="0">
                <a:picLocks noChangeArrowheads="1"/>
              </p:cNvPicPr>
              <p:nvPr/>
            </p:nvPicPr>
            <p:blipFill>
              <a:blip r:embed="rId8" cstate="print"/>
              <a:srcRect/>
              <a:stretch>
                <a:fillRect/>
              </a:stretch>
            </p:blipFill>
            <p:spPr bwMode="auto">
              <a:xfrm>
                <a:off x="5232" y="2640"/>
                <a:ext cx="73" cy="109"/>
              </a:xfrm>
              <a:prstGeom prst="rect">
                <a:avLst/>
              </a:prstGeom>
              <a:noFill/>
              <a:ln w="9525">
                <a:noFill/>
                <a:miter lim="800000"/>
                <a:headEnd/>
                <a:tailEnd/>
              </a:ln>
            </p:spPr>
          </p:pic>
          <p:pic>
            <p:nvPicPr>
              <p:cNvPr id="45146" name="Picture 92"/>
              <p:cNvPicPr preferRelativeResize="0">
                <a:picLocks noChangeAspect="1" noChangeArrowheads="1"/>
              </p:cNvPicPr>
              <p:nvPr/>
            </p:nvPicPr>
            <p:blipFill>
              <a:blip r:embed="rId6" cstate="print"/>
              <a:srcRect/>
              <a:stretch>
                <a:fillRect/>
              </a:stretch>
            </p:blipFill>
            <p:spPr bwMode="auto">
              <a:xfrm>
                <a:off x="4752" y="2736"/>
                <a:ext cx="432" cy="410"/>
              </a:xfrm>
              <a:prstGeom prst="rect">
                <a:avLst/>
              </a:prstGeom>
              <a:noFill/>
              <a:ln w="9525">
                <a:noFill/>
                <a:miter lim="800000"/>
                <a:headEnd/>
                <a:tailEnd/>
              </a:ln>
            </p:spPr>
          </p:pic>
          <p:pic>
            <p:nvPicPr>
              <p:cNvPr id="45147" name="Picture 93"/>
              <p:cNvPicPr preferRelativeResize="0">
                <a:picLocks noChangeArrowheads="1"/>
              </p:cNvPicPr>
              <p:nvPr/>
            </p:nvPicPr>
            <p:blipFill>
              <a:blip r:embed="rId8" cstate="print"/>
              <a:srcRect/>
              <a:stretch>
                <a:fillRect/>
              </a:stretch>
            </p:blipFill>
            <p:spPr bwMode="auto">
              <a:xfrm>
                <a:off x="5328" y="2736"/>
                <a:ext cx="73" cy="109"/>
              </a:xfrm>
              <a:prstGeom prst="rect">
                <a:avLst/>
              </a:prstGeom>
              <a:noFill/>
              <a:ln w="9525">
                <a:noFill/>
                <a:miter lim="800000"/>
                <a:headEnd/>
                <a:tailEnd/>
              </a:ln>
            </p:spPr>
          </p:pic>
          <p:pic>
            <p:nvPicPr>
              <p:cNvPr id="45148" name="Picture 94"/>
              <p:cNvPicPr preferRelativeResize="0">
                <a:picLocks noChangeAspect="1" noChangeArrowheads="1"/>
              </p:cNvPicPr>
              <p:nvPr/>
            </p:nvPicPr>
            <p:blipFill>
              <a:blip r:embed="rId6" cstate="print"/>
              <a:srcRect/>
              <a:stretch>
                <a:fillRect/>
              </a:stretch>
            </p:blipFill>
            <p:spPr bwMode="auto">
              <a:xfrm>
                <a:off x="4848" y="2832"/>
                <a:ext cx="432" cy="410"/>
              </a:xfrm>
              <a:prstGeom prst="rect">
                <a:avLst/>
              </a:prstGeom>
              <a:noFill/>
              <a:ln w="9525">
                <a:noFill/>
                <a:miter lim="800000"/>
                <a:headEnd/>
                <a:tailEnd/>
              </a:ln>
            </p:spPr>
          </p:pic>
          <p:pic>
            <p:nvPicPr>
              <p:cNvPr id="45149" name="Picture 95"/>
              <p:cNvPicPr preferRelativeResize="0">
                <a:picLocks noChangeArrowheads="1"/>
              </p:cNvPicPr>
              <p:nvPr/>
            </p:nvPicPr>
            <p:blipFill>
              <a:blip r:embed="rId8" cstate="print"/>
              <a:srcRect/>
              <a:stretch>
                <a:fillRect/>
              </a:stretch>
            </p:blipFill>
            <p:spPr bwMode="auto">
              <a:xfrm>
                <a:off x="5424" y="2832"/>
                <a:ext cx="73" cy="109"/>
              </a:xfrm>
              <a:prstGeom prst="rect">
                <a:avLst/>
              </a:prstGeom>
              <a:noFill/>
              <a:ln w="9525">
                <a:noFill/>
                <a:miter lim="800000"/>
                <a:headEnd/>
                <a:tailEnd/>
              </a:ln>
            </p:spPr>
          </p:pic>
          <p:sp>
            <p:nvSpPr>
              <p:cNvPr id="45150" name="Line 96"/>
              <p:cNvSpPr>
                <a:spLocks noChangeShapeType="1"/>
              </p:cNvSpPr>
              <p:nvPr/>
            </p:nvSpPr>
            <p:spPr bwMode="auto">
              <a:xfrm>
                <a:off x="4992" y="2592"/>
                <a:ext cx="144" cy="38"/>
              </a:xfrm>
              <a:prstGeom prst="line">
                <a:avLst/>
              </a:prstGeom>
              <a:noFill/>
              <a:ln w="9525">
                <a:noFill/>
                <a:round/>
                <a:headEnd/>
                <a:tailEnd type="triangle" w="med" len="med"/>
              </a:ln>
            </p:spPr>
            <p:txBody>
              <a:bodyPr/>
              <a:lstStyle/>
              <a:p>
                <a:endParaRPr lang="en-US"/>
              </a:p>
            </p:txBody>
          </p:sp>
          <p:sp>
            <p:nvSpPr>
              <p:cNvPr id="45151" name="Line 97"/>
              <p:cNvSpPr>
                <a:spLocks noChangeShapeType="1"/>
              </p:cNvSpPr>
              <p:nvPr/>
            </p:nvSpPr>
            <p:spPr bwMode="auto">
              <a:xfrm>
                <a:off x="5424" y="2928"/>
                <a:ext cx="144" cy="96"/>
              </a:xfrm>
              <a:prstGeom prst="line">
                <a:avLst/>
              </a:prstGeom>
              <a:noFill/>
              <a:ln w="9525">
                <a:noFill/>
                <a:prstDash val="lgDash"/>
                <a:round/>
                <a:headEnd/>
                <a:tailEnd type="triangle" w="med" len="med"/>
              </a:ln>
            </p:spPr>
            <p:txBody>
              <a:bodyPr/>
              <a:lstStyle/>
              <a:p>
                <a:endParaRPr lang="en-US"/>
              </a:p>
            </p:txBody>
          </p:sp>
          <p:sp>
            <p:nvSpPr>
              <p:cNvPr id="45152" name="Line 98"/>
              <p:cNvSpPr>
                <a:spLocks noChangeShapeType="1"/>
              </p:cNvSpPr>
              <p:nvPr/>
            </p:nvSpPr>
            <p:spPr bwMode="auto">
              <a:xfrm>
                <a:off x="5088" y="2688"/>
                <a:ext cx="144" cy="38"/>
              </a:xfrm>
              <a:prstGeom prst="line">
                <a:avLst/>
              </a:prstGeom>
              <a:noFill/>
              <a:ln w="9525">
                <a:noFill/>
                <a:round/>
                <a:headEnd/>
                <a:tailEnd type="triangle" w="med" len="med"/>
              </a:ln>
            </p:spPr>
            <p:txBody>
              <a:bodyPr/>
              <a:lstStyle/>
              <a:p>
                <a:endParaRPr lang="en-US"/>
              </a:p>
            </p:txBody>
          </p:sp>
          <p:sp>
            <p:nvSpPr>
              <p:cNvPr id="45153" name="Line 99"/>
              <p:cNvSpPr>
                <a:spLocks noChangeShapeType="1"/>
              </p:cNvSpPr>
              <p:nvPr/>
            </p:nvSpPr>
            <p:spPr bwMode="auto">
              <a:xfrm>
                <a:off x="5184" y="2784"/>
                <a:ext cx="144" cy="38"/>
              </a:xfrm>
              <a:prstGeom prst="line">
                <a:avLst/>
              </a:prstGeom>
              <a:noFill/>
              <a:ln w="9525">
                <a:noFill/>
                <a:round/>
                <a:headEnd/>
                <a:tailEnd type="triangle" w="med" len="med"/>
              </a:ln>
            </p:spPr>
            <p:txBody>
              <a:bodyPr/>
              <a:lstStyle/>
              <a:p>
                <a:endParaRPr lang="en-US"/>
              </a:p>
            </p:txBody>
          </p:sp>
          <p:sp>
            <p:nvSpPr>
              <p:cNvPr id="45154" name="Line 100"/>
              <p:cNvSpPr>
                <a:spLocks noChangeShapeType="1"/>
              </p:cNvSpPr>
              <p:nvPr/>
            </p:nvSpPr>
            <p:spPr bwMode="auto">
              <a:xfrm>
                <a:off x="5280" y="2880"/>
                <a:ext cx="144" cy="38"/>
              </a:xfrm>
              <a:prstGeom prst="line">
                <a:avLst/>
              </a:prstGeom>
              <a:noFill/>
              <a:ln w="9525">
                <a:noFill/>
                <a:round/>
                <a:headEnd/>
                <a:tailEnd type="triangle" w="med" len="med"/>
              </a:ln>
            </p:spPr>
            <p:txBody>
              <a:bodyPr/>
              <a:lstStyle/>
              <a:p>
                <a:endParaRPr lang="en-US"/>
              </a:p>
            </p:txBody>
          </p:sp>
        </p:grpSp>
      </p:grpSp>
      <p:grpSp>
        <p:nvGrpSpPr>
          <p:cNvPr id="8" name="Group 101"/>
          <p:cNvGrpSpPr>
            <a:grpSpLocks/>
          </p:cNvGrpSpPr>
          <p:nvPr/>
        </p:nvGrpSpPr>
        <p:grpSpPr bwMode="auto">
          <a:xfrm>
            <a:off x="7524750" y="5589588"/>
            <a:ext cx="1066800" cy="709612"/>
            <a:chOff x="4272" y="3696"/>
            <a:chExt cx="672" cy="447"/>
          </a:xfrm>
        </p:grpSpPr>
        <p:pic>
          <p:nvPicPr>
            <p:cNvPr id="45131" name="Picture 102"/>
            <p:cNvPicPr>
              <a:picLocks noChangeAspect="1" noChangeArrowheads="1"/>
            </p:cNvPicPr>
            <p:nvPr/>
          </p:nvPicPr>
          <p:blipFill>
            <a:blip r:embed="rId6" cstate="print"/>
            <a:srcRect/>
            <a:stretch>
              <a:fillRect/>
            </a:stretch>
          </p:blipFill>
          <p:spPr bwMode="auto">
            <a:xfrm>
              <a:off x="4272" y="3696"/>
              <a:ext cx="268" cy="255"/>
            </a:xfrm>
            <a:prstGeom prst="rect">
              <a:avLst/>
            </a:prstGeom>
            <a:noFill/>
            <a:ln w="9525">
              <a:noFill/>
              <a:miter lim="800000"/>
              <a:headEnd/>
              <a:tailEnd/>
            </a:ln>
          </p:spPr>
        </p:pic>
        <p:pic>
          <p:nvPicPr>
            <p:cNvPr id="45132" name="Picture 103"/>
            <p:cNvPicPr preferRelativeResize="0">
              <a:picLocks noChangeArrowheads="1"/>
            </p:cNvPicPr>
            <p:nvPr/>
          </p:nvPicPr>
          <p:blipFill>
            <a:blip r:embed="rId8" cstate="print"/>
            <a:srcRect/>
            <a:stretch>
              <a:fillRect/>
            </a:stretch>
          </p:blipFill>
          <p:spPr bwMode="auto">
            <a:xfrm>
              <a:off x="4656" y="3792"/>
              <a:ext cx="81" cy="121"/>
            </a:xfrm>
            <a:prstGeom prst="rect">
              <a:avLst/>
            </a:prstGeom>
            <a:noFill/>
            <a:ln w="9525">
              <a:noFill/>
              <a:miter lim="800000"/>
              <a:headEnd/>
              <a:tailEnd/>
            </a:ln>
          </p:spPr>
        </p:pic>
        <p:sp>
          <p:nvSpPr>
            <p:cNvPr id="45133" name="Line 104"/>
            <p:cNvSpPr>
              <a:spLocks noChangeShapeType="1"/>
            </p:cNvSpPr>
            <p:nvPr/>
          </p:nvSpPr>
          <p:spPr bwMode="auto">
            <a:xfrm>
              <a:off x="4512" y="3744"/>
              <a:ext cx="135" cy="81"/>
            </a:xfrm>
            <a:prstGeom prst="line">
              <a:avLst/>
            </a:prstGeom>
            <a:noFill/>
            <a:ln w="9525">
              <a:solidFill>
                <a:schemeClr val="bg2"/>
              </a:solidFill>
              <a:round/>
              <a:headEnd/>
              <a:tailEnd type="triangle" w="med" len="med"/>
            </a:ln>
          </p:spPr>
          <p:txBody>
            <a:bodyPr/>
            <a:lstStyle/>
            <a:p>
              <a:endParaRPr lang="en-US"/>
            </a:p>
          </p:txBody>
        </p:sp>
        <p:sp>
          <p:nvSpPr>
            <p:cNvPr id="45134" name="Line 105"/>
            <p:cNvSpPr>
              <a:spLocks noChangeShapeType="1"/>
            </p:cNvSpPr>
            <p:nvPr/>
          </p:nvSpPr>
          <p:spPr bwMode="auto">
            <a:xfrm>
              <a:off x="4752" y="3888"/>
              <a:ext cx="81" cy="54"/>
            </a:xfrm>
            <a:prstGeom prst="line">
              <a:avLst/>
            </a:prstGeom>
            <a:noFill/>
            <a:ln w="9525">
              <a:solidFill>
                <a:schemeClr val="bg2"/>
              </a:solidFill>
              <a:round/>
              <a:headEnd/>
              <a:tailEnd type="triangle" w="med" len="med"/>
            </a:ln>
          </p:spPr>
          <p:txBody>
            <a:bodyPr/>
            <a:lstStyle/>
            <a:p>
              <a:endParaRPr lang="en-US"/>
            </a:p>
          </p:txBody>
        </p:sp>
        <p:pic>
          <p:nvPicPr>
            <p:cNvPr id="45135" name="Picture 106"/>
            <p:cNvPicPr>
              <a:picLocks noChangeAspect="1" noChangeArrowheads="1"/>
            </p:cNvPicPr>
            <p:nvPr/>
          </p:nvPicPr>
          <p:blipFill>
            <a:blip r:embed="rId6" cstate="print"/>
            <a:srcRect/>
            <a:stretch>
              <a:fillRect/>
            </a:stretch>
          </p:blipFill>
          <p:spPr bwMode="auto">
            <a:xfrm>
              <a:off x="4368" y="3888"/>
              <a:ext cx="268" cy="255"/>
            </a:xfrm>
            <a:prstGeom prst="rect">
              <a:avLst/>
            </a:prstGeom>
            <a:noFill/>
            <a:ln w="9525">
              <a:noFill/>
              <a:miter lim="800000"/>
              <a:headEnd/>
              <a:tailEnd/>
            </a:ln>
          </p:spPr>
        </p:pic>
        <p:pic>
          <p:nvPicPr>
            <p:cNvPr id="45136" name="Picture 107"/>
            <p:cNvPicPr preferRelativeResize="0">
              <a:picLocks noChangeArrowheads="1"/>
            </p:cNvPicPr>
            <p:nvPr/>
          </p:nvPicPr>
          <p:blipFill>
            <a:blip r:embed="rId8" cstate="print"/>
            <a:srcRect/>
            <a:stretch>
              <a:fillRect/>
            </a:stretch>
          </p:blipFill>
          <p:spPr bwMode="auto">
            <a:xfrm>
              <a:off x="4752" y="3984"/>
              <a:ext cx="81" cy="121"/>
            </a:xfrm>
            <a:prstGeom prst="rect">
              <a:avLst/>
            </a:prstGeom>
            <a:noFill/>
            <a:ln w="9525">
              <a:noFill/>
              <a:miter lim="800000"/>
              <a:headEnd/>
              <a:tailEnd/>
            </a:ln>
          </p:spPr>
        </p:pic>
        <p:sp>
          <p:nvSpPr>
            <p:cNvPr id="45137" name="Line 108"/>
            <p:cNvSpPr>
              <a:spLocks noChangeShapeType="1"/>
            </p:cNvSpPr>
            <p:nvPr/>
          </p:nvSpPr>
          <p:spPr bwMode="auto">
            <a:xfrm>
              <a:off x="4608" y="3936"/>
              <a:ext cx="135" cy="81"/>
            </a:xfrm>
            <a:prstGeom prst="line">
              <a:avLst/>
            </a:prstGeom>
            <a:noFill/>
            <a:ln w="9525">
              <a:solidFill>
                <a:schemeClr val="bg2"/>
              </a:solidFill>
              <a:round/>
              <a:headEnd/>
              <a:tailEnd type="triangle" w="med" len="med"/>
            </a:ln>
          </p:spPr>
          <p:txBody>
            <a:bodyPr/>
            <a:lstStyle/>
            <a:p>
              <a:endParaRPr lang="en-US"/>
            </a:p>
          </p:txBody>
        </p:sp>
        <p:sp>
          <p:nvSpPr>
            <p:cNvPr id="45138" name="Line 109"/>
            <p:cNvSpPr>
              <a:spLocks noChangeShapeType="1"/>
            </p:cNvSpPr>
            <p:nvPr/>
          </p:nvSpPr>
          <p:spPr bwMode="auto">
            <a:xfrm>
              <a:off x="4848" y="4080"/>
              <a:ext cx="96" cy="48"/>
            </a:xfrm>
            <a:prstGeom prst="line">
              <a:avLst/>
            </a:prstGeom>
            <a:noFill/>
            <a:ln w="9525">
              <a:solidFill>
                <a:schemeClr val="bg2"/>
              </a:solidFill>
              <a:round/>
              <a:headEnd/>
              <a:tailEnd type="triangle" w="med" len="med"/>
            </a:ln>
          </p:spPr>
          <p:txBody>
            <a:bodyPr/>
            <a:lstStyle/>
            <a:p>
              <a:endParaRPr lang="en-US"/>
            </a:p>
          </p:txBody>
        </p:sp>
      </p:grpSp>
      <p:sp>
        <p:nvSpPr>
          <p:cNvPr id="45129" name="Text Box 110"/>
          <p:cNvSpPr txBox="1">
            <a:spLocks noChangeArrowheads="1"/>
          </p:cNvSpPr>
          <p:nvPr/>
        </p:nvSpPr>
        <p:spPr bwMode="auto">
          <a:xfrm>
            <a:off x="1547813" y="6308725"/>
            <a:ext cx="3095625" cy="366713"/>
          </a:xfrm>
          <a:prstGeom prst="rect">
            <a:avLst/>
          </a:prstGeom>
          <a:noFill/>
          <a:ln w="9525">
            <a:noFill/>
            <a:miter lim="800000"/>
            <a:headEnd/>
            <a:tailEnd/>
          </a:ln>
        </p:spPr>
        <p:txBody>
          <a:bodyPr>
            <a:spAutoFit/>
          </a:bodyPr>
          <a:lstStyle/>
          <a:p>
            <a:pPr>
              <a:spcBef>
                <a:spcPct val="50000"/>
              </a:spcBef>
            </a:pPr>
            <a:r>
              <a:rPr lang="en-ZA"/>
              <a:t>Source: Harnard (2005)</a:t>
            </a:r>
            <a:endParaRPr lang="en-GB"/>
          </a:p>
        </p:txBody>
      </p:sp>
      <p:sp>
        <p:nvSpPr>
          <p:cNvPr id="45130" name="TextBox 111"/>
          <p:cNvSpPr txBox="1">
            <a:spLocks noChangeArrowheads="1"/>
          </p:cNvSpPr>
          <p:nvPr/>
        </p:nvSpPr>
        <p:spPr bwMode="auto">
          <a:xfrm>
            <a:off x="0" y="152400"/>
            <a:ext cx="9144000" cy="523875"/>
          </a:xfrm>
          <a:prstGeom prst="rect">
            <a:avLst/>
          </a:prstGeom>
          <a:noFill/>
          <a:ln w="9525">
            <a:noFill/>
            <a:miter lim="800000"/>
            <a:headEnd/>
            <a:tailEnd/>
          </a:ln>
        </p:spPr>
        <p:txBody>
          <a:bodyPr>
            <a:spAutoFit/>
          </a:bodyPr>
          <a:lstStyle/>
          <a:p>
            <a:r>
              <a:rPr lang="en-ZA" sz="2800">
                <a:solidFill>
                  <a:schemeClr val="bg1"/>
                </a:solidFill>
              </a:rPr>
              <a:t>Self-Archiving in OAI-compliant Institutional repositories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509"/>
                                        </p:tgtEl>
                                        <p:attrNameLst>
                                          <p:attrName>style.visibility</p:attrName>
                                        </p:attrNameLst>
                                      </p:cBhvr>
                                      <p:to>
                                        <p:strVal val="visible"/>
                                      </p:to>
                                    </p:set>
                                    <p:animEffect transition="in" filter="dissolve">
                                      <p:cBhvr>
                                        <p:cTn id="7" dur="500"/>
                                        <p:tgtEl>
                                          <p:spTgt spid="19509"/>
                                        </p:tgtEl>
                                      </p:cBhvr>
                                    </p:animEffect>
                                  </p:childTnLst>
                                </p:cTn>
                              </p:par>
                              <p:par>
                                <p:cTn id="8" presetID="9" presetClass="entr" presetSubtype="0" fill="hold" nodeType="withEffect">
                                  <p:stCondLst>
                                    <p:cond delay="0"/>
                                  </p:stCondLst>
                                  <p:childTnLst>
                                    <p:set>
                                      <p:cBhvr>
                                        <p:cTn id="9" dur="1" fill="hold">
                                          <p:stCondLst>
                                            <p:cond delay="0"/>
                                          </p:stCondLst>
                                        </p:cTn>
                                        <p:tgtEl>
                                          <p:spTgt spid="19518"/>
                                        </p:tgtEl>
                                        <p:attrNameLst>
                                          <p:attrName>style.visibility</p:attrName>
                                        </p:attrNameLst>
                                      </p:cBhvr>
                                      <p:to>
                                        <p:strVal val="visible"/>
                                      </p:to>
                                    </p:set>
                                    <p:animEffect transition="in" filter="dissolve">
                                      <p:cBhvr>
                                        <p:cTn id="10" dur="500"/>
                                        <p:tgtEl>
                                          <p:spTgt spid="195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9500"/>
                                        </p:tgtEl>
                                        <p:attrNameLst>
                                          <p:attrName>style.visibility</p:attrName>
                                        </p:attrNameLst>
                                      </p:cBhvr>
                                      <p:to>
                                        <p:strVal val="visible"/>
                                      </p:to>
                                    </p:set>
                                    <p:animEffect transition="in" filter="wipe(left)">
                                      <p:cBhvr>
                                        <p:cTn id="15" dur="500"/>
                                        <p:tgtEl>
                                          <p:spTgt spid="19500"/>
                                        </p:tgtEl>
                                      </p:cBhvr>
                                    </p:animEffect>
                                  </p:childTnLst>
                                </p:cTn>
                              </p:par>
                              <p:par>
                                <p:cTn id="16" presetID="9" presetClass="entr" presetSubtype="0" fill="hold" nodeType="withEffect">
                                  <p:stCondLst>
                                    <p:cond delay="0"/>
                                  </p:stCondLst>
                                  <p:childTnLst>
                                    <p:set>
                                      <p:cBhvr>
                                        <p:cTn id="17" dur="1" fill="hold">
                                          <p:stCondLst>
                                            <p:cond delay="0"/>
                                          </p:stCondLst>
                                        </p:cTn>
                                        <p:tgtEl>
                                          <p:spTgt spid="19520"/>
                                        </p:tgtEl>
                                        <p:attrNameLst>
                                          <p:attrName>style.visibility</p:attrName>
                                        </p:attrNameLst>
                                      </p:cBhvr>
                                      <p:to>
                                        <p:strVal val="visible"/>
                                      </p:to>
                                    </p:set>
                                    <p:animEffect transition="in" filter="dissolve">
                                      <p:cBhvr>
                                        <p:cTn id="18" dur="500"/>
                                        <p:tgtEl>
                                          <p:spTgt spid="1952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9510"/>
                                        </p:tgtEl>
                                        <p:attrNameLst>
                                          <p:attrName>style.visibility</p:attrName>
                                        </p:attrNameLst>
                                      </p:cBhvr>
                                      <p:to>
                                        <p:strVal val="visible"/>
                                      </p:to>
                                    </p:set>
                                    <p:animEffect transition="in" filter="dissolve">
                                      <p:cBhvr>
                                        <p:cTn id="21" dur="500"/>
                                        <p:tgtEl>
                                          <p:spTgt spid="195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9505"/>
                                        </p:tgtEl>
                                        <p:attrNameLst>
                                          <p:attrName>style.visibility</p:attrName>
                                        </p:attrNameLst>
                                      </p:cBhvr>
                                      <p:to>
                                        <p:strVal val="visible"/>
                                      </p:to>
                                    </p:set>
                                    <p:animEffect transition="in" filter="wipe(left)">
                                      <p:cBhvr>
                                        <p:cTn id="26" dur="500"/>
                                        <p:tgtEl>
                                          <p:spTgt spid="19505"/>
                                        </p:tgtEl>
                                      </p:cBhvr>
                                    </p:animEffect>
                                  </p:childTnLst>
                                </p:cTn>
                              </p:par>
                              <p:par>
                                <p:cTn id="27" presetID="9" presetClass="entr" presetSubtype="0" fill="hold" nodeType="withEffect">
                                  <p:stCondLst>
                                    <p:cond delay="0"/>
                                  </p:stCondLst>
                                  <p:childTnLst>
                                    <p:set>
                                      <p:cBhvr>
                                        <p:cTn id="28" dur="1" fill="hold">
                                          <p:stCondLst>
                                            <p:cond delay="0"/>
                                          </p:stCondLst>
                                        </p:cTn>
                                        <p:tgtEl>
                                          <p:spTgt spid="19519"/>
                                        </p:tgtEl>
                                        <p:attrNameLst>
                                          <p:attrName>style.visibility</p:attrName>
                                        </p:attrNameLst>
                                      </p:cBhvr>
                                      <p:to>
                                        <p:strVal val="visible"/>
                                      </p:to>
                                    </p:set>
                                    <p:animEffect transition="in" filter="dissolve">
                                      <p:cBhvr>
                                        <p:cTn id="29" dur="500"/>
                                        <p:tgtEl>
                                          <p:spTgt spid="1951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9511"/>
                                        </p:tgtEl>
                                        <p:attrNameLst>
                                          <p:attrName>style.visibility</p:attrName>
                                        </p:attrNameLst>
                                      </p:cBhvr>
                                      <p:to>
                                        <p:strVal val="visible"/>
                                      </p:to>
                                    </p:set>
                                    <p:animEffect transition="in" filter="dissolve">
                                      <p:cBhvr>
                                        <p:cTn id="32" dur="500"/>
                                        <p:tgtEl>
                                          <p:spTgt spid="195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9501"/>
                                        </p:tgtEl>
                                        <p:attrNameLst>
                                          <p:attrName>style.visibility</p:attrName>
                                        </p:attrNameLst>
                                      </p:cBhvr>
                                      <p:to>
                                        <p:strVal val="visible"/>
                                      </p:to>
                                    </p:set>
                                    <p:animEffect transition="in" filter="wipe(right)">
                                      <p:cBhvr>
                                        <p:cTn id="37" dur="500"/>
                                        <p:tgtEl>
                                          <p:spTgt spid="19501"/>
                                        </p:tgtEl>
                                      </p:cBhvr>
                                    </p:animEffect>
                                  </p:childTnLst>
                                </p:cTn>
                              </p:par>
                              <p:par>
                                <p:cTn id="38" presetID="9" presetClass="entr" presetSubtype="0" fill="hold" nodeType="withEffect">
                                  <p:stCondLst>
                                    <p:cond delay="0"/>
                                  </p:stCondLst>
                                  <p:childTnLst>
                                    <p:set>
                                      <p:cBhvr>
                                        <p:cTn id="39" dur="1" fill="hold">
                                          <p:stCondLst>
                                            <p:cond delay="0"/>
                                          </p:stCondLst>
                                        </p:cTn>
                                        <p:tgtEl>
                                          <p:spTgt spid="19517"/>
                                        </p:tgtEl>
                                        <p:attrNameLst>
                                          <p:attrName>style.visibility</p:attrName>
                                        </p:attrNameLst>
                                      </p:cBhvr>
                                      <p:to>
                                        <p:strVal val="visible"/>
                                      </p:to>
                                    </p:set>
                                    <p:animEffect transition="in" filter="dissolve">
                                      <p:cBhvr>
                                        <p:cTn id="40" dur="500"/>
                                        <p:tgtEl>
                                          <p:spTgt spid="1951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9512"/>
                                        </p:tgtEl>
                                        <p:attrNameLst>
                                          <p:attrName>style.visibility</p:attrName>
                                        </p:attrNameLst>
                                      </p:cBhvr>
                                      <p:to>
                                        <p:strVal val="visible"/>
                                      </p:to>
                                    </p:set>
                                    <p:animEffect transition="in" filter="dissolve">
                                      <p:cBhvr>
                                        <p:cTn id="43" dur="500"/>
                                        <p:tgtEl>
                                          <p:spTgt spid="1951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502"/>
                                        </p:tgtEl>
                                        <p:attrNameLst>
                                          <p:attrName>style.visibility</p:attrName>
                                        </p:attrNameLst>
                                      </p:cBhvr>
                                      <p:to>
                                        <p:strVal val="visible"/>
                                      </p:to>
                                    </p:set>
                                    <p:animEffect transition="in" filter="wipe(left)">
                                      <p:cBhvr>
                                        <p:cTn id="48" dur="500"/>
                                        <p:tgtEl>
                                          <p:spTgt spid="1950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9513"/>
                                        </p:tgtEl>
                                        <p:attrNameLst>
                                          <p:attrName>style.visibility</p:attrName>
                                        </p:attrNameLst>
                                      </p:cBhvr>
                                      <p:to>
                                        <p:strVal val="visible"/>
                                      </p:to>
                                    </p:set>
                                    <p:animEffect transition="in" filter="dissolve">
                                      <p:cBhvr>
                                        <p:cTn id="51" dur="500"/>
                                        <p:tgtEl>
                                          <p:spTgt spid="19513"/>
                                        </p:tgtEl>
                                      </p:cBhvr>
                                    </p:animEffect>
                                  </p:childTnLst>
                                </p:cTn>
                              </p:par>
                              <p:par>
                                <p:cTn id="52" presetID="9" presetClass="entr" presetSubtype="0" fill="hold" nodeType="withEffect">
                                  <p:stCondLst>
                                    <p:cond delay="0"/>
                                  </p:stCondLst>
                                  <p:childTnLst>
                                    <p:set>
                                      <p:cBhvr>
                                        <p:cTn id="53" dur="1" fill="hold">
                                          <p:stCondLst>
                                            <p:cond delay="0"/>
                                          </p:stCondLst>
                                        </p:cTn>
                                        <p:tgtEl>
                                          <p:spTgt spid="19521"/>
                                        </p:tgtEl>
                                        <p:attrNameLst>
                                          <p:attrName>style.visibility</p:attrName>
                                        </p:attrNameLst>
                                      </p:cBhvr>
                                      <p:to>
                                        <p:strVal val="visible"/>
                                      </p:to>
                                    </p:set>
                                    <p:animEffect transition="in" filter="dissolve">
                                      <p:cBhvr>
                                        <p:cTn id="54" dur="500"/>
                                        <p:tgtEl>
                                          <p:spTgt spid="1952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19503"/>
                                        </p:tgtEl>
                                        <p:attrNameLst>
                                          <p:attrName>style.visibility</p:attrName>
                                        </p:attrNameLst>
                                      </p:cBhvr>
                                      <p:to>
                                        <p:strVal val="visible"/>
                                      </p:to>
                                    </p:set>
                                    <p:animEffect transition="in" filter="wipe(right)">
                                      <p:cBhvr>
                                        <p:cTn id="59" dur="500"/>
                                        <p:tgtEl>
                                          <p:spTgt spid="19503"/>
                                        </p:tgtEl>
                                      </p:cBhvr>
                                    </p:animEffect>
                                  </p:childTnLst>
                                </p:cTn>
                              </p:par>
                              <p:par>
                                <p:cTn id="60" presetID="9" presetClass="entr" presetSubtype="0" fill="hold" nodeType="withEffect">
                                  <p:stCondLst>
                                    <p:cond delay="0"/>
                                  </p:stCondLst>
                                  <p:childTnLst>
                                    <p:set>
                                      <p:cBhvr>
                                        <p:cTn id="61" dur="1" fill="hold">
                                          <p:stCondLst>
                                            <p:cond delay="0"/>
                                          </p:stCondLst>
                                        </p:cTn>
                                        <p:tgtEl>
                                          <p:spTgt spid="19516"/>
                                        </p:tgtEl>
                                        <p:attrNameLst>
                                          <p:attrName>style.visibility</p:attrName>
                                        </p:attrNameLst>
                                      </p:cBhvr>
                                      <p:to>
                                        <p:strVal val="visible"/>
                                      </p:to>
                                    </p:set>
                                    <p:animEffect transition="in" filter="dissolve">
                                      <p:cBhvr>
                                        <p:cTn id="62" dur="500"/>
                                        <p:tgtEl>
                                          <p:spTgt spid="19516"/>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9508"/>
                                        </p:tgtEl>
                                        <p:attrNameLst>
                                          <p:attrName>style.visibility</p:attrName>
                                        </p:attrNameLst>
                                      </p:cBhvr>
                                      <p:to>
                                        <p:strVal val="visible"/>
                                      </p:to>
                                    </p:set>
                                    <p:animEffect transition="in" filter="dissolve">
                                      <p:cBhvr>
                                        <p:cTn id="65" dur="500"/>
                                        <p:tgtEl>
                                          <p:spTgt spid="1950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9504"/>
                                        </p:tgtEl>
                                        <p:attrNameLst>
                                          <p:attrName>style.visibility</p:attrName>
                                        </p:attrNameLst>
                                      </p:cBhvr>
                                      <p:to>
                                        <p:strVal val="visible"/>
                                      </p:to>
                                    </p:set>
                                    <p:animEffect transition="in" filter="wipe(left)">
                                      <p:cBhvr>
                                        <p:cTn id="70" dur="500"/>
                                        <p:tgtEl>
                                          <p:spTgt spid="1950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9507"/>
                                        </p:tgtEl>
                                        <p:attrNameLst>
                                          <p:attrName>style.visibility</p:attrName>
                                        </p:attrNameLst>
                                      </p:cBhvr>
                                      <p:to>
                                        <p:strVal val="visible"/>
                                      </p:to>
                                    </p:set>
                                    <p:animEffect transition="in" filter="dissolve">
                                      <p:cBhvr>
                                        <p:cTn id="73" dur="500"/>
                                        <p:tgtEl>
                                          <p:spTgt spid="19507"/>
                                        </p:tgtEl>
                                      </p:cBhvr>
                                    </p:animEffect>
                                  </p:childTnLst>
                                </p:cTn>
                              </p:par>
                              <p:par>
                                <p:cTn id="74" presetID="9" presetClass="entr" presetSubtype="0" fill="hold" nodeType="withEffect">
                                  <p:stCondLst>
                                    <p:cond delay="0"/>
                                  </p:stCondLst>
                                  <p:childTnLst>
                                    <p:set>
                                      <p:cBhvr>
                                        <p:cTn id="75" dur="1" fill="hold">
                                          <p:stCondLst>
                                            <p:cond delay="0"/>
                                          </p:stCondLst>
                                        </p:cTn>
                                        <p:tgtEl>
                                          <p:spTgt spid="19515"/>
                                        </p:tgtEl>
                                        <p:attrNameLst>
                                          <p:attrName>style.visibility</p:attrName>
                                        </p:attrNameLst>
                                      </p:cBhvr>
                                      <p:to>
                                        <p:strVal val="visible"/>
                                      </p:to>
                                    </p:set>
                                    <p:animEffect transition="in" filter="dissolve">
                                      <p:cBhvr>
                                        <p:cTn id="76" dur="500"/>
                                        <p:tgtEl>
                                          <p:spTgt spid="1951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9532"/>
                                        </p:tgtEl>
                                        <p:attrNameLst>
                                          <p:attrName>style.visibility</p:attrName>
                                        </p:attrNameLst>
                                      </p:cBhvr>
                                      <p:to>
                                        <p:strVal val="visible"/>
                                      </p:to>
                                    </p:set>
                                    <p:animEffect transition="in" filter="wipe(left)">
                                      <p:cBhvr>
                                        <p:cTn id="81" dur="500"/>
                                        <p:tgtEl>
                                          <p:spTgt spid="19532"/>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dissolve">
                                      <p:cBhvr>
                                        <p:cTn id="86" dur="500"/>
                                        <p:tgtEl>
                                          <p:spTgt spid="8"/>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19506"/>
                                        </p:tgtEl>
                                        <p:attrNameLst>
                                          <p:attrName>style.visibility</p:attrName>
                                        </p:attrNameLst>
                                      </p:cBhvr>
                                      <p:to>
                                        <p:strVal val="visible"/>
                                      </p:to>
                                    </p:set>
                                    <p:animEffect transition="in" filter="dissolve">
                                      <p:cBhvr>
                                        <p:cTn id="89" dur="500"/>
                                        <p:tgtEl>
                                          <p:spTgt spid="19506"/>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mph" presetSubtype="0" grpId="1" nodeType="clickEffect">
                                  <p:stCondLst>
                                    <p:cond delay="0"/>
                                  </p:stCondLst>
                                  <p:childTnLst>
                                    <p:set>
                                      <p:cBhvr rctx="PPT">
                                        <p:cTn id="93" dur="indefinite"/>
                                        <p:tgtEl>
                                          <p:spTgt spid="19501"/>
                                        </p:tgtEl>
                                        <p:attrNameLst>
                                          <p:attrName>style.opacity</p:attrName>
                                        </p:attrNameLst>
                                      </p:cBhvr>
                                      <p:to>
                                        <p:strVal val="0.5"/>
                                      </p:to>
                                    </p:set>
                                    <p:animEffect filter="image" prLst="opacity: 0.5">
                                      <p:cBhvr rctx="IE">
                                        <p:cTn id="94" dur="indefinite"/>
                                        <p:tgtEl>
                                          <p:spTgt spid="19501"/>
                                        </p:tgtEl>
                                      </p:cBhvr>
                                    </p:animEffect>
                                  </p:childTnLst>
                                </p:cTn>
                              </p:par>
                              <p:par>
                                <p:cTn id="95" presetID="9" presetClass="emph" presetSubtype="0" nodeType="withEffect">
                                  <p:stCondLst>
                                    <p:cond delay="0"/>
                                  </p:stCondLst>
                                  <p:childTnLst>
                                    <p:set>
                                      <p:cBhvr rctx="PPT">
                                        <p:cTn id="96" dur="indefinite"/>
                                        <p:tgtEl>
                                          <p:spTgt spid="19519"/>
                                        </p:tgtEl>
                                        <p:attrNameLst>
                                          <p:attrName>style.opacity</p:attrName>
                                        </p:attrNameLst>
                                      </p:cBhvr>
                                      <p:to>
                                        <p:strVal val="0.5"/>
                                      </p:to>
                                    </p:set>
                                    <p:animEffect filter="image" prLst="opacity: 0.5">
                                      <p:cBhvr rctx="IE">
                                        <p:cTn id="97" dur="indefinite"/>
                                        <p:tgtEl>
                                          <p:spTgt spid="19519"/>
                                        </p:tgtEl>
                                      </p:cBhvr>
                                    </p:animEffect>
                                  </p:childTnLst>
                                </p:cTn>
                              </p:par>
                              <p:par>
                                <p:cTn id="98" presetID="9" presetClass="emph" presetSubtype="0" grpId="1" nodeType="withEffect">
                                  <p:stCondLst>
                                    <p:cond delay="0"/>
                                  </p:stCondLst>
                                  <p:childTnLst>
                                    <p:set>
                                      <p:cBhvr rctx="PPT">
                                        <p:cTn id="99" dur="indefinite"/>
                                        <p:tgtEl>
                                          <p:spTgt spid="19505"/>
                                        </p:tgtEl>
                                        <p:attrNameLst>
                                          <p:attrName>style.opacity</p:attrName>
                                        </p:attrNameLst>
                                      </p:cBhvr>
                                      <p:to>
                                        <p:strVal val="0.5"/>
                                      </p:to>
                                    </p:set>
                                    <p:animEffect filter="image" prLst="opacity: 0.5">
                                      <p:cBhvr rctx="IE">
                                        <p:cTn id="100" dur="indefinite"/>
                                        <p:tgtEl>
                                          <p:spTgt spid="19505"/>
                                        </p:tgtEl>
                                      </p:cBhvr>
                                    </p:animEffect>
                                  </p:childTnLst>
                                </p:cTn>
                              </p:par>
                              <p:par>
                                <p:cTn id="101" presetID="9" presetClass="emph" presetSubtype="0" grpId="1" nodeType="withEffect">
                                  <p:stCondLst>
                                    <p:cond delay="0"/>
                                  </p:stCondLst>
                                  <p:childTnLst>
                                    <p:set>
                                      <p:cBhvr rctx="PPT">
                                        <p:cTn id="102" dur="indefinite"/>
                                        <p:tgtEl>
                                          <p:spTgt spid="19512"/>
                                        </p:tgtEl>
                                        <p:attrNameLst>
                                          <p:attrName>style.opacity</p:attrName>
                                        </p:attrNameLst>
                                      </p:cBhvr>
                                      <p:to>
                                        <p:strVal val="0.5"/>
                                      </p:to>
                                    </p:set>
                                    <p:animEffect filter="image" prLst="opacity: 0.5">
                                      <p:cBhvr rctx="IE">
                                        <p:cTn id="103" dur="indefinite"/>
                                        <p:tgtEl>
                                          <p:spTgt spid="19512"/>
                                        </p:tgtEl>
                                      </p:cBhvr>
                                    </p:animEffect>
                                  </p:childTnLst>
                                </p:cTn>
                              </p:par>
                              <p:par>
                                <p:cTn id="104" presetID="9" presetClass="emph" presetSubtype="0" grpId="1" nodeType="withEffect">
                                  <p:stCondLst>
                                    <p:cond delay="0"/>
                                  </p:stCondLst>
                                  <p:childTnLst>
                                    <p:set>
                                      <p:cBhvr rctx="PPT">
                                        <p:cTn id="105" dur="indefinite"/>
                                        <p:tgtEl>
                                          <p:spTgt spid="19513"/>
                                        </p:tgtEl>
                                        <p:attrNameLst>
                                          <p:attrName>style.opacity</p:attrName>
                                        </p:attrNameLst>
                                      </p:cBhvr>
                                      <p:to>
                                        <p:strVal val="0.5"/>
                                      </p:to>
                                    </p:set>
                                    <p:animEffect filter="image" prLst="opacity: 0.5">
                                      <p:cBhvr rctx="IE">
                                        <p:cTn id="106" dur="indefinite"/>
                                        <p:tgtEl>
                                          <p:spTgt spid="19513"/>
                                        </p:tgtEl>
                                      </p:cBhvr>
                                    </p:animEffect>
                                  </p:childTnLst>
                                </p:cTn>
                              </p:par>
                              <p:par>
                                <p:cTn id="107" presetID="9" presetClass="emph" presetSubtype="0" grpId="1" nodeType="withEffect">
                                  <p:stCondLst>
                                    <p:cond delay="0"/>
                                  </p:stCondLst>
                                  <p:childTnLst>
                                    <p:set>
                                      <p:cBhvr rctx="PPT">
                                        <p:cTn id="108" dur="indefinite"/>
                                        <p:tgtEl>
                                          <p:spTgt spid="19502"/>
                                        </p:tgtEl>
                                        <p:attrNameLst>
                                          <p:attrName>style.opacity</p:attrName>
                                        </p:attrNameLst>
                                      </p:cBhvr>
                                      <p:to>
                                        <p:strVal val="0.5"/>
                                      </p:to>
                                    </p:set>
                                    <p:animEffect filter="image" prLst="opacity: 0.5">
                                      <p:cBhvr rctx="IE">
                                        <p:cTn id="109" dur="indefinite"/>
                                        <p:tgtEl>
                                          <p:spTgt spid="19502"/>
                                        </p:tgtEl>
                                      </p:cBhvr>
                                    </p:animEffect>
                                  </p:childTnLst>
                                </p:cTn>
                              </p:par>
                              <p:par>
                                <p:cTn id="110" presetID="9" presetClass="emph" presetSubtype="0" nodeType="withEffect">
                                  <p:stCondLst>
                                    <p:cond delay="0"/>
                                  </p:stCondLst>
                                  <p:childTnLst>
                                    <p:set>
                                      <p:cBhvr rctx="PPT">
                                        <p:cTn id="111" dur="indefinite"/>
                                        <p:tgtEl>
                                          <p:spTgt spid="19521"/>
                                        </p:tgtEl>
                                        <p:attrNameLst>
                                          <p:attrName>style.opacity</p:attrName>
                                        </p:attrNameLst>
                                      </p:cBhvr>
                                      <p:to>
                                        <p:strVal val="0.5"/>
                                      </p:to>
                                    </p:set>
                                    <p:animEffect filter="image" prLst="opacity: 0.5">
                                      <p:cBhvr rctx="IE">
                                        <p:cTn id="112" dur="indefinite"/>
                                        <p:tgtEl>
                                          <p:spTgt spid="19521"/>
                                        </p:tgtEl>
                                      </p:cBhvr>
                                    </p:animEffect>
                                  </p:childTnLst>
                                </p:cTn>
                              </p:par>
                              <p:par>
                                <p:cTn id="113" presetID="9" presetClass="emph" presetSubtype="0" grpId="1" nodeType="withEffect">
                                  <p:stCondLst>
                                    <p:cond delay="0"/>
                                  </p:stCondLst>
                                  <p:childTnLst>
                                    <p:set>
                                      <p:cBhvr rctx="PPT">
                                        <p:cTn id="114" dur="indefinite"/>
                                        <p:tgtEl>
                                          <p:spTgt spid="19503"/>
                                        </p:tgtEl>
                                        <p:attrNameLst>
                                          <p:attrName>style.opacity</p:attrName>
                                        </p:attrNameLst>
                                      </p:cBhvr>
                                      <p:to>
                                        <p:strVal val="0.5"/>
                                      </p:to>
                                    </p:set>
                                    <p:animEffect filter="image" prLst="opacity: 0.5">
                                      <p:cBhvr rctx="IE">
                                        <p:cTn id="115" dur="indefinite"/>
                                        <p:tgtEl>
                                          <p:spTgt spid="19503"/>
                                        </p:tgtEl>
                                      </p:cBhvr>
                                    </p:animEffect>
                                  </p:childTnLst>
                                </p:cTn>
                              </p:par>
                              <p:par>
                                <p:cTn id="116" presetID="9" presetClass="emph" presetSubtype="0" grpId="1" nodeType="withEffect">
                                  <p:stCondLst>
                                    <p:cond delay="0"/>
                                  </p:stCondLst>
                                  <p:childTnLst>
                                    <p:set>
                                      <p:cBhvr rctx="PPT">
                                        <p:cTn id="117" dur="indefinite"/>
                                        <p:tgtEl>
                                          <p:spTgt spid="19508"/>
                                        </p:tgtEl>
                                        <p:attrNameLst>
                                          <p:attrName>style.opacity</p:attrName>
                                        </p:attrNameLst>
                                      </p:cBhvr>
                                      <p:to>
                                        <p:strVal val="0.5"/>
                                      </p:to>
                                    </p:set>
                                    <p:animEffect filter="image" prLst="opacity: 0.5">
                                      <p:cBhvr rctx="IE">
                                        <p:cTn id="118" dur="indefinite"/>
                                        <p:tgtEl>
                                          <p:spTgt spid="19508"/>
                                        </p:tgtEl>
                                      </p:cBhvr>
                                    </p:animEffect>
                                  </p:childTnLst>
                                </p:cTn>
                              </p:par>
                              <p:par>
                                <p:cTn id="119" presetID="9" presetClass="emph" presetSubtype="0" nodeType="withEffect">
                                  <p:stCondLst>
                                    <p:cond delay="0"/>
                                  </p:stCondLst>
                                  <p:childTnLst>
                                    <p:set>
                                      <p:cBhvr rctx="PPT">
                                        <p:cTn id="120" dur="indefinite"/>
                                        <p:tgtEl>
                                          <p:spTgt spid="19516"/>
                                        </p:tgtEl>
                                        <p:attrNameLst>
                                          <p:attrName>style.opacity</p:attrName>
                                        </p:attrNameLst>
                                      </p:cBhvr>
                                      <p:to>
                                        <p:strVal val="0.5"/>
                                      </p:to>
                                    </p:set>
                                    <p:animEffect filter="image" prLst="opacity: 0.5">
                                      <p:cBhvr rctx="IE">
                                        <p:cTn id="121" dur="indefinite"/>
                                        <p:tgtEl>
                                          <p:spTgt spid="19516"/>
                                        </p:tgtEl>
                                      </p:cBhvr>
                                    </p:animEffect>
                                  </p:childTnLst>
                                </p:cTn>
                              </p:par>
                              <p:par>
                                <p:cTn id="122" presetID="9" presetClass="emph" presetSubtype="0" grpId="1" nodeType="withEffect">
                                  <p:stCondLst>
                                    <p:cond delay="0"/>
                                  </p:stCondLst>
                                  <p:childTnLst>
                                    <p:set>
                                      <p:cBhvr rctx="PPT">
                                        <p:cTn id="123" dur="indefinite"/>
                                        <p:tgtEl>
                                          <p:spTgt spid="19504"/>
                                        </p:tgtEl>
                                        <p:attrNameLst>
                                          <p:attrName>style.opacity</p:attrName>
                                        </p:attrNameLst>
                                      </p:cBhvr>
                                      <p:to>
                                        <p:strVal val="0.5"/>
                                      </p:to>
                                    </p:set>
                                    <p:animEffect filter="image" prLst="opacity: 0.5">
                                      <p:cBhvr rctx="IE">
                                        <p:cTn id="124" dur="indefinite"/>
                                        <p:tgtEl>
                                          <p:spTgt spid="19504"/>
                                        </p:tgtEl>
                                      </p:cBhvr>
                                    </p:animEffect>
                                  </p:childTnLst>
                                </p:cTn>
                              </p:par>
                              <p:par>
                                <p:cTn id="125" presetID="9" presetClass="emph" presetSubtype="0" nodeType="withEffect">
                                  <p:stCondLst>
                                    <p:cond delay="0"/>
                                  </p:stCondLst>
                                  <p:childTnLst>
                                    <p:set>
                                      <p:cBhvr rctx="PPT">
                                        <p:cTn id="126" dur="indefinite"/>
                                        <p:tgtEl>
                                          <p:spTgt spid="19515"/>
                                        </p:tgtEl>
                                        <p:attrNameLst>
                                          <p:attrName>style.opacity</p:attrName>
                                        </p:attrNameLst>
                                      </p:cBhvr>
                                      <p:to>
                                        <p:strVal val="0.5"/>
                                      </p:to>
                                    </p:set>
                                    <p:animEffect filter="image" prLst="opacity: 0.5">
                                      <p:cBhvr rctx="IE">
                                        <p:cTn id="127" dur="indefinite"/>
                                        <p:tgtEl>
                                          <p:spTgt spid="19515"/>
                                        </p:tgtEl>
                                      </p:cBhvr>
                                    </p:animEffect>
                                  </p:childTnLst>
                                </p:cTn>
                              </p:par>
                              <p:par>
                                <p:cTn id="128" presetID="9" presetClass="emph" presetSubtype="0" grpId="1" nodeType="withEffect">
                                  <p:stCondLst>
                                    <p:cond delay="0"/>
                                  </p:stCondLst>
                                  <p:childTnLst>
                                    <p:set>
                                      <p:cBhvr rctx="PPT">
                                        <p:cTn id="129" dur="indefinite"/>
                                        <p:tgtEl>
                                          <p:spTgt spid="19532"/>
                                        </p:tgtEl>
                                        <p:attrNameLst>
                                          <p:attrName>style.opacity</p:attrName>
                                        </p:attrNameLst>
                                      </p:cBhvr>
                                      <p:to>
                                        <p:strVal val="0.5"/>
                                      </p:to>
                                    </p:set>
                                    <p:animEffect filter="image" prLst="opacity: 0.5">
                                      <p:cBhvr rctx="IE">
                                        <p:cTn id="130" dur="indefinite"/>
                                        <p:tgtEl>
                                          <p:spTgt spid="19532"/>
                                        </p:tgtEl>
                                      </p:cBhvr>
                                    </p:animEffect>
                                  </p:childTnLst>
                                </p:cTn>
                              </p:par>
                              <p:par>
                                <p:cTn id="131" presetID="9" presetClass="emph" presetSubtype="0" grpId="1" nodeType="withEffect">
                                  <p:stCondLst>
                                    <p:cond delay="0"/>
                                  </p:stCondLst>
                                  <p:childTnLst>
                                    <p:set>
                                      <p:cBhvr rctx="PPT">
                                        <p:cTn id="132" dur="indefinite"/>
                                        <p:tgtEl>
                                          <p:spTgt spid="19506"/>
                                        </p:tgtEl>
                                        <p:attrNameLst>
                                          <p:attrName>style.opacity</p:attrName>
                                        </p:attrNameLst>
                                      </p:cBhvr>
                                      <p:to>
                                        <p:strVal val="0.5"/>
                                      </p:to>
                                    </p:set>
                                    <p:animEffect filter="image" prLst="opacity: 0.5">
                                      <p:cBhvr rctx="IE">
                                        <p:cTn id="133" dur="indefinite"/>
                                        <p:tgtEl>
                                          <p:spTgt spid="19506"/>
                                        </p:tgtEl>
                                      </p:cBhvr>
                                    </p:animEffect>
                                  </p:childTnLst>
                                </p:cTn>
                              </p:par>
                              <p:par>
                                <p:cTn id="134" presetID="9" presetClass="emph" presetSubtype="0" grpId="1" nodeType="withEffect">
                                  <p:stCondLst>
                                    <p:cond delay="0"/>
                                  </p:stCondLst>
                                  <p:childTnLst>
                                    <p:set>
                                      <p:cBhvr rctx="PPT">
                                        <p:cTn id="135" dur="indefinite"/>
                                        <p:tgtEl>
                                          <p:spTgt spid="19507"/>
                                        </p:tgtEl>
                                        <p:attrNameLst>
                                          <p:attrName>style.opacity</p:attrName>
                                        </p:attrNameLst>
                                      </p:cBhvr>
                                      <p:to>
                                        <p:strVal val="0.5"/>
                                      </p:to>
                                    </p:set>
                                    <p:animEffect filter="image" prLst="opacity: 0.5">
                                      <p:cBhvr rctx="IE">
                                        <p:cTn id="136" dur="indefinite"/>
                                        <p:tgtEl>
                                          <p:spTgt spid="19507"/>
                                        </p:tgtEl>
                                      </p:cBhvr>
                                    </p:animEffect>
                                  </p:childTnLst>
                                </p:cTn>
                              </p:par>
                              <p:par>
                                <p:cTn id="137" presetID="9" presetClass="emph" presetSubtype="0" grpId="1" nodeType="withEffect">
                                  <p:stCondLst>
                                    <p:cond delay="0"/>
                                  </p:stCondLst>
                                  <p:childTnLst>
                                    <p:set>
                                      <p:cBhvr rctx="PPT">
                                        <p:cTn id="138" dur="indefinite"/>
                                        <p:tgtEl>
                                          <p:spTgt spid="19511"/>
                                        </p:tgtEl>
                                        <p:attrNameLst>
                                          <p:attrName>style.opacity</p:attrName>
                                        </p:attrNameLst>
                                      </p:cBhvr>
                                      <p:to>
                                        <p:strVal val="0.5"/>
                                      </p:to>
                                    </p:set>
                                    <p:animEffect filter="image" prLst="opacity: 0.5">
                                      <p:cBhvr rctx="IE">
                                        <p:cTn id="139" dur="indefinite"/>
                                        <p:tgtEl>
                                          <p:spTgt spid="19511"/>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4" fill="hold" nodeType="clickEffect">
                                  <p:stCondLst>
                                    <p:cond delay="0"/>
                                  </p:stCondLst>
                                  <p:childTnLst>
                                    <p:set>
                                      <p:cBhvr>
                                        <p:cTn id="143" dur="1" fill="hold">
                                          <p:stCondLst>
                                            <p:cond delay="0"/>
                                          </p:stCondLst>
                                        </p:cTn>
                                        <p:tgtEl>
                                          <p:spTgt spid="2"/>
                                        </p:tgtEl>
                                        <p:attrNameLst>
                                          <p:attrName>style.visibility</p:attrName>
                                        </p:attrNameLst>
                                      </p:cBhvr>
                                      <p:to>
                                        <p:strVal val="visible"/>
                                      </p:to>
                                    </p:set>
                                    <p:animEffect transition="in" filter="wipe(down)">
                                      <p:cBhvr>
                                        <p:cTn id="144" dur="500"/>
                                        <p:tgtEl>
                                          <p:spTgt spid="2"/>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4" fill="hold" nodeType="clickEffect">
                                  <p:stCondLst>
                                    <p:cond delay="0"/>
                                  </p:stCondLst>
                                  <p:childTnLst>
                                    <p:set>
                                      <p:cBhvr>
                                        <p:cTn id="148" dur="1" fill="hold">
                                          <p:stCondLst>
                                            <p:cond delay="0"/>
                                          </p:stCondLst>
                                        </p:cTn>
                                        <p:tgtEl>
                                          <p:spTgt spid="3"/>
                                        </p:tgtEl>
                                        <p:attrNameLst>
                                          <p:attrName>style.visibility</p:attrName>
                                        </p:attrNameLst>
                                      </p:cBhvr>
                                      <p:to>
                                        <p:strVal val="visible"/>
                                      </p:to>
                                    </p:set>
                                    <p:animEffect transition="in" filter="wipe(down)">
                                      <p:cBhvr>
                                        <p:cTn id="149" dur="500"/>
                                        <p:tgtEl>
                                          <p:spTgt spid="3"/>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1" fill="hold" nodeType="clickEffect">
                                  <p:stCondLst>
                                    <p:cond delay="0"/>
                                  </p:stCondLst>
                                  <p:childTnLst>
                                    <p:set>
                                      <p:cBhvr>
                                        <p:cTn id="153" dur="1" fill="hold">
                                          <p:stCondLst>
                                            <p:cond delay="0"/>
                                          </p:stCondLst>
                                        </p:cTn>
                                        <p:tgtEl>
                                          <p:spTgt spid="4"/>
                                        </p:tgtEl>
                                        <p:attrNameLst>
                                          <p:attrName>style.visibility</p:attrName>
                                        </p:attrNameLst>
                                      </p:cBhvr>
                                      <p:to>
                                        <p:strVal val="visible"/>
                                      </p:to>
                                    </p:set>
                                    <p:animEffect transition="in" filter="wipe(up)">
                                      <p:cBhvr>
                                        <p:cTn id="154" dur="500"/>
                                        <p:tgtEl>
                                          <p:spTgt spid="4"/>
                                        </p:tgtEl>
                                      </p:cBhvr>
                                    </p:animEffect>
                                  </p:childTnLst>
                                </p:cTn>
                              </p:par>
                            </p:childTnLst>
                          </p:cTn>
                        </p:par>
                      </p:childTnLst>
                    </p:cTn>
                  </p:par>
                  <p:par>
                    <p:cTn id="155" fill="hold">
                      <p:stCondLst>
                        <p:cond delay="indefinite"/>
                      </p:stCondLst>
                      <p:childTnLst>
                        <p:par>
                          <p:cTn id="156" fill="hold">
                            <p:stCondLst>
                              <p:cond delay="0"/>
                            </p:stCondLst>
                            <p:childTnLst>
                              <p:par>
                                <p:cTn id="157" presetID="9" presetClass="entr" presetSubtype="0" fill="hold" nodeType="click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dissolve">
                                      <p:cBhvr>
                                        <p:cTn id="1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00" grpId="0" animBg="1"/>
      <p:bldP spid="19501" grpId="0" animBg="1"/>
      <p:bldP spid="19501" grpId="1" animBg="1"/>
      <p:bldP spid="19502" grpId="0" animBg="1"/>
      <p:bldP spid="19502" grpId="1" animBg="1"/>
      <p:bldP spid="19503" grpId="0" animBg="1"/>
      <p:bldP spid="19503" grpId="1" animBg="1"/>
      <p:bldP spid="19504" grpId="0" animBg="1"/>
      <p:bldP spid="19504" grpId="1" animBg="1"/>
      <p:bldP spid="19505" grpId="0" animBg="1"/>
      <p:bldP spid="19505" grpId="1" animBg="1"/>
      <p:bldP spid="19506" grpId="0"/>
      <p:bldP spid="19506" grpId="1"/>
      <p:bldP spid="19507" grpId="0"/>
      <p:bldP spid="19507" grpId="1"/>
      <p:bldP spid="19508" grpId="0"/>
      <p:bldP spid="19508" grpId="1"/>
      <p:bldP spid="19509" grpId="0"/>
      <p:bldP spid="19510" grpId="0"/>
      <p:bldP spid="19511" grpId="0"/>
      <p:bldP spid="19511" grpId="1"/>
      <p:bldP spid="19512" grpId="0"/>
      <p:bldP spid="19512" grpId="1"/>
      <p:bldP spid="19513" grpId="0"/>
      <p:bldP spid="19513" grpId="1"/>
      <p:bldP spid="19532" grpId="0" animBg="1"/>
      <p:bldP spid="1953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UNIZUL Institutional repository</a:t>
            </a:r>
            <a:endParaRPr lang="en-US" dirty="0"/>
          </a:p>
        </p:txBody>
      </p:sp>
      <p:sp>
        <p:nvSpPr>
          <p:cNvPr id="3" name="Content Placeholder 2"/>
          <p:cNvSpPr>
            <a:spLocks noGrp="1"/>
          </p:cNvSpPr>
          <p:nvPr>
            <p:ph idx="1"/>
          </p:nvPr>
        </p:nvSpPr>
        <p:spPr>
          <a:xfrm>
            <a:off x="6084168" y="1052736"/>
            <a:ext cx="2880320" cy="4310038"/>
          </a:xfr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6"/>
          </a:lnRef>
          <a:fillRef idx="3">
            <a:schemeClr val="accent6"/>
          </a:fillRef>
          <a:effectRef idx="2">
            <a:schemeClr val="accent6"/>
          </a:effectRef>
          <a:fontRef idx="minor">
            <a:schemeClr val="lt1"/>
          </a:fontRef>
        </p:style>
        <p:txBody>
          <a:bodyPr/>
          <a:lstStyle/>
          <a:p>
            <a:pPr>
              <a:buNone/>
            </a:pPr>
            <a:r>
              <a:rPr lang="en-ZA" sz="2400" dirty="0" smtClean="0"/>
              <a:t>Arts = 223</a:t>
            </a:r>
          </a:p>
          <a:p>
            <a:pPr>
              <a:buNone/>
            </a:pPr>
            <a:endParaRPr lang="en-ZA" sz="2400" dirty="0" smtClean="0"/>
          </a:p>
          <a:p>
            <a:pPr marL="0" indent="0">
              <a:buNone/>
            </a:pPr>
            <a:r>
              <a:rPr lang="en-ZA" sz="2400" dirty="0" smtClean="0"/>
              <a:t>Commerce, Administration and law = 14</a:t>
            </a:r>
          </a:p>
          <a:p>
            <a:pPr marL="0" indent="0">
              <a:buNone/>
            </a:pPr>
            <a:endParaRPr lang="en-ZA" sz="2400" dirty="0" smtClean="0"/>
          </a:p>
          <a:p>
            <a:pPr>
              <a:buNone/>
            </a:pPr>
            <a:r>
              <a:rPr lang="en-ZA" sz="2400" dirty="0" smtClean="0"/>
              <a:t>Education = 60</a:t>
            </a:r>
          </a:p>
          <a:p>
            <a:pPr>
              <a:buNone/>
            </a:pPr>
            <a:endParaRPr lang="en-ZA" sz="2400" dirty="0" smtClean="0"/>
          </a:p>
          <a:p>
            <a:pPr marL="0" indent="0">
              <a:buNone/>
            </a:pPr>
            <a:r>
              <a:rPr lang="en-ZA" sz="2400" dirty="0" smtClean="0"/>
              <a:t>Science and Agriculture = 72</a:t>
            </a:r>
          </a:p>
        </p:txBody>
      </p:sp>
      <p:pic>
        <p:nvPicPr>
          <p:cNvPr id="1028" name="Picture 4"/>
          <p:cNvPicPr>
            <a:picLocks noChangeAspect="1" noChangeArrowheads="1"/>
          </p:cNvPicPr>
          <p:nvPr/>
        </p:nvPicPr>
        <p:blipFill>
          <a:blip r:embed="rId2" cstate="print"/>
          <a:srcRect/>
          <a:stretch>
            <a:fillRect/>
          </a:stretch>
        </p:blipFill>
        <p:spPr bwMode="auto">
          <a:xfrm>
            <a:off x="179512" y="1052736"/>
            <a:ext cx="5688632" cy="4037460"/>
          </a:xfrm>
          <a:prstGeom prst="rect">
            <a:avLst/>
          </a:prstGeom>
          <a:noFill/>
          <a:ln w="9525">
            <a:noFill/>
            <a:miter lim="800000"/>
            <a:headEnd/>
            <a:tailEnd/>
          </a:ln>
        </p:spPr>
      </p:pic>
      <p:sp>
        <p:nvSpPr>
          <p:cNvPr id="7" name="TextBox 6"/>
          <p:cNvSpPr txBox="1"/>
          <p:nvPr/>
        </p:nvSpPr>
        <p:spPr>
          <a:xfrm>
            <a:off x="251520" y="5517232"/>
            <a:ext cx="7128792" cy="46166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ZA" sz="2400" dirty="0" smtClean="0"/>
              <a:t>Dissemination of research findings to gain visibility</a:t>
            </a:r>
            <a:endParaRPr lang="en-US" sz="2400" dirty="0"/>
          </a:p>
        </p:txBody>
      </p:sp>
      <p:sp>
        <p:nvSpPr>
          <p:cNvPr id="8" name="Rounded Rectangle 7"/>
          <p:cNvSpPr/>
          <p:nvPr/>
        </p:nvSpPr>
        <p:spPr>
          <a:xfrm>
            <a:off x="1187624" y="4077072"/>
            <a:ext cx="1944216" cy="72008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Brace 8"/>
          <p:cNvSpPr/>
          <p:nvPr/>
        </p:nvSpPr>
        <p:spPr>
          <a:xfrm>
            <a:off x="5724128" y="1268760"/>
            <a:ext cx="720080" cy="396044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p:cNvCxnSpPr>
            <a:endCxn id="9" idx="1"/>
          </p:cNvCxnSpPr>
          <p:nvPr/>
        </p:nvCxnSpPr>
        <p:spPr>
          <a:xfrm flipV="1">
            <a:off x="3131840" y="3248980"/>
            <a:ext cx="2592288" cy="97210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ssolv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bg/>
                                          </p:spTgt>
                                        </p:tgtEl>
                                        <p:attrNameLst>
                                          <p:attrName>style.visibility</p:attrName>
                                        </p:attrNameLst>
                                      </p:cBhvr>
                                      <p:to>
                                        <p:strVal val="visible"/>
                                      </p:to>
                                    </p:set>
                                    <p:animEffect transition="in" filter="wipe(left)">
                                      <p:cBhvr>
                                        <p:cTn id="21" dur="500"/>
                                        <p:tgtEl>
                                          <p:spTgt spid="3">
                                            <p:bg/>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left)">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ipe(left)">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wipe(left)">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2" cstate="print"/>
          <a:srcRect/>
          <a:stretch>
            <a:fillRect/>
          </a:stretch>
        </p:blipFill>
        <p:spPr bwMode="auto">
          <a:xfrm>
            <a:off x="533400" y="5657850"/>
            <a:ext cx="8410575" cy="1200150"/>
          </a:xfrm>
          <a:prstGeom prst="rect">
            <a:avLst/>
          </a:prstGeom>
          <a:noFill/>
          <a:ln w="9525">
            <a:noFill/>
            <a:miter lim="800000"/>
            <a:headEnd/>
            <a:tailEnd/>
          </a:ln>
        </p:spPr>
      </p:pic>
      <p:pic>
        <p:nvPicPr>
          <p:cNvPr id="49155" name="Picture 2"/>
          <p:cNvPicPr>
            <a:picLocks noChangeAspect="1" noChangeArrowheads="1"/>
          </p:cNvPicPr>
          <p:nvPr/>
        </p:nvPicPr>
        <p:blipFill>
          <a:blip r:embed="rId3" cstate="print"/>
          <a:srcRect/>
          <a:stretch>
            <a:fillRect/>
          </a:stretch>
        </p:blipFill>
        <p:spPr bwMode="auto">
          <a:xfrm>
            <a:off x="2895600" y="1143000"/>
            <a:ext cx="6096000" cy="5200650"/>
          </a:xfrm>
          <a:prstGeom prst="rect">
            <a:avLst/>
          </a:prstGeom>
          <a:noFill/>
          <a:ln w="9525">
            <a:noFill/>
            <a:miter lim="800000"/>
            <a:headEnd/>
            <a:tailEnd/>
          </a:ln>
        </p:spPr>
      </p:pic>
      <p:pic>
        <p:nvPicPr>
          <p:cNvPr id="49156" name="Picture 3"/>
          <p:cNvPicPr>
            <a:picLocks noChangeAspect="1" noChangeArrowheads="1"/>
          </p:cNvPicPr>
          <p:nvPr/>
        </p:nvPicPr>
        <p:blipFill>
          <a:blip r:embed="rId4" cstate="print"/>
          <a:srcRect/>
          <a:stretch>
            <a:fillRect/>
          </a:stretch>
        </p:blipFill>
        <p:spPr bwMode="auto">
          <a:xfrm>
            <a:off x="1143000" y="304800"/>
            <a:ext cx="5729288" cy="600075"/>
          </a:xfrm>
          <a:prstGeom prst="rect">
            <a:avLst/>
          </a:prstGeom>
          <a:noFill/>
          <a:ln w="9525">
            <a:noFill/>
            <a:miter lim="800000"/>
            <a:headEnd/>
            <a:tailEnd/>
          </a:ln>
        </p:spPr>
      </p:pic>
      <p:sp>
        <p:nvSpPr>
          <p:cNvPr id="49157" name="TextBox 8"/>
          <p:cNvSpPr txBox="1">
            <a:spLocks noChangeArrowheads="1"/>
          </p:cNvSpPr>
          <p:nvPr/>
        </p:nvSpPr>
        <p:spPr bwMode="auto">
          <a:xfrm>
            <a:off x="6934200" y="381000"/>
            <a:ext cx="1676400" cy="40011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n-ZA" sz="2000" dirty="0"/>
              <a:t>14 in DOAJ</a:t>
            </a:r>
          </a:p>
        </p:txBody>
      </p:sp>
      <p:sp>
        <p:nvSpPr>
          <p:cNvPr id="6" name="Content Placeholder 2"/>
          <p:cNvSpPr>
            <a:spLocks noGrp="1"/>
          </p:cNvSpPr>
          <p:nvPr>
            <p:ph idx="1"/>
          </p:nvPr>
        </p:nvSpPr>
        <p:spPr>
          <a:xfrm>
            <a:off x="152400" y="990600"/>
            <a:ext cx="2819400" cy="4666456"/>
          </a:xfr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ZA" sz="1800" dirty="0" smtClean="0"/>
              <a:t>Open access journals? About 20 are OA</a:t>
            </a:r>
          </a:p>
          <a:p>
            <a:r>
              <a:rPr lang="en-ZA" sz="1800" dirty="0" smtClean="0"/>
              <a:t>Language of publication? Largely English with Afrikaans</a:t>
            </a:r>
          </a:p>
          <a:p>
            <a:r>
              <a:rPr lang="en-ZA" sz="1800" dirty="0" smtClean="0"/>
              <a:t>Frequency of publication? Mainly quarterly – Others are irregular</a:t>
            </a:r>
          </a:p>
          <a:p>
            <a:r>
              <a:rPr lang="en-ZA" sz="1800" dirty="0" smtClean="0"/>
              <a:t>Circulation? Majority - 2000</a:t>
            </a:r>
          </a:p>
          <a:p>
            <a:r>
              <a:rPr lang="en-ZA" sz="1800" dirty="0" smtClean="0"/>
              <a:t>Consider co-publication with other countries? Minimal co-publication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dissolve">
                                      <p:cBhvr>
                                        <p:cTn id="7" dur="500"/>
                                        <p:tgtEl>
                                          <p:spTgt spid="491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dissolve">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dissolv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dissolv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dissolve">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dissolv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dissolve">
                                      <p:cBhvr>
                                        <p:cTn id="3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animBg="1"/>
      <p:bldP spid="6"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251520" y="1052736"/>
            <a:ext cx="8712968" cy="5112568"/>
          </a:xfrm>
        </p:spPr>
        <p:txBody>
          <a:bodyPr/>
          <a:lstStyle/>
          <a:p>
            <a:pPr lvl="1">
              <a:lnSpc>
                <a:spcPct val="80000"/>
              </a:lnSpc>
              <a:defRPr/>
            </a:pPr>
            <a:r>
              <a:rPr lang="en-ZA" sz="2000" dirty="0" smtClean="0"/>
              <a:t>Ratio of research in natural sciences to social sciences, on one hand, and to Arts and humanities, on the other, in SA is 1:9.20 and 1:28.01 respectively. For growth of Social Sciences and Arts and Humanities research output to be realized</a:t>
            </a:r>
          </a:p>
          <a:p>
            <a:pPr lvl="2">
              <a:lnSpc>
                <a:spcPct val="80000"/>
              </a:lnSpc>
              <a:defRPr/>
            </a:pPr>
            <a:r>
              <a:rPr lang="en-ZA" sz="1800" dirty="0" smtClean="0"/>
              <a:t>Encourage multidisciplinary research?</a:t>
            </a:r>
          </a:p>
          <a:p>
            <a:pPr lvl="2">
              <a:lnSpc>
                <a:spcPct val="80000"/>
              </a:lnSpc>
              <a:defRPr/>
            </a:pPr>
            <a:r>
              <a:rPr lang="en-ZA" sz="1800" dirty="0" smtClean="0"/>
              <a:t>Research within the focus/niche areas – expansion of areas</a:t>
            </a:r>
          </a:p>
          <a:p>
            <a:pPr lvl="2">
              <a:lnSpc>
                <a:spcPct val="80000"/>
              </a:lnSpc>
              <a:defRPr/>
            </a:pPr>
            <a:r>
              <a:rPr lang="en-ZA" sz="1800" dirty="0" smtClean="0"/>
              <a:t>Research within the Millennium Development Goals</a:t>
            </a:r>
          </a:p>
          <a:p>
            <a:pPr lvl="2">
              <a:lnSpc>
                <a:spcPct val="80000"/>
              </a:lnSpc>
              <a:defRPr/>
            </a:pPr>
            <a:r>
              <a:rPr lang="en-ZA" sz="1800" dirty="0" smtClean="0"/>
              <a:t>More funding, </a:t>
            </a:r>
            <a:r>
              <a:rPr lang="en-ZA" sz="1800" dirty="0" smtClean="0">
                <a:solidFill>
                  <a:srgbClr val="FF0000"/>
                </a:solidFill>
              </a:rPr>
              <a:t>Perhaps!</a:t>
            </a:r>
          </a:p>
          <a:p>
            <a:pPr lvl="1">
              <a:lnSpc>
                <a:spcPct val="80000"/>
              </a:lnSpc>
              <a:defRPr/>
            </a:pPr>
            <a:r>
              <a:rPr lang="en-ZA" sz="2000" dirty="0" smtClean="0"/>
              <a:t>Visibility (influence/impact)</a:t>
            </a:r>
          </a:p>
          <a:p>
            <a:pPr lvl="2">
              <a:lnSpc>
                <a:spcPct val="80000"/>
              </a:lnSpc>
              <a:defRPr/>
            </a:pPr>
            <a:r>
              <a:rPr lang="en-ZA" sz="1800" dirty="0" smtClean="0"/>
              <a:t>Collaboration with international scholars</a:t>
            </a:r>
          </a:p>
          <a:p>
            <a:pPr lvl="2">
              <a:lnSpc>
                <a:spcPct val="80000"/>
              </a:lnSpc>
              <a:defRPr/>
            </a:pPr>
            <a:r>
              <a:rPr lang="en-ZA" sz="1800" dirty="0" smtClean="0"/>
              <a:t>Presentation </a:t>
            </a:r>
            <a:r>
              <a:rPr lang="en-ZA" sz="1800" smtClean="0"/>
              <a:t>and/or publication </a:t>
            </a:r>
            <a:r>
              <a:rPr lang="en-ZA" sz="1800" dirty="0" smtClean="0"/>
              <a:t>of research findings both nationally and internationally</a:t>
            </a:r>
          </a:p>
          <a:p>
            <a:pPr lvl="2">
              <a:lnSpc>
                <a:spcPct val="80000"/>
              </a:lnSpc>
              <a:defRPr/>
            </a:pPr>
            <a:r>
              <a:rPr lang="en-ZA" sz="1800" dirty="0" smtClean="0"/>
              <a:t>Application for NRF rating – Researcher visibility?</a:t>
            </a:r>
          </a:p>
          <a:p>
            <a:pPr lvl="2">
              <a:lnSpc>
                <a:spcPct val="80000"/>
              </a:lnSpc>
              <a:defRPr/>
            </a:pPr>
            <a:r>
              <a:rPr lang="en-ZA" sz="1800" dirty="0" smtClean="0"/>
              <a:t>Web presence is required</a:t>
            </a:r>
          </a:p>
          <a:p>
            <a:pPr lvl="1">
              <a:lnSpc>
                <a:spcPct val="80000"/>
              </a:lnSpc>
              <a:defRPr/>
            </a:pPr>
            <a:r>
              <a:rPr lang="en-ZA" sz="2200" dirty="0" smtClean="0"/>
              <a:t>Converting theses and dissertations into research articles</a:t>
            </a:r>
            <a:endParaRPr lang="en-GB" sz="2000" dirty="0" smtClean="0"/>
          </a:p>
          <a:p>
            <a:pPr marL="711200" lvl="1" indent="0" eaLnBrk="1" hangingPunct="1">
              <a:buFontTx/>
              <a:buNone/>
              <a:defRPr/>
            </a:pPr>
            <a:r>
              <a:rPr lang="en-GB" sz="1600" dirty="0" smtClean="0"/>
              <a:t>“</a:t>
            </a:r>
            <a:r>
              <a:rPr lang="en-GB" sz="1600" i="1" dirty="0" smtClean="0"/>
              <a:t>The incumbent will draft scientific articles based on data published in dissertations and theses of postgraduate students and data collected by academic staff during research for non-degree purposes” </a:t>
            </a:r>
            <a:r>
              <a:rPr lang="en-GB" sz="1600" dirty="0" smtClean="0"/>
              <a:t>(Sunday Times, Business Times section, 10 August 2008:6)</a:t>
            </a:r>
          </a:p>
        </p:txBody>
      </p:sp>
      <p:sp>
        <p:nvSpPr>
          <p:cNvPr id="50179" name="Rectangle 4"/>
          <p:cNvSpPr>
            <a:spLocks noGrp="1" noChangeArrowheads="1"/>
          </p:cNvSpPr>
          <p:nvPr>
            <p:ph type="title"/>
          </p:nvPr>
        </p:nvSpPr>
        <p:spPr>
          <a:xfrm>
            <a:off x="1066800" y="228600"/>
            <a:ext cx="6477000" cy="484188"/>
          </a:xfrm>
          <a:noFill/>
        </p:spPr>
        <p:txBody>
          <a:bodyPr/>
          <a:lstStyle/>
          <a:p>
            <a:r>
              <a:rPr lang="en-ZA" sz="2800" smtClean="0"/>
              <a:t>Other issues to consider</a:t>
            </a:r>
            <a:endParaRPr lang="en-GB" sz="28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a:t>
            </a:r>
            <a:endParaRPr lang="en-US" dirty="0"/>
          </a:p>
        </p:txBody>
      </p:sp>
      <p:sp>
        <p:nvSpPr>
          <p:cNvPr id="4" name="TextBox 3"/>
          <p:cNvSpPr txBox="1"/>
          <p:nvPr/>
        </p:nvSpPr>
        <p:spPr>
          <a:xfrm>
            <a:off x="251520" y="1556792"/>
            <a:ext cx="8712968" cy="1569660"/>
          </a:xfrm>
          <a:prstGeom prst="rect">
            <a:avLst/>
          </a:prstGeom>
          <a:gradFill>
            <a:gsLst>
              <a:gs pos="0">
                <a:srgbClr val="03D4A8"/>
              </a:gs>
              <a:gs pos="25000">
                <a:srgbClr val="21D6E0"/>
              </a:gs>
              <a:gs pos="75000">
                <a:srgbClr val="0087E6"/>
              </a:gs>
              <a:gs pos="100000">
                <a:srgbClr val="005CBF"/>
              </a:gs>
            </a:gsLst>
            <a:lin ang="162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ZA" sz="2400" b="1" dirty="0" err="1" smtClean="0">
                <a:solidFill>
                  <a:schemeClr val="bg1"/>
                </a:solidFill>
              </a:rPr>
              <a:t>Informetric</a:t>
            </a:r>
            <a:r>
              <a:rPr lang="en-ZA" sz="2400" b="1" dirty="0" smtClean="0">
                <a:solidFill>
                  <a:schemeClr val="bg1"/>
                </a:solidFill>
              </a:rPr>
              <a:t> approaches should be seen as complementary to other scientifically proven methods of research evaluation/assessment such as peer review and not a substitution – Mixed Methods Research comes in.</a:t>
            </a:r>
            <a:endParaRPr lang="en-US" sz="2400" b="1" dirty="0">
              <a:solidFill>
                <a:schemeClr val="bg1"/>
              </a:solidFill>
            </a:endParaRPr>
          </a:p>
        </p:txBody>
      </p:sp>
      <p:sp>
        <p:nvSpPr>
          <p:cNvPr id="5" name="TextBox 4"/>
          <p:cNvSpPr txBox="1"/>
          <p:nvPr/>
        </p:nvSpPr>
        <p:spPr>
          <a:xfrm>
            <a:off x="3779912" y="3501008"/>
            <a:ext cx="1224136" cy="523220"/>
          </a:xfrm>
          <a:prstGeom prst="rect">
            <a:avLst/>
          </a:prstGeom>
          <a:noFill/>
        </p:spPr>
        <p:txBody>
          <a:bodyPr wrap="square" rtlCol="0">
            <a:spAutoFit/>
          </a:bodyPr>
          <a:lstStyle/>
          <a:p>
            <a:r>
              <a:rPr lang="en-ZA" sz="2800" dirty="0" smtClean="0"/>
              <a:t>AND</a:t>
            </a:r>
            <a:endParaRPr lang="en-US" sz="2800" dirty="0"/>
          </a:p>
        </p:txBody>
      </p:sp>
      <p:sp>
        <p:nvSpPr>
          <p:cNvPr id="6" name="TextBox 5"/>
          <p:cNvSpPr txBox="1"/>
          <p:nvPr/>
        </p:nvSpPr>
        <p:spPr>
          <a:xfrm>
            <a:off x="251520" y="4365104"/>
            <a:ext cx="8640960" cy="1569660"/>
          </a:xfrm>
          <a:prstGeom prst="rect">
            <a:avLst/>
          </a:prstGeom>
          <a:gradFill>
            <a:gsLst>
              <a:gs pos="0">
                <a:srgbClr val="DDEBCF"/>
              </a:gs>
              <a:gs pos="50000">
                <a:srgbClr val="9CB86E"/>
              </a:gs>
              <a:gs pos="100000">
                <a:srgbClr val="156B13"/>
              </a:gs>
            </a:gsLst>
            <a:lin ang="162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ZA" sz="2400" dirty="0" smtClean="0"/>
              <a:t>The findings generated by </a:t>
            </a:r>
            <a:r>
              <a:rPr lang="en-ZA" sz="2400" dirty="0" err="1" smtClean="0"/>
              <a:t>informetric</a:t>
            </a:r>
            <a:r>
              <a:rPr lang="en-ZA" sz="2400" dirty="0" smtClean="0"/>
              <a:t> studies should be viewed as essential but not as the only pointers of research activities and impact and visibility of individuals, institutions and even countries</a:t>
            </a:r>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0" descr="humansciences"/>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51203" name="Title 1"/>
          <p:cNvSpPr>
            <a:spLocks noGrp="1"/>
          </p:cNvSpPr>
          <p:nvPr>
            <p:ph type="title"/>
          </p:nvPr>
        </p:nvSpPr>
        <p:spPr>
          <a:xfrm>
            <a:off x="971600" y="304800"/>
            <a:ext cx="2592288" cy="747936"/>
          </a:xfrm>
        </p:spPr>
        <p:txBody>
          <a:bodyPr/>
          <a:lstStyle/>
          <a:p>
            <a:pPr algn="l"/>
            <a:r>
              <a:rPr lang="en-ZA" sz="5400" dirty="0" smtClean="0">
                <a:solidFill>
                  <a:schemeClr val="tx1"/>
                </a:solidFill>
              </a:rPr>
              <a:t>Thanks</a:t>
            </a:r>
          </a:p>
        </p:txBody>
      </p:sp>
      <p:sp>
        <p:nvSpPr>
          <p:cNvPr id="4" name="Title 1"/>
          <p:cNvSpPr txBox="1">
            <a:spLocks/>
          </p:cNvSpPr>
          <p:nvPr/>
        </p:nvSpPr>
        <p:spPr bwMode="auto">
          <a:xfrm>
            <a:off x="0" y="3048000"/>
            <a:ext cx="4876800" cy="3505200"/>
          </a:xfrm>
          <a:prstGeom prst="rect">
            <a:avLst/>
          </a:prstGeom>
          <a:noFill/>
          <a:ln w="9525">
            <a:noFill/>
            <a:miter lim="800000"/>
            <a:headEnd/>
            <a:tailEnd/>
          </a:ln>
        </p:spPr>
        <p:txBody>
          <a:bodyPr anchor="ctr"/>
          <a:lstStyle/>
          <a:p>
            <a:pPr algn="ctr" eaLnBrk="0" hangingPunct="0">
              <a:defRPr/>
            </a:pPr>
            <a:endParaRPr lang="en-ZA" sz="2800" kern="0" dirty="0">
              <a:solidFill>
                <a:srgbClr val="FF0000"/>
              </a:solidFill>
              <a:latin typeface="+mj-lt"/>
              <a:ea typeface="+mj-ea"/>
              <a:cs typeface="+mj-cs"/>
            </a:endParaRPr>
          </a:p>
          <a:p>
            <a:pPr algn="ctr" eaLnBrk="0" hangingPunct="0">
              <a:defRPr/>
            </a:pPr>
            <a:endParaRPr lang="en-ZA" sz="2800" kern="0" dirty="0">
              <a:solidFill>
                <a:srgbClr val="FF0000"/>
              </a:solidFill>
              <a:latin typeface="+mj-lt"/>
              <a:ea typeface="+mj-ea"/>
              <a:cs typeface="+mj-cs"/>
            </a:endParaRPr>
          </a:p>
          <a:p>
            <a:pPr algn="ctr" eaLnBrk="0" hangingPunct="0">
              <a:defRPr/>
            </a:pPr>
            <a:endParaRPr lang="en-ZA" sz="2800" kern="0" dirty="0">
              <a:solidFill>
                <a:srgbClr val="FF0000"/>
              </a:solidFill>
              <a:latin typeface="+mj-lt"/>
              <a:ea typeface="+mj-ea"/>
              <a:cs typeface="+mj-cs"/>
            </a:endParaRPr>
          </a:p>
          <a:p>
            <a:pPr algn="ctr" eaLnBrk="0" hangingPunct="0">
              <a:defRPr/>
            </a:pPr>
            <a:r>
              <a:rPr lang="en-ZA" sz="2800" kern="0" dirty="0">
                <a:solidFill>
                  <a:srgbClr val="FF0000"/>
                </a:solidFill>
                <a:latin typeface="+mj-lt"/>
                <a:ea typeface="+mj-ea"/>
                <a:cs typeface="+mj-cs"/>
              </a:rPr>
              <a:t>Contact details</a:t>
            </a:r>
          </a:p>
          <a:p>
            <a:pPr algn="ctr" eaLnBrk="0" hangingPunct="0">
              <a:defRPr/>
            </a:pPr>
            <a:r>
              <a:rPr lang="en-ZA" sz="2800" kern="0" dirty="0">
                <a:latin typeface="+mj-lt"/>
                <a:ea typeface="+mj-ea"/>
                <a:cs typeface="+mj-cs"/>
              </a:rPr>
              <a:t>Dr. OB Onyancha</a:t>
            </a:r>
          </a:p>
          <a:p>
            <a:pPr algn="ctr" eaLnBrk="0" hangingPunct="0">
              <a:defRPr/>
            </a:pPr>
            <a:r>
              <a:rPr lang="en-ZA" sz="2800" kern="0" dirty="0">
                <a:latin typeface="+mj-lt"/>
                <a:ea typeface="+mj-ea"/>
                <a:cs typeface="+mj-cs"/>
              </a:rPr>
              <a:t>University of South Africa</a:t>
            </a:r>
          </a:p>
          <a:p>
            <a:pPr algn="ctr" eaLnBrk="0" hangingPunct="0">
              <a:defRPr/>
            </a:pPr>
            <a:r>
              <a:rPr lang="en-ZA" sz="2800" kern="0" dirty="0">
                <a:latin typeface="+mj-lt"/>
                <a:ea typeface="+mj-ea"/>
                <a:cs typeface="+mj-cs"/>
              </a:rPr>
              <a:t>College of Human Sciences</a:t>
            </a:r>
          </a:p>
          <a:p>
            <a:pPr algn="ctr" eaLnBrk="0" hangingPunct="0">
              <a:defRPr/>
            </a:pPr>
            <a:r>
              <a:rPr lang="en-ZA" sz="2800" kern="0" dirty="0">
                <a:latin typeface="+mj-lt"/>
                <a:ea typeface="+mj-ea"/>
                <a:cs typeface="+mj-cs"/>
              </a:rPr>
              <a:t>Dept of Information Science</a:t>
            </a:r>
          </a:p>
          <a:p>
            <a:pPr algn="ctr" eaLnBrk="0" hangingPunct="0">
              <a:defRPr/>
            </a:pPr>
            <a:r>
              <a:rPr lang="en-ZA" sz="2800" kern="0" dirty="0">
                <a:latin typeface="+mj-lt"/>
                <a:ea typeface="+mj-ea"/>
                <a:cs typeface="+mj-cs"/>
              </a:rPr>
              <a:t>Box 392 UNISA 003</a:t>
            </a:r>
          </a:p>
          <a:p>
            <a:pPr algn="ctr" eaLnBrk="0" hangingPunct="0">
              <a:defRPr/>
            </a:pPr>
            <a:r>
              <a:rPr lang="en-ZA" sz="2800" kern="0" dirty="0">
                <a:solidFill>
                  <a:srgbClr val="FF0000"/>
                </a:solidFill>
                <a:latin typeface="+mj-lt"/>
                <a:ea typeface="+mj-ea"/>
                <a:cs typeface="+mj-cs"/>
                <a:hlinkClick r:id="rId3"/>
              </a:rPr>
              <a:t>onyanob@unisa.ac.za</a:t>
            </a:r>
            <a:endParaRPr lang="en-ZA" sz="2800" kern="0" dirty="0">
              <a:solidFill>
                <a:srgbClr val="FF0000"/>
              </a:solidFill>
              <a:latin typeface="+mj-lt"/>
              <a:ea typeface="+mj-ea"/>
              <a:cs typeface="+mj-cs"/>
            </a:endParaRPr>
          </a:p>
          <a:p>
            <a:pPr algn="ctr" eaLnBrk="0" hangingPunct="0">
              <a:defRPr/>
            </a:pPr>
            <a:endParaRPr lang="en-ZA" sz="2800" kern="0" dirty="0">
              <a:latin typeface="+mj-lt"/>
              <a:ea typeface="+mj-ea"/>
              <a:cs typeface="+mj-cs"/>
            </a:endParaRPr>
          </a:p>
          <a:p>
            <a:pPr algn="ctr" eaLnBrk="0" hangingPunct="0">
              <a:defRPr/>
            </a:pPr>
            <a:endParaRPr lang="en-ZA" sz="2800" kern="0" dirty="0">
              <a:latin typeface="+mj-lt"/>
              <a:ea typeface="+mj-ea"/>
              <a:cs typeface="+mj-cs"/>
            </a:endParaRPr>
          </a:p>
          <a:p>
            <a:pPr algn="ctr" eaLnBrk="0" hangingPunct="0">
              <a:defRPr/>
            </a:pPr>
            <a:endParaRPr lang="en-ZA" sz="2800" kern="0" dirty="0">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umanSciences_Jun08">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HumanSciences_Jun08</Template>
  <TotalTime>1056</TotalTime>
  <Words>2552</Words>
  <Application>Microsoft Office PowerPoint</Application>
  <PresentationFormat>On-screen Show (4:3)</PresentationFormat>
  <Paragraphs>687</Paragraphs>
  <Slides>31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HumanSciences_Jun08</vt:lpstr>
      <vt:lpstr>Bitmap Image</vt:lpstr>
      <vt:lpstr>The relevance of informetric studies to University research and visibility</vt:lpstr>
      <vt:lpstr>Questions, questions and questions?</vt:lpstr>
      <vt:lpstr>UNISA scenario or case!!</vt:lpstr>
      <vt:lpstr>NRF Scenario</vt:lpstr>
      <vt:lpstr>International rankings scenario</vt:lpstr>
      <vt:lpstr>Methodologies employed?</vt:lpstr>
      <vt:lpstr>What is informetrics?</vt:lpstr>
      <vt:lpstr>Peer review vs informetrics/bibliometrics</vt:lpstr>
      <vt:lpstr>Slide 9</vt:lpstr>
      <vt:lpstr>Is it ALL in vain?</vt:lpstr>
      <vt:lpstr>Application in research.. After research..?</vt:lpstr>
      <vt:lpstr>Which measurement indicators and data sources?</vt:lpstr>
      <vt:lpstr>How and what should be evaluated in institutional research and visibility?</vt:lpstr>
      <vt:lpstr>University Office Package for Institutional Research Management (IRMA)</vt:lpstr>
      <vt:lpstr>Filtering &amp; data mining of information in IRMA</vt:lpstr>
      <vt:lpstr>Output by department, 2008</vt:lpstr>
      <vt:lpstr>Expected research output</vt:lpstr>
      <vt:lpstr>Most common terms</vt:lpstr>
      <vt:lpstr>Core/periphery model of most researched topics</vt:lpstr>
      <vt:lpstr>Social map of common terms</vt:lpstr>
      <vt:lpstr>Collaboration in research by department</vt:lpstr>
      <vt:lpstr>Internal vs external collaboration</vt:lpstr>
      <vt:lpstr>Other areas of study</vt:lpstr>
      <vt:lpstr>…Visibility?</vt:lpstr>
      <vt:lpstr>Slide 25</vt:lpstr>
      <vt:lpstr>Slide 26</vt:lpstr>
      <vt:lpstr>UNIZUL Institutional repository</vt:lpstr>
      <vt:lpstr>Slide 28</vt:lpstr>
      <vt:lpstr>Other issues to consider</vt:lpstr>
      <vt:lpstr>Conclusion</vt:lpstr>
      <vt:lpstr>Thanks</vt:lpstr>
    </vt:vector>
  </TitlesOfParts>
  <Company>UNISA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capacity, output and impact of selected developing countries, with special reference to South Africa</dc:title>
  <dc:creator>user</dc:creator>
  <cp:lastModifiedBy>Onyancha</cp:lastModifiedBy>
  <cp:revision>104</cp:revision>
  <dcterms:created xsi:type="dcterms:W3CDTF">2010-09-14T13:29:24Z</dcterms:created>
  <dcterms:modified xsi:type="dcterms:W3CDTF">2010-09-22T20:05:10Z</dcterms:modified>
</cp:coreProperties>
</file>