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EF2FE6-2C2E-4FDE-9A43-1279FF3564F7}" v="2" dt="2026-03-29T09:59:25.4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98" d="100"/>
          <a:sy n="98" d="100"/>
        </p:scale>
        <p:origin x="36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phahlele, Ramashego" userId="25f2218c-a411-4dfb-815e-90519deb3406" providerId="ADAL" clId="{A9D43B67-264D-49EB-BB3C-6B4D5BC31D94}"/>
    <pc:docChg chg="undo custSel modSld">
      <pc:chgData name="Mphahlele, Ramashego" userId="25f2218c-a411-4dfb-815e-90519deb3406" providerId="ADAL" clId="{A9D43B67-264D-49EB-BB3C-6B4D5BC31D94}" dt="2026-03-29T10:00:14.244" v="9" actId="1076"/>
      <pc:docMkLst>
        <pc:docMk/>
      </pc:docMkLst>
      <pc:sldChg chg="modSp mod">
        <pc:chgData name="Mphahlele, Ramashego" userId="25f2218c-a411-4dfb-815e-90519deb3406" providerId="ADAL" clId="{A9D43B67-264D-49EB-BB3C-6B4D5BC31D94}" dt="2026-03-29T10:00:14.244" v="9" actId="1076"/>
        <pc:sldMkLst>
          <pc:docMk/>
          <pc:sldMk cId="0" sldId="256"/>
        </pc:sldMkLst>
        <pc:spChg chg="mod">
          <ac:chgData name="Mphahlele, Ramashego" userId="25f2218c-a411-4dfb-815e-90519deb3406" providerId="ADAL" clId="{A9D43B67-264D-49EB-BB3C-6B4D5BC31D94}" dt="2026-03-29T10:00:14.244" v="9" actId="1076"/>
          <ac:spMkLst>
            <pc:docMk/>
            <pc:sldMk cId="0" sldId="256"/>
            <ac:spMk id="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506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mphahrs@unisa.ac.z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hyperlink" Target="https://orcid.org/0000-0002-9917-7089"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1A2340"/>
        </a:solidFill>
        <a:effectLst/>
      </p:bgPr>
    </p:bg>
    <p:spTree>
      <p:nvGrpSpPr>
        <p:cNvPr id="1" name=""/>
        <p:cNvGrpSpPr/>
        <p:nvPr/>
      </p:nvGrpSpPr>
      <p:grpSpPr>
        <a:xfrm>
          <a:off x="0" y="0"/>
          <a:ext cx="0" cy="0"/>
          <a:chOff x="0" y="0"/>
          <a:chExt cx="0" cy="0"/>
        </a:xfrm>
      </p:grpSpPr>
      <p:sp>
        <p:nvSpPr>
          <p:cNvPr id="2" name="Shape 0"/>
          <p:cNvSpPr/>
          <p:nvPr/>
        </p:nvSpPr>
        <p:spPr>
          <a:xfrm>
            <a:off x="0" y="0"/>
            <a:ext cx="502920" cy="5143500"/>
          </a:xfrm>
          <a:prstGeom prst="rect">
            <a:avLst/>
          </a:prstGeom>
          <a:solidFill>
            <a:srgbClr val="E8B84B"/>
          </a:solidFill>
          <a:ln w="12700">
            <a:solidFill>
              <a:srgbClr val="E8B84B"/>
            </a:solidFill>
            <a:prstDash val="solid"/>
          </a:ln>
        </p:spPr>
        <p:txBody>
          <a:bodyPr/>
          <a:lstStyle/>
          <a:p>
            <a:endParaRPr lang="en-US"/>
          </a:p>
        </p:txBody>
      </p:sp>
      <p:sp>
        <p:nvSpPr>
          <p:cNvPr id="3" name="Shape 1"/>
          <p:cNvSpPr/>
          <p:nvPr/>
        </p:nvSpPr>
        <p:spPr>
          <a:xfrm>
            <a:off x="502920" y="2194560"/>
            <a:ext cx="8641080" cy="54864"/>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777240" y="502920"/>
            <a:ext cx="7863840" cy="1920240"/>
          </a:xfrm>
          <a:prstGeom prst="rect">
            <a:avLst/>
          </a:prstGeom>
          <a:noFill/>
          <a:ln/>
        </p:spPr>
        <p:txBody>
          <a:bodyPr wrap="square" rtlCol="0" anchor="t"/>
          <a:lstStyle/>
          <a:p>
            <a:pPr marL="0" indent="0" algn="l">
              <a:lnSpc>
                <a:spcPct val="120000"/>
              </a:lnSpc>
              <a:buNone/>
            </a:pPr>
            <a:r>
              <a:rPr lang="en-US" sz="3000" b="1" dirty="0">
                <a:solidFill>
                  <a:srgbClr val="FFFFFF"/>
                </a:solidFill>
                <a:latin typeface="Arial" pitchFamily="34" charset="0"/>
                <a:ea typeface="Arial" pitchFamily="34" charset="-122"/>
                <a:cs typeface="Arial" pitchFamily="34" charset="-120"/>
              </a:rPr>
              <a:t>Formulate a Qualitative</a:t>
            </a:r>
            <a:endParaRPr lang="en-US" sz="3000" dirty="0"/>
          </a:p>
          <a:p>
            <a:pPr marL="0" indent="0" algn="l">
              <a:lnSpc>
                <a:spcPct val="120000"/>
              </a:lnSpc>
              <a:buNone/>
            </a:pPr>
            <a:r>
              <a:rPr lang="en-US" sz="3000" b="1" dirty="0">
                <a:solidFill>
                  <a:srgbClr val="FFFFFF"/>
                </a:solidFill>
                <a:latin typeface="Arial" pitchFamily="34" charset="0"/>
                <a:ea typeface="Arial" pitchFamily="34" charset="-122"/>
                <a:cs typeface="Arial" pitchFamily="34" charset="-120"/>
              </a:rPr>
              <a:t>Research Problem,</a:t>
            </a:r>
            <a:endParaRPr lang="en-US" sz="3000" dirty="0"/>
          </a:p>
          <a:p>
            <a:pPr marL="0" indent="0" algn="l">
              <a:lnSpc>
                <a:spcPct val="120000"/>
              </a:lnSpc>
              <a:buNone/>
            </a:pPr>
            <a:r>
              <a:rPr lang="en-US" sz="3000" b="1" dirty="0">
                <a:solidFill>
                  <a:srgbClr val="FFFFFF"/>
                </a:solidFill>
                <a:latin typeface="Arial" pitchFamily="34" charset="0"/>
                <a:ea typeface="Arial" pitchFamily="34" charset="-122"/>
                <a:cs typeface="Arial" pitchFamily="34" charset="-120"/>
              </a:rPr>
              <a:t>Questions and Objectives</a:t>
            </a:r>
            <a:endParaRPr lang="en-US" sz="3000" dirty="0"/>
          </a:p>
        </p:txBody>
      </p:sp>
      <p:sp>
        <p:nvSpPr>
          <p:cNvPr id="5" name="Shape 3"/>
          <p:cNvSpPr/>
          <p:nvPr/>
        </p:nvSpPr>
        <p:spPr>
          <a:xfrm>
            <a:off x="777240" y="2377440"/>
            <a:ext cx="7863840" cy="54864"/>
          </a:xfrm>
          <a:prstGeom prst="rect">
            <a:avLst/>
          </a:prstGeom>
          <a:solidFill>
            <a:srgbClr val="FFFFFF"/>
          </a:solidFill>
          <a:ln w="12700">
            <a:solidFill>
              <a:srgbClr val="FFFFFF"/>
            </a:solidFill>
            <a:prstDash val="solid"/>
          </a:ln>
        </p:spPr>
        <p:txBody>
          <a:bodyPr/>
          <a:lstStyle/>
          <a:p>
            <a:endParaRPr lang="en-US"/>
          </a:p>
        </p:txBody>
      </p:sp>
      <p:sp>
        <p:nvSpPr>
          <p:cNvPr id="6" name="Text 4"/>
          <p:cNvSpPr/>
          <p:nvPr/>
        </p:nvSpPr>
        <p:spPr>
          <a:xfrm>
            <a:off x="777240" y="2514600"/>
            <a:ext cx="7863840" cy="411480"/>
          </a:xfrm>
          <a:prstGeom prst="rect">
            <a:avLst/>
          </a:prstGeom>
          <a:noFill/>
          <a:ln/>
        </p:spPr>
        <p:txBody>
          <a:bodyPr wrap="square" rtlCol="0" anchor="ctr"/>
          <a:lstStyle/>
          <a:p>
            <a:pPr marL="0" indent="0" algn="l">
              <a:buNone/>
            </a:pPr>
            <a:r>
              <a:rPr lang="en-US" sz="1400" dirty="0">
                <a:solidFill>
                  <a:srgbClr val="A8B8D8"/>
                </a:solidFill>
                <a:latin typeface="Arial" pitchFamily="34" charset="0"/>
                <a:ea typeface="Arial" pitchFamily="34" charset="-122"/>
                <a:cs typeface="Arial" pitchFamily="34" charset="-120"/>
              </a:rPr>
              <a:t>Align Research Problem, Questions, Aim and Objectives</a:t>
            </a:r>
            <a:endParaRPr lang="en-US" sz="1400" dirty="0"/>
          </a:p>
        </p:txBody>
      </p:sp>
      <p:sp>
        <p:nvSpPr>
          <p:cNvPr id="7" name="Text 5"/>
          <p:cNvSpPr/>
          <p:nvPr/>
        </p:nvSpPr>
        <p:spPr>
          <a:xfrm>
            <a:off x="777240" y="3341743"/>
            <a:ext cx="5486400" cy="1078992"/>
          </a:xfrm>
          <a:prstGeom prst="rect">
            <a:avLst/>
          </a:prstGeom>
          <a:noFill/>
          <a:ln/>
        </p:spPr>
        <p:txBody>
          <a:bodyPr wrap="square" rtlCol="0" anchor="ctr"/>
          <a:lstStyle/>
          <a:p>
            <a:pPr marL="0" indent="0" algn="ctr">
              <a:buNone/>
            </a:pPr>
            <a:r>
              <a:rPr lang="en-US" sz="1300" b="1" dirty="0">
                <a:solidFill>
                  <a:srgbClr val="E8B84B"/>
                </a:solidFill>
                <a:latin typeface="Arial" pitchFamily="34" charset="0"/>
                <a:ea typeface="Arial" pitchFamily="34" charset="-122"/>
                <a:cs typeface="Arial" pitchFamily="34" charset="-120"/>
              </a:rPr>
              <a:t>Prof Mphahlele Ramashego Shila</a:t>
            </a:r>
          </a:p>
          <a:p>
            <a:pPr marL="0" indent="0" algn="l">
              <a:buNone/>
            </a:pPr>
            <a:endParaRPr lang="en-US" sz="1300" b="1" dirty="0">
              <a:solidFill>
                <a:srgbClr val="E8B84B"/>
              </a:solidFill>
              <a:latin typeface="Arial" pitchFamily="34" charset="0"/>
              <a:ea typeface="Arial" pitchFamily="34" charset="-122"/>
              <a:cs typeface="Arial" pitchFamily="34" charset="-120"/>
            </a:endParaRPr>
          </a:p>
          <a:p>
            <a:pPr algn="ctr">
              <a:lnSpc>
                <a:spcPct val="115000"/>
              </a:lnSpc>
              <a:spcAft>
                <a:spcPts val="800"/>
              </a:spcAft>
              <a:buNone/>
            </a:pPr>
            <a:r>
              <a:rPr lang="en-US" sz="1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University of South Africa</a:t>
            </a:r>
          </a:p>
          <a:p>
            <a:pPr algn="ctr">
              <a:lnSpc>
                <a:spcPct val="115000"/>
              </a:lnSpc>
              <a:spcAft>
                <a:spcPts val="800"/>
              </a:spcAft>
              <a:buNone/>
            </a:pPr>
            <a:r>
              <a:rPr lang="en-US" sz="1400" u="sng"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emphahrs@unisa.ac.za</a:t>
            </a:r>
            <a:endParaRPr lang="en-US" sz="1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gn="ctr">
              <a:lnSpc>
                <a:spcPct val="115000"/>
              </a:lnSpc>
              <a:spcAft>
                <a:spcPts val="800"/>
              </a:spcAft>
              <a:buNone/>
            </a:pPr>
            <a:r>
              <a:rPr lang="en-US" sz="1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ORCID:  </a:t>
            </a:r>
            <a:r>
              <a:rPr lang="en-US" sz="1400" u="sng"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https://orcid.org/0000-0002-9917-7089</a:t>
            </a:r>
            <a:endParaRPr lang="en-US" sz="14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marL="0" indent="0" algn="l">
              <a:buNone/>
            </a:pPr>
            <a:endParaRPr lang="en-US" sz="1300" dirty="0"/>
          </a:p>
        </p:txBody>
      </p:sp>
      <p:sp>
        <p:nvSpPr>
          <p:cNvPr id="8" name="Shape 6"/>
          <p:cNvSpPr/>
          <p:nvPr/>
        </p:nvSpPr>
        <p:spPr>
          <a:xfrm>
            <a:off x="0" y="4818888"/>
            <a:ext cx="9144000" cy="324612"/>
          </a:xfrm>
          <a:prstGeom prst="rect">
            <a:avLst/>
          </a:prstGeom>
          <a:solidFill>
            <a:srgbClr val="243060"/>
          </a:solidFill>
          <a:ln w="12700">
            <a:solidFill>
              <a:srgbClr val="243060"/>
            </a:solidFill>
            <a:prstDash val="solid"/>
          </a:ln>
        </p:spPr>
        <p:txBody>
          <a:bodyPr/>
          <a:lstStyle/>
          <a:p>
            <a:endParaRPr lang="en-US"/>
          </a:p>
        </p:txBody>
      </p:sp>
      <p:pic>
        <p:nvPicPr>
          <p:cNvPr id="9" name="Image 0" descr="preencoded.png"/>
          <p:cNvPicPr>
            <a:picLocks noChangeAspect="1"/>
          </p:cNvPicPr>
          <p:nvPr/>
        </p:nvPicPr>
        <p:blipFill>
          <a:blip r:embed="rId5"/>
          <a:stretch>
            <a:fillRect/>
          </a:stretch>
        </p:blipFill>
        <p:spPr>
          <a:xfrm>
            <a:off x="7589520" y="109728"/>
            <a:ext cx="1371600" cy="64008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Sub-Question 2: Influencing Factors</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0" y="822960"/>
            <a:ext cx="164592" cy="3995928"/>
          </a:xfrm>
          <a:prstGeom prst="rect">
            <a:avLst/>
          </a:prstGeom>
          <a:solidFill>
            <a:srgbClr val="1B5E20"/>
          </a:solidFill>
          <a:ln w="12700">
            <a:solidFill>
              <a:srgbClr val="1B5E20"/>
            </a:solidFill>
            <a:prstDash val="solid"/>
          </a:ln>
        </p:spPr>
        <p:txBody>
          <a:bodyPr/>
          <a:lstStyle/>
          <a:p>
            <a:endParaRPr lang="en-US"/>
          </a:p>
        </p:txBody>
      </p:sp>
      <p:sp>
        <p:nvSpPr>
          <p:cNvPr id="8" name="Shape 5"/>
          <p:cNvSpPr/>
          <p:nvPr/>
        </p:nvSpPr>
        <p:spPr>
          <a:xfrm>
            <a:off x="320040" y="960120"/>
            <a:ext cx="1097280" cy="502920"/>
          </a:xfrm>
          <a:prstGeom prst="rect">
            <a:avLst/>
          </a:prstGeom>
          <a:solidFill>
            <a:srgbClr val="1B5E20"/>
          </a:solidFill>
          <a:ln w="12700">
            <a:solidFill>
              <a:srgbClr val="1B5E20"/>
            </a:solidFill>
            <a:prstDash val="solid"/>
          </a:ln>
        </p:spPr>
        <p:txBody>
          <a:bodyPr/>
          <a:lstStyle/>
          <a:p>
            <a:endParaRPr lang="en-US"/>
          </a:p>
        </p:txBody>
      </p:sp>
      <p:sp>
        <p:nvSpPr>
          <p:cNvPr id="9" name="Text 6"/>
          <p:cNvSpPr/>
          <p:nvPr/>
        </p:nvSpPr>
        <p:spPr>
          <a:xfrm>
            <a:off x="320040" y="960120"/>
            <a:ext cx="1097280" cy="502920"/>
          </a:xfrm>
          <a:prstGeom prst="rect">
            <a:avLst/>
          </a:prstGeom>
          <a:noFill/>
          <a:ln/>
        </p:spPr>
        <p:txBody>
          <a:bodyPr wrap="square" rtlCol="0" anchor="ctr"/>
          <a:lstStyle/>
          <a:p>
            <a:pPr marL="0" indent="0" algn="ctr">
              <a:buNone/>
            </a:pPr>
            <a:r>
              <a:rPr lang="en-US" sz="1100" b="1" dirty="0">
                <a:solidFill>
                  <a:srgbClr val="FFFFFF"/>
                </a:solidFill>
                <a:latin typeface="Arial" pitchFamily="34" charset="0"/>
                <a:ea typeface="Arial" pitchFamily="34" charset="-122"/>
                <a:cs typeface="Arial" pitchFamily="34" charset="-120"/>
              </a:rPr>
              <a:t>FOCUS</a:t>
            </a:r>
            <a:endParaRPr lang="en-US" sz="1100" dirty="0"/>
          </a:p>
        </p:txBody>
      </p:sp>
      <p:sp>
        <p:nvSpPr>
          <p:cNvPr id="10" name="Text 7"/>
          <p:cNvSpPr/>
          <p:nvPr/>
        </p:nvSpPr>
        <p:spPr>
          <a:xfrm>
            <a:off x="1508760" y="960120"/>
            <a:ext cx="7223760" cy="502920"/>
          </a:xfrm>
          <a:prstGeom prst="rect">
            <a:avLst/>
          </a:prstGeom>
          <a:noFill/>
          <a:ln/>
        </p:spPr>
        <p:txBody>
          <a:bodyPr wrap="square" rtlCol="0" anchor="ctr"/>
          <a:lstStyle/>
          <a:p>
            <a:pPr marL="0" indent="0">
              <a:buNone/>
            </a:pPr>
            <a:r>
              <a:rPr lang="en-US" sz="1400" b="1" dirty="0">
                <a:solidFill>
                  <a:srgbClr val="1B5E20"/>
                </a:solidFill>
                <a:latin typeface="Arial" pitchFamily="34" charset="0"/>
                <a:ea typeface="Arial" pitchFamily="34" charset="-122"/>
                <a:cs typeface="Arial" pitchFamily="34" charset="-120"/>
              </a:rPr>
              <a:t>Influencing Factors</a:t>
            </a:r>
            <a:endParaRPr lang="en-US" sz="1400" dirty="0"/>
          </a:p>
        </p:txBody>
      </p:sp>
      <p:sp>
        <p:nvSpPr>
          <p:cNvPr id="11" name="Text 8"/>
          <p:cNvSpPr/>
          <p:nvPr/>
        </p:nvSpPr>
        <p:spPr>
          <a:xfrm>
            <a:off x="320040" y="1600200"/>
            <a:ext cx="8412480" cy="1371600"/>
          </a:xfrm>
          <a:prstGeom prst="rect">
            <a:avLst/>
          </a:prstGeom>
          <a:noFill/>
          <a:ln/>
        </p:spPr>
        <p:txBody>
          <a:bodyPr wrap="square" rtlCol="0" anchor="ctr"/>
          <a:lstStyle/>
          <a:p>
            <a:pPr marL="0" indent="0">
              <a:lnSpc>
                <a:spcPct val="140000"/>
              </a:lnSpc>
              <a:buNone/>
            </a:pPr>
            <a:r>
              <a:rPr lang="en-US" sz="1300" dirty="0">
                <a:solidFill>
                  <a:srgbClr val="1A2340"/>
                </a:solidFill>
                <a:latin typeface="Arial" pitchFamily="34" charset="0"/>
                <a:ea typeface="Arial" pitchFamily="34" charset="-122"/>
                <a:cs typeface="Arial" pitchFamily="34" charset="-120"/>
              </a:rPr>
              <a:t>The second sub-question examines the influencing factors that shape students' sense of belonging. This allows the researcher to identify the conditions, interactions, or elements within the online environment that contribute to or hinder belonging.</a:t>
            </a:r>
            <a:endParaRPr lang="en-US" sz="1300" dirty="0"/>
          </a:p>
        </p:txBody>
      </p:sp>
      <p:sp>
        <p:nvSpPr>
          <p:cNvPr id="12" name="Shape 9"/>
          <p:cNvSpPr/>
          <p:nvPr/>
        </p:nvSpPr>
        <p:spPr>
          <a:xfrm>
            <a:off x="320040" y="3154680"/>
            <a:ext cx="8412480" cy="1143000"/>
          </a:xfrm>
          <a:prstGeom prst="rect">
            <a:avLst/>
          </a:prstGeom>
          <a:solidFill>
            <a:srgbClr val="1A2340"/>
          </a:solidFill>
          <a:ln w="12700">
            <a:solidFill>
              <a:srgbClr val="1A2340"/>
            </a:solidFill>
            <a:prstDash val="solid"/>
          </a:ln>
        </p:spPr>
        <p:txBody>
          <a:bodyPr/>
          <a:lstStyle/>
          <a:p>
            <a:endParaRPr lang="en-US"/>
          </a:p>
        </p:txBody>
      </p:sp>
      <p:sp>
        <p:nvSpPr>
          <p:cNvPr id="13" name="Shape 10"/>
          <p:cNvSpPr/>
          <p:nvPr/>
        </p:nvSpPr>
        <p:spPr>
          <a:xfrm>
            <a:off x="320040" y="3154680"/>
            <a:ext cx="164592" cy="1143000"/>
          </a:xfrm>
          <a:prstGeom prst="rect">
            <a:avLst/>
          </a:prstGeom>
          <a:solidFill>
            <a:srgbClr val="E8B84B"/>
          </a:solidFill>
          <a:ln w="12700">
            <a:solidFill>
              <a:srgbClr val="E8B84B"/>
            </a:solidFill>
            <a:prstDash val="solid"/>
          </a:ln>
        </p:spPr>
        <p:txBody>
          <a:bodyPr/>
          <a:lstStyle/>
          <a:p>
            <a:endParaRPr lang="en-US"/>
          </a:p>
        </p:txBody>
      </p:sp>
      <p:sp>
        <p:nvSpPr>
          <p:cNvPr id="14" name="Text 11"/>
          <p:cNvSpPr/>
          <p:nvPr/>
        </p:nvSpPr>
        <p:spPr>
          <a:xfrm>
            <a:off x="640080" y="3200400"/>
            <a:ext cx="2286000" cy="365760"/>
          </a:xfrm>
          <a:prstGeom prst="rect">
            <a:avLst/>
          </a:prstGeom>
          <a:noFill/>
          <a:ln/>
        </p:spPr>
        <p:txBody>
          <a:bodyPr wrap="square" rtlCol="0" anchor="ctr"/>
          <a:lstStyle/>
          <a:p>
            <a:pPr marL="0" indent="0">
              <a:buNone/>
            </a:pPr>
            <a:r>
              <a:rPr lang="en-US" sz="1100" b="1" dirty="0">
                <a:solidFill>
                  <a:srgbClr val="E8B84B"/>
                </a:solidFill>
                <a:latin typeface="Arial" pitchFamily="34" charset="0"/>
                <a:ea typeface="Arial" pitchFamily="34" charset="-122"/>
                <a:cs typeface="Arial" pitchFamily="34" charset="-120"/>
              </a:rPr>
              <a:t>Example:</a:t>
            </a:r>
            <a:endParaRPr lang="en-US" sz="1100" dirty="0"/>
          </a:p>
        </p:txBody>
      </p:sp>
      <p:sp>
        <p:nvSpPr>
          <p:cNvPr id="15" name="Text 12"/>
          <p:cNvSpPr/>
          <p:nvPr/>
        </p:nvSpPr>
        <p:spPr>
          <a:xfrm>
            <a:off x="640080" y="3566160"/>
            <a:ext cx="7863840" cy="685800"/>
          </a:xfrm>
          <a:prstGeom prst="rect">
            <a:avLst/>
          </a:prstGeom>
          <a:noFill/>
          <a:ln/>
        </p:spPr>
        <p:txBody>
          <a:bodyPr wrap="square" rtlCol="0" anchor="ctr"/>
          <a:lstStyle/>
          <a:p>
            <a:pPr marL="0" indent="0">
              <a:lnSpc>
                <a:spcPct val="120000"/>
              </a:lnSpc>
              <a:buNone/>
            </a:pPr>
            <a:r>
              <a:rPr lang="en-US" sz="1300" i="1" dirty="0">
                <a:solidFill>
                  <a:srgbClr val="FFFFFF"/>
                </a:solidFill>
                <a:latin typeface="Arial" pitchFamily="34" charset="0"/>
                <a:ea typeface="Arial" pitchFamily="34" charset="-122"/>
                <a:cs typeface="Arial" pitchFamily="34" charset="-120"/>
              </a:rPr>
              <a:t>What factors influence first-generation students' sense of academic belonging in online learning environments?</a:t>
            </a:r>
            <a:endParaRPr lang="en-US" sz="13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Sub-Question 3: Challenges and Barriers</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0" y="822960"/>
            <a:ext cx="164592" cy="3995928"/>
          </a:xfrm>
          <a:prstGeom prst="rect">
            <a:avLst/>
          </a:prstGeom>
          <a:solidFill>
            <a:srgbClr val="B71C1C"/>
          </a:solidFill>
          <a:ln w="12700">
            <a:solidFill>
              <a:srgbClr val="B71C1C"/>
            </a:solidFill>
            <a:prstDash val="solid"/>
          </a:ln>
        </p:spPr>
        <p:txBody>
          <a:bodyPr/>
          <a:lstStyle/>
          <a:p>
            <a:endParaRPr lang="en-US"/>
          </a:p>
        </p:txBody>
      </p:sp>
      <p:sp>
        <p:nvSpPr>
          <p:cNvPr id="8" name="Shape 5"/>
          <p:cNvSpPr/>
          <p:nvPr/>
        </p:nvSpPr>
        <p:spPr>
          <a:xfrm>
            <a:off x="320040" y="960120"/>
            <a:ext cx="1097280" cy="502920"/>
          </a:xfrm>
          <a:prstGeom prst="rect">
            <a:avLst/>
          </a:prstGeom>
          <a:solidFill>
            <a:srgbClr val="B71C1C"/>
          </a:solidFill>
          <a:ln w="12700">
            <a:solidFill>
              <a:srgbClr val="B71C1C"/>
            </a:solidFill>
            <a:prstDash val="solid"/>
          </a:ln>
        </p:spPr>
        <p:txBody>
          <a:bodyPr/>
          <a:lstStyle/>
          <a:p>
            <a:endParaRPr lang="en-US"/>
          </a:p>
        </p:txBody>
      </p:sp>
      <p:sp>
        <p:nvSpPr>
          <p:cNvPr id="9" name="Text 6"/>
          <p:cNvSpPr/>
          <p:nvPr/>
        </p:nvSpPr>
        <p:spPr>
          <a:xfrm>
            <a:off x="320040" y="960120"/>
            <a:ext cx="1097280" cy="502920"/>
          </a:xfrm>
          <a:prstGeom prst="rect">
            <a:avLst/>
          </a:prstGeom>
          <a:noFill/>
          <a:ln/>
        </p:spPr>
        <p:txBody>
          <a:bodyPr wrap="square" rtlCol="0" anchor="ctr"/>
          <a:lstStyle/>
          <a:p>
            <a:pPr marL="0" indent="0" algn="ctr">
              <a:buNone/>
            </a:pPr>
            <a:r>
              <a:rPr lang="en-US" sz="1100" b="1" dirty="0">
                <a:solidFill>
                  <a:srgbClr val="FFFFFF"/>
                </a:solidFill>
                <a:latin typeface="Arial" pitchFamily="34" charset="0"/>
                <a:ea typeface="Arial" pitchFamily="34" charset="-122"/>
                <a:cs typeface="Arial" pitchFamily="34" charset="-120"/>
              </a:rPr>
              <a:t>FOCUS</a:t>
            </a:r>
            <a:endParaRPr lang="en-US" sz="1100" dirty="0"/>
          </a:p>
        </p:txBody>
      </p:sp>
      <p:sp>
        <p:nvSpPr>
          <p:cNvPr id="10" name="Text 7"/>
          <p:cNvSpPr/>
          <p:nvPr/>
        </p:nvSpPr>
        <p:spPr>
          <a:xfrm>
            <a:off x="1508760" y="960120"/>
            <a:ext cx="7223760" cy="502920"/>
          </a:xfrm>
          <a:prstGeom prst="rect">
            <a:avLst/>
          </a:prstGeom>
          <a:noFill/>
          <a:ln/>
        </p:spPr>
        <p:txBody>
          <a:bodyPr wrap="square" rtlCol="0" anchor="ctr"/>
          <a:lstStyle/>
          <a:p>
            <a:pPr marL="0" indent="0">
              <a:buNone/>
            </a:pPr>
            <a:r>
              <a:rPr lang="en-US" sz="1400" b="1" dirty="0">
                <a:solidFill>
                  <a:srgbClr val="B71C1C"/>
                </a:solidFill>
                <a:latin typeface="Arial" pitchFamily="34" charset="0"/>
                <a:ea typeface="Arial" pitchFamily="34" charset="-122"/>
                <a:cs typeface="Arial" pitchFamily="34" charset="-120"/>
              </a:rPr>
              <a:t>Challenges &amp; Barriers</a:t>
            </a:r>
            <a:endParaRPr lang="en-US" sz="1400" dirty="0"/>
          </a:p>
        </p:txBody>
      </p:sp>
      <p:sp>
        <p:nvSpPr>
          <p:cNvPr id="11" name="Text 8"/>
          <p:cNvSpPr/>
          <p:nvPr/>
        </p:nvSpPr>
        <p:spPr>
          <a:xfrm>
            <a:off x="320040" y="1600200"/>
            <a:ext cx="8412480" cy="1371600"/>
          </a:xfrm>
          <a:prstGeom prst="rect">
            <a:avLst/>
          </a:prstGeom>
          <a:noFill/>
          <a:ln/>
        </p:spPr>
        <p:txBody>
          <a:bodyPr wrap="square" rtlCol="0" anchor="ctr"/>
          <a:lstStyle/>
          <a:p>
            <a:pPr marL="0" indent="0">
              <a:lnSpc>
                <a:spcPct val="140000"/>
              </a:lnSpc>
              <a:buNone/>
            </a:pPr>
            <a:r>
              <a:rPr lang="en-US" sz="1300" dirty="0">
                <a:solidFill>
                  <a:srgbClr val="1A2340"/>
                </a:solidFill>
                <a:latin typeface="Arial" pitchFamily="34" charset="0"/>
                <a:ea typeface="Arial" pitchFamily="34" charset="-122"/>
                <a:cs typeface="Arial" pitchFamily="34" charset="-120"/>
              </a:rPr>
              <a:t>The third sub-question addresses barriers, focusing on the challenges students encounter. Understanding these obstacles is critical for revealing gaps and areas where students may feel excluded or unsupported.</a:t>
            </a:r>
            <a:endParaRPr lang="en-US" sz="1300" dirty="0"/>
          </a:p>
        </p:txBody>
      </p:sp>
      <p:sp>
        <p:nvSpPr>
          <p:cNvPr id="12" name="Shape 9"/>
          <p:cNvSpPr/>
          <p:nvPr/>
        </p:nvSpPr>
        <p:spPr>
          <a:xfrm>
            <a:off x="320040" y="3154680"/>
            <a:ext cx="8412480" cy="1143000"/>
          </a:xfrm>
          <a:prstGeom prst="rect">
            <a:avLst/>
          </a:prstGeom>
          <a:solidFill>
            <a:srgbClr val="1A2340"/>
          </a:solidFill>
          <a:ln w="12700">
            <a:solidFill>
              <a:srgbClr val="1A2340"/>
            </a:solidFill>
            <a:prstDash val="solid"/>
          </a:ln>
        </p:spPr>
        <p:txBody>
          <a:bodyPr/>
          <a:lstStyle/>
          <a:p>
            <a:endParaRPr lang="en-US"/>
          </a:p>
        </p:txBody>
      </p:sp>
      <p:sp>
        <p:nvSpPr>
          <p:cNvPr id="13" name="Shape 10"/>
          <p:cNvSpPr/>
          <p:nvPr/>
        </p:nvSpPr>
        <p:spPr>
          <a:xfrm>
            <a:off x="320040" y="3154680"/>
            <a:ext cx="164592" cy="1143000"/>
          </a:xfrm>
          <a:prstGeom prst="rect">
            <a:avLst/>
          </a:prstGeom>
          <a:solidFill>
            <a:srgbClr val="E8B84B"/>
          </a:solidFill>
          <a:ln w="12700">
            <a:solidFill>
              <a:srgbClr val="E8B84B"/>
            </a:solidFill>
            <a:prstDash val="solid"/>
          </a:ln>
        </p:spPr>
        <p:txBody>
          <a:bodyPr/>
          <a:lstStyle/>
          <a:p>
            <a:endParaRPr lang="en-US"/>
          </a:p>
        </p:txBody>
      </p:sp>
      <p:sp>
        <p:nvSpPr>
          <p:cNvPr id="14" name="Text 11"/>
          <p:cNvSpPr/>
          <p:nvPr/>
        </p:nvSpPr>
        <p:spPr>
          <a:xfrm>
            <a:off x="640080" y="3200400"/>
            <a:ext cx="2286000" cy="365760"/>
          </a:xfrm>
          <a:prstGeom prst="rect">
            <a:avLst/>
          </a:prstGeom>
          <a:noFill/>
          <a:ln/>
        </p:spPr>
        <p:txBody>
          <a:bodyPr wrap="square" rtlCol="0" anchor="ctr"/>
          <a:lstStyle/>
          <a:p>
            <a:pPr marL="0" indent="0">
              <a:buNone/>
            </a:pPr>
            <a:r>
              <a:rPr lang="en-US" sz="1100" b="1" dirty="0">
                <a:solidFill>
                  <a:srgbClr val="E8B84B"/>
                </a:solidFill>
                <a:latin typeface="Arial" pitchFamily="34" charset="0"/>
                <a:ea typeface="Arial" pitchFamily="34" charset="-122"/>
                <a:cs typeface="Arial" pitchFamily="34" charset="-120"/>
              </a:rPr>
              <a:t>Example:</a:t>
            </a:r>
            <a:endParaRPr lang="en-US" sz="1100" dirty="0"/>
          </a:p>
        </p:txBody>
      </p:sp>
      <p:sp>
        <p:nvSpPr>
          <p:cNvPr id="15" name="Text 12"/>
          <p:cNvSpPr/>
          <p:nvPr/>
        </p:nvSpPr>
        <p:spPr>
          <a:xfrm>
            <a:off x="640080" y="3566160"/>
            <a:ext cx="7863840" cy="685800"/>
          </a:xfrm>
          <a:prstGeom prst="rect">
            <a:avLst/>
          </a:prstGeom>
          <a:noFill/>
          <a:ln/>
        </p:spPr>
        <p:txBody>
          <a:bodyPr wrap="square" rtlCol="0" anchor="ctr"/>
          <a:lstStyle/>
          <a:p>
            <a:pPr marL="0" indent="0">
              <a:lnSpc>
                <a:spcPct val="120000"/>
              </a:lnSpc>
              <a:buNone/>
            </a:pPr>
            <a:r>
              <a:rPr lang="en-US" sz="1300" i="1" dirty="0">
                <a:solidFill>
                  <a:srgbClr val="FFFFFF"/>
                </a:solidFill>
                <a:latin typeface="Arial" pitchFamily="34" charset="0"/>
                <a:ea typeface="Arial" pitchFamily="34" charset="-122"/>
                <a:cs typeface="Arial" pitchFamily="34" charset="-120"/>
              </a:rPr>
              <a:t>What challenges do first-generation students encounter in developing a sense of academic belonging in online learning environments?</a:t>
            </a:r>
            <a:endParaRPr lang="en-US" sz="13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2">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Sub-Question 4: Support and Enablers</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0" y="822960"/>
            <a:ext cx="164592" cy="3995928"/>
          </a:xfrm>
          <a:prstGeom prst="rect">
            <a:avLst/>
          </a:prstGeom>
          <a:solidFill>
            <a:srgbClr val="E65100"/>
          </a:solidFill>
          <a:ln w="12700">
            <a:solidFill>
              <a:srgbClr val="E65100"/>
            </a:solidFill>
            <a:prstDash val="solid"/>
          </a:ln>
        </p:spPr>
        <p:txBody>
          <a:bodyPr/>
          <a:lstStyle/>
          <a:p>
            <a:endParaRPr lang="en-US"/>
          </a:p>
        </p:txBody>
      </p:sp>
      <p:sp>
        <p:nvSpPr>
          <p:cNvPr id="8" name="Shape 5"/>
          <p:cNvSpPr/>
          <p:nvPr/>
        </p:nvSpPr>
        <p:spPr>
          <a:xfrm>
            <a:off x="320040" y="960120"/>
            <a:ext cx="1097280" cy="502920"/>
          </a:xfrm>
          <a:prstGeom prst="rect">
            <a:avLst/>
          </a:prstGeom>
          <a:solidFill>
            <a:srgbClr val="E65100"/>
          </a:solidFill>
          <a:ln w="12700">
            <a:solidFill>
              <a:srgbClr val="E65100"/>
            </a:solidFill>
            <a:prstDash val="solid"/>
          </a:ln>
        </p:spPr>
        <p:txBody>
          <a:bodyPr/>
          <a:lstStyle/>
          <a:p>
            <a:endParaRPr lang="en-US"/>
          </a:p>
        </p:txBody>
      </p:sp>
      <p:sp>
        <p:nvSpPr>
          <p:cNvPr id="9" name="Text 6"/>
          <p:cNvSpPr/>
          <p:nvPr/>
        </p:nvSpPr>
        <p:spPr>
          <a:xfrm>
            <a:off x="320040" y="960120"/>
            <a:ext cx="1097280" cy="502920"/>
          </a:xfrm>
          <a:prstGeom prst="rect">
            <a:avLst/>
          </a:prstGeom>
          <a:noFill/>
          <a:ln/>
        </p:spPr>
        <p:txBody>
          <a:bodyPr wrap="square" rtlCol="0" anchor="ctr"/>
          <a:lstStyle/>
          <a:p>
            <a:pPr marL="0" indent="0" algn="ctr">
              <a:buNone/>
            </a:pPr>
            <a:r>
              <a:rPr lang="en-US" sz="1100" b="1" dirty="0">
                <a:solidFill>
                  <a:srgbClr val="FFFFFF"/>
                </a:solidFill>
                <a:latin typeface="Arial" pitchFamily="34" charset="0"/>
                <a:ea typeface="Arial" pitchFamily="34" charset="-122"/>
                <a:cs typeface="Arial" pitchFamily="34" charset="-120"/>
              </a:rPr>
              <a:t>FOCUS</a:t>
            </a:r>
            <a:endParaRPr lang="en-US" sz="1100" dirty="0"/>
          </a:p>
        </p:txBody>
      </p:sp>
      <p:sp>
        <p:nvSpPr>
          <p:cNvPr id="10" name="Text 7"/>
          <p:cNvSpPr/>
          <p:nvPr/>
        </p:nvSpPr>
        <p:spPr>
          <a:xfrm>
            <a:off x="1508760" y="960120"/>
            <a:ext cx="7223760" cy="502920"/>
          </a:xfrm>
          <a:prstGeom prst="rect">
            <a:avLst/>
          </a:prstGeom>
          <a:noFill/>
          <a:ln/>
        </p:spPr>
        <p:txBody>
          <a:bodyPr wrap="square" rtlCol="0" anchor="ctr"/>
          <a:lstStyle/>
          <a:p>
            <a:pPr marL="0" indent="0">
              <a:buNone/>
            </a:pPr>
            <a:r>
              <a:rPr lang="en-US" sz="1400" b="1" dirty="0">
                <a:solidFill>
                  <a:srgbClr val="E65100"/>
                </a:solidFill>
                <a:latin typeface="Arial" pitchFamily="34" charset="0"/>
                <a:ea typeface="Arial" pitchFamily="34" charset="-122"/>
                <a:cs typeface="Arial" pitchFamily="34" charset="-120"/>
              </a:rPr>
              <a:t>Support &amp; Enablers</a:t>
            </a:r>
            <a:endParaRPr lang="en-US" sz="1400" dirty="0"/>
          </a:p>
        </p:txBody>
      </p:sp>
      <p:sp>
        <p:nvSpPr>
          <p:cNvPr id="11" name="Text 8"/>
          <p:cNvSpPr/>
          <p:nvPr/>
        </p:nvSpPr>
        <p:spPr>
          <a:xfrm>
            <a:off x="320040" y="1600200"/>
            <a:ext cx="8412480" cy="1371600"/>
          </a:xfrm>
          <a:prstGeom prst="rect">
            <a:avLst/>
          </a:prstGeom>
          <a:noFill/>
          <a:ln/>
        </p:spPr>
        <p:txBody>
          <a:bodyPr wrap="square" rtlCol="0" anchor="ctr"/>
          <a:lstStyle/>
          <a:p>
            <a:pPr marL="0" indent="0">
              <a:lnSpc>
                <a:spcPct val="140000"/>
              </a:lnSpc>
              <a:buNone/>
            </a:pPr>
            <a:r>
              <a:rPr lang="en-US" sz="1300" dirty="0">
                <a:solidFill>
                  <a:srgbClr val="1A2340"/>
                </a:solidFill>
                <a:latin typeface="Arial" pitchFamily="34" charset="0"/>
                <a:ea typeface="Arial" pitchFamily="34" charset="-122"/>
                <a:cs typeface="Arial" pitchFamily="34" charset="-120"/>
              </a:rPr>
              <a:t>The fourth sub-question explores supports or enablers, highlighting what helps foster a sense of belonging. This is particularly valuable for generating practical insights and recommendations.</a:t>
            </a:r>
            <a:endParaRPr lang="en-US" sz="1300" dirty="0"/>
          </a:p>
        </p:txBody>
      </p:sp>
      <p:sp>
        <p:nvSpPr>
          <p:cNvPr id="12" name="Shape 9"/>
          <p:cNvSpPr/>
          <p:nvPr/>
        </p:nvSpPr>
        <p:spPr>
          <a:xfrm>
            <a:off x="320040" y="3154680"/>
            <a:ext cx="8412480" cy="1143000"/>
          </a:xfrm>
          <a:prstGeom prst="rect">
            <a:avLst/>
          </a:prstGeom>
          <a:solidFill>
            <a:srgbClr val="1A2340"/>
          </a:solidFill>
          <a:ln w="12700">
            <a:solidFill>
              <a:srgbClr val="1A2340"/>
            </a:solidFill>
            <a:prstDash val="solid"/>
          </a:ln>
        </p:spPr>
        <p:txBody>
          <a:bodyPr/>
          <a:lstStyle/>
          <a:p>
            <a:endParaRPr lang="en-US"/>
          </a:p>
        </p:txBody>
      </p:sp>
      <p:sp>
        <p:nvSpPr>
          <p:cNvPr id="13" name="Shape 10"/>
          <p:cNvSpPr/>
          <p:nvPr/>
        </p:nvSpPr>
        <p:spPr>
          <a:xfrm>
            <a:off x="320040" y="3154680"/>
            <a:ext cx="164592" cy="1143000"/>
          </a:xfrm>
          <a:prstGeom prst="rect">
            <a:avLst/>
          </a:prstGeom>
          <a:solidFill>
            <a:srgbClr val="E8B84B"/>
          </a:solidFill>
          <a:ln w="12700">
            <a:solidFill>
              <a:srgbClr val="E8B84B"/>
            </a:solidFill>
            <a:prstDash val="solid"/>
          </a:ln>
        </p:spPr>
        <p:txBody>
          <a:bodyPr/>
          <a:lstStyle/>
          <a:p>
            <a:endParaRPr lang="en-US"/>
          </a:p>
        </p:txBody>
      </p:sp>
      <p:sp>
        <p:nvSpPr>
          <p:cNvPr id="14" name="Text 11"/>
          <p:cNvSpPr/>
          <p:nvPr/>
        </p:nvSpPr>
        <p:spPr>
          <a:xfrm>
            <a:off x="640080" y="3200400"/>
            <a:ext cx="2286000" cy="365760"/>
          </a:xfrm>
          <a:prstGeom prst="rect">
            <a:avLst/>
          </a:prstGeom>
          <a:noFill/>
          <a:ln/>
        </p:spPr>
        <p:txBody>
          <a:bodyPr wrap="square" rtlCol="0" anchor="ctr"/>
          <a:lstStyle/>
          <a:p>
            <a:pPr marL="0" indent="0">
              <a:buNone/>
            </a:pPr>
            <a:r>
              <a:rPr lang="en-US" sz="1100" b="1" dirty="0">
                <a:solidFill>
                  <a:srgbClr val="E8B84B"/>
                </a:solidFill>
                <a:latin typeface="Arial" pitchFamily="34" charset="0"/>
                <a:ea typeface="Arial" pitchFamily="34" charset="-122"/>
                <a:cs typeface="Arial" pitchFamily="34" charset="-120"/>
              </a:rPr>
              <a:t>Example:</a:t>
            </a:r>
            <a:endParaRPr lang="en-US" sz="1100" dirty="0"/>
          </a:p>
        </p:txBody>
      </p:sp>
      <p:sp>
        <p:nvSpPr>
          <p:cNvPr id="15" name="Text 12"/>
          <p:cNvSpPr/>
          <p:nvPr/>
        </p:nvSpPr>
        <p:spPr>
          <a:xfrm>
            <a:off x="640080" y="3566160"/>
            <a:ext cx="7863840" cy="685800"/>
          </a:xfrm>
          <a:prstGeom prst="rect">
            <a:avLst/>
          </a:prstGeom>
          <a:noFill/>
          <a:ln/>
        </p:spPr>
        <p:txBody>
          <a:bodyPr wrap="square" rtlCol="0" anchor="ctr"/>
          <a:lstStyle/>
          <a:p>
            <a:pPr marL="0" indent="0">
              <a:lnSpc>
                <a:spcPct val="120000"/>
              </a:lnSpc>
              <a:buNone/>
            </a:pPr>
            <a:r>
              <a:rPr lang="en-US" sz="1300" i="1" dirty="0">
                <a:solidFill>
                  <a:srgbClr val="FFFFFF"/>
                </a:solidFill>
                <a:latin typeface="Arial" pitchFamily="34" charset="0"/>
                <a:ea typeface="Arial" pitchFamily="34" charset="-122"/>
                <a:cs typeface="Arial" pitchFamily="34" charset="-120"/>
              </a:rPr>
              <a:t>What support strategies enhance first-generation students' sense of academic belonging in online learning environments?</a:t>
            </a:r>
            <a:endParaRPr lang="en-US" sz="13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3">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Alignment of RQ, Aim and Objectives</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graphicFrame>
        <p:nvGraphicFramePr>
          <p:cNvPr id="14" name="Table 0"/>
          <p:cNvGraphicFramePr>
            <a:graphicFrameLocks noGrp="1"/>
          </p:cNvGraphicFramePr>
          <p:nvPr>
            <p:extLst>
              <p:ext uri="{D42A27DB-BD31-4B8C-83A1-F6EECF244321}">
                <p14:modId xmlns:p14="http://schemas.microsoft.com/office/powerpoint/2010/main" val="1579011935"/>
              </p:ext>
            </p:extLst>
          </p:nvPr>
        </p:nvGraphicFramePr>
        <p:xfrm>
          <a:off x="274320" y="914400"/>
          <a:ext cx="8595360" cy="914400"/>
        </p:xfrm>
        <a:graphic>
          <a:graphicData uri="http://schemas.openxmlformats.org/drawingml/2006/table">
            <a:tbl>
              <a:tblPr/>
              <a:tblGrid>
                <a:gridCol w="4297680">
                  <a:extLst>
                    <a:ext uri="{9D8B030D-6E8A-4147-A177-3AD203B41FA5}">
                      <a16:colId xmlns:a16="http://schemas.microsoft.com/office/drawing/2014/main" val="20000"/>
                    </a:ext>
                  </a:extLst>
                </a:gridCol>
                <a:gridCol w="4297680">
                  <a:extLst>
                    <a:ext uri="{9D8B030D-6E8A-4147-A177-3AD203B41FA5}">
                      <a16:colId xmlns:a16="http://schemas.microsoft.com/office/drawing/2014/main" val="20001"/>
                    </a:ext>
                  </a:extLst>
                </a:gridCol>
              </a:tblGrid>
              <a:tr h="411480">
                <a:tc>
                  <a:txBody>
                    <a:bodyPr/>
                    <a:lstStyle/>
                    <a:p>
                      <a:pPr marL="0" indent="0">
                        <a:buNone/>
                      </a:pPr>
                      <a:r>
                        <a:rPr lang="en-US" sz="1100" b="1" dirty="0">
                          <a:solidFill>
                            <a:srgbClr val="FFFFFF"/>
                          </a:solidFill>
                          <a:latin typeface="Arial" pitchFamily="34" charset="0"/>
                          <a:ea typeface="Arial" pitchFamily="34" charset="-122"/>
                          <a:cs typeface="Arial" pitchFamily="34" charset="-120"/>
                        </a:rPr>
                        <a:t>Research Questions</a:t>
                      </a:r>
                      <a:endParaRPr lang="en-US" sz="11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1A2340"/>
                    </a:solidFill>
                  </a:tcPr>
                </a:tc>
                <a:tc>
                  <a:txBody>
                    <a:bodyPr/>
                    <a:lstStyle/>
                    <a:p>
                      <a:pPr marL="0" indent="0">
                        <a:buNone/>
                      </a:pPr>
                      <a:r>
                        <a:rPr lang="en-US" sz="1100" b="1" dirty="0">
                          <a:solidFill>
                            <a:srgbClr val="FFFFFF"/>
                          </a:solidFill>
                          <a:latin typeface="Arial" pitchFamily="34" charset="0"/>
                          <a:ea typeface="Arial" pitchFamily="34" charset="-122"/>
                          <a:cs typeface="Arial" pitchFamily="34" charset="-120"/>
                        </a:rPr>
                        <a:t>Aim / Objectives</a:t>
                      </a:r>
                      <a:endParaRPr lang="en-US" sz="11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1A2340"/>
                    </a:solidFill>
                  </a:tcPr>
                </a:tc>
                <a:extLst>
                  <a:ext uri="{0D108BD9-81ED-4DB2-BD59-A6C34878D82A}">
                    <a16:rowId xmlns:a16="http://schemas.microsoft.com/office/drawing/2014/main" val="10000"/>
                  </a:ext>
                </a:extLst>
              </a:tr>
              <a:tr h="594360">
                <a:tc>
                  <a:txBody>
                    <a:bodyPr/>
                    <a:lstStyle/>
                    <a:p>
                      <a:pPr marL="0" indent="0">
                        <a:buNone/>
                      </a:pPr>
                      <a:r>
                        <a:rPr lang="en-US" sz="1000" b="1" dirty="0">
                          <a:solidFill>
                            <a:srgbClr val="1A2340"/>
                          </a:solidFill>
                          <a:latin typeface="Arial" pitchFamily="34" charset="0"/>
                          <a:ea typeface="Arial" pitchFamily="34" charset="-122"/>
                          <a:cs typeface="Arial" pitchFamily="34" charset="-120"/>
                        </a:rPr>
                        <a:t>How do first-generation students experience academic belonging in online learning environments?</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BF0D2"/>
                    </a:solidFill>
                  </a:tcPr>
                </a:tc>
                <a:tc>
                  <a:txBody>
                    <a:bodyPr/>
                    <a:lstStyle/>
                    <a:p>
                      <a:pPr marL="0" indent="0">
                        <a:buNone/>
                      </a:pPr>
                      <a:r>
                        <a:rPr lang="en-US" sz="1000" dirty="0">
                          <a:solidFill>
                            <a:srgbClr val="1A2340"/>
                          </a:solidFill>
                          <a:latin typeface="Arial" pitchFamily="34" charset="0"/>
                          <a:ea typeface="Arial" pitchFamily="34" charset="-122"/>
                          <a:cs typeface="Arial" pitchFamily="34" charset="-120"/>
                        </a:rPr>
                        <a:t>To explore how first-generation students experience academic belonging in online learning environments</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BF0D2"/>
                    </a:solidFill>
                  </a:tcPr>
                </a:tc>
                <a:extLst>
                  <a:ext uri="{0D108BD9-81ED-4DB2-BD59-A6C34878D82A}">
                    <a16:rowId xmlns:a16="http://schemas.microsoft.com/office/drawing/2014/main" val="10001"/>
                  </a:ext>
                </a:extLst>
              </a:tr>
              <a:tr h="502920">
                <a:tc>
                  <a:txBody>
                    <a:bodyPr/>
                    <a:lstStyle/>
                    <a:p>
                      <a:pPr marL="0" indent="0">
                        <a:buNone/>
                      </a:pPr>
                      <a:r>
                        <a:rPr lang="en-US" sz="1000" dirty="0">
                          <a:solidFill>
                            <a:srgbClr val="1A2340"/>
                          </a:solidFill>
                          <a:latin typeface="Arial" pitchFamily="34" charset="0"/>
                          <a:ea typeface="Arial" pitchFamily="34" charset="-122"/>
                          <a:cs typeface="Arial" pitchFamily="34" charset="-120"/>
                        </a:rPr>
                        <a:t>What are first-generation students' perceptions and meanings of academic belonging?</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FFFFF"/>
                    </a:solidFill>
                  </a:tcPr>
                </a:tc>
                <a:tc>
                  <a:txBody>
                    <a:bodyPr/>
                    <a:lstStyle/>
                    <a:p>
                      <a:pPr marL="0" indent="0">
                        <a:buNone/>
                      </a:pPr>
                      <a:r>
                        <a:rPr lang="en-US" sz="1000" dirty="0">
                          <a:solidFill>
                            <a:srgbClr val="1A2340"/>
                          </a:solidFill>
                          <a:latin typeface="Arial" pitchFamily="34" charset="0"/>
                          <a:ea typeface="Arial" pitchFamily="34" charset="-122"/>
                          <a:cs typeface="Arial" pitchFamily="34" charset="-120"/>
                        </a:rPr>
                        <a:t>To explore first-generation students' perceptions and meanings of academic belonging</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02920">
                <a:tc>
                  <a:txBody>
                    <a:bodyPr/>
                    <a:lstStyle/>
                    <a:p>
                      <a:pPr marL="0" indent="0">
                        <a:buNone/>
                      </a:pPr>
                      <a:r>
                        <a:rPr lang="en-US" sz="1000" dirty="0">
                          <a:solidFill>
                            <a:srgbClr val="1A2340"/>
                          </a:solidFill>
                          <a:latin typeface="Arial" pitchFamily="34" charset="0"/>
                          <a:ea typeface="Arial" pitchFamily="34" charset="-122"/>
                          <a:cs typeface="Arial" pitchFamily="34" charset="-120"/>
                        </a:rPr>
                        <a:t>What factors influence first-generation students' sense of academic belonging?</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5F7FB"/>
                    </a:solidFill>
                  </a:tcPr>
                </a:tc>
                <a:tc>
                  <a:txBody>
                    <a:bodyPr/>
                    <a:lstStyle/>
                    <a:p>
                      <a:pPr marL="0" indent="0">
                        <a:buNone/>
                      </a:pPr>
                      <a:r>
                        <a:rPr lang="en-US" sz="1000" dirty="0">
                          <a:solidFill>
                            <a:srgbClr val="1A2340"/>
                          </a:solidFill>
                          <a:latin typeface="Arial" pitchFamily="34" charset="0"/>
                          <a:ea typeface="Arial" pitchFamily="34" charset="-122"/>
                          <a:cs typeface="Arial" pitchFamily="34" charset="-120"/>
                        </a:rPr>
                        <a:t>To identify factors that influence first-generation students' sense of academic belonging</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5F7FB"/>
                    </a:solidFill>
                  </a:tcPr>
                </a:tc>
                <a:extLst>
                  <a:ext uri="{0D108BD9-81ED-4DB2-BD59-A6C34878D82A}">
                    <a16:rowId xmlns:a16="http://schemas.microsoft.com/office/drawing/2014/main" val="10003"/>
                  </a:ext>
                </a:extLst>
              </a:tr>
              <a:tr h="502920">
                <a:tc>
                  <a:txBody>
                    <a:bodyPr/>
                    <a:lstStyle/>
                    <a:p>
                      <a:pPr marL="0" indent="0">
                        <a:buNone/>
                      </a:pPr>
                      <a:r>
                        <a:rPr lang="en-US" sz="1000" dirty="0">
                          <a:solidFill>
                            <a:srgbClr val="1A2340"/>
                          </a:solidFill>
                          <a:latin typeface="Arial" pitchFamily="34" charset="0"/>
                          <a:ea typeface="Arial" pitchFamily="34" charset="-122"/>
                          <a:cs typeface="Arial" pitchFamily="34" charset="-120"/>
                        </a:rPr>
                        <a:t>What challenges do first-generation students encounter in developing a sense of academic belonging?</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FFFFF"/>
                    </a:solidFill>
                  </a:tcPr>
                </a:tc>
                <a:tc>
                  <a:txBody>
                    <a:bodyPr/>
                    <a:lstStyle/>
                    <a:p>
                      <a:pPr marL="0" indent="0">
                        <a:buNone/>
                      </a:pPr>
                      <a:r>
                        <a:rPr lang="en-US" sz="1000" dirty="0">
                          <a:solidFill>
                            <a:srgbClr val="1A2340"/>
                          </a:solidFill>
                          <a:latin typeface="Arial" pitchFamily="34" charset="0"/>
                          <a:ea typeface="Arial" pitchFamily="34" charset="-122"/>
                          <a:cs typeface="Arial" pitchFamily="34" charset="-120"/>
                        </a:rPr>
                        <a:t>To examine challenges first-generation students encounter in developing a sense of academic belonging</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502920">
                <a:tc>
                  <a:txBody>
                    <a:bodyPr/>
                    <a:lstStyle/>
                    <a:p>
                      <a:pPr marL="0" indent="0">
                        <a:buNone/>
                      </a:pPr>
                      <a:r>
                        <a:rPr lang="en-US" sz="1000" dirty="0">
                          <a:solidFill>
                            <a:srgbClr val="1A2340"/>
                          </a:solidFill>
                          <a:latin typeface="Arial" pitchFamily="34" charset="0"/>
                          <a:ea typeface="Arial" pitchFamily="34" charset="-122"/>
                          <a:cs typeface="Arial" pitchFamily="34" charset="-120"/>
                        </a:rPr>
                        <a:t>What support strategies enhance first-generation students' sense of academic belonging?</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5F7FB"/>
                    </a:solidFill>
                  </a:tcPr>
                </a:tc>
                <a:tc>
                  <a:txBody>
                    <a:bodyPr/>
                    <a:lstStyle/>
                    <a:p>
                      <a:pPr marL="0" indent="0">
                        <a:buNone/>
                      </a:pPr>
                      <a:r>
                        <a:rPr lang="en-US" sz="1000" dirty="0">
                          <a:solidFill>
                            <a:srgbClr val="1A2340"/>
                          </a:solidFill>
                          <a:latin typeface="Arial" pitchFamily="34" charset="0"/>
                          <a:ea typeface="Arial" pitchFamily="34" charset="-122"/>
                          <a:cs typeface="Arial" pitchFamily="34" charset="-120"/>
                        </a:rPr>
                        <a:t>To explore the support strategies that enhance first-generation students' sense of academic belonging</a:t>
                      </a:r>
                      <a:endParaRPr lang="en-US" sz="1000" dirty="0">
                        <a:latin typeface="Arial" charset="0"/>
                        <a:ea typeface="Arial" charset="0"/>
                        <a:cs typeface="Arial" charset="0"/>
                      </a:endParaRPr>
                    </a:p>
                  </a:txBody>
                  <a:tcPr>
                    <a:lnL w="12700" cap="flat" cmpd="sng" algn="ctr">
                      <a:solidFill>
                        <a:srgbClr val="E2E8F0"/>
                      </a:solidFill>
                      <a:prstDash val="solid"/>
                      <a:round/>
                      <a:headEnd type="none" w="med" len="med"/>
                      <a:tailEnd type="none" w="med" len="med"/>
                    </a:lnL>
                    <a:lnR w="12700" cap="flat" cmpd="sng" algn="ctr">
                      <a:solidFill>
                        <a:srgbClr val="E2E8F0"/>
                      </a:solidFill>
                      <a:prstDash val="solid"/>
                      <a:round/>
                      <a:headEnd type="none" w="med" len="med"/>
                      <a:tailEnd type="none" w="med" len="med"/>
                    </a:lnR>
                    <a:lnT w="12700" cap="flat" cmpd="sng" algn="ctr">
                      <a:solidFill>
                        <a:srgbClr val="E2E8F0"/>
                      </a:solidFill>
                      <a:prstDash val="solid"/>
                      <a:round/>
                      <a:headEnd type="none" w="med" len="med"/>
                      <a:tailEnd type="none" w="med" len="med"/>
                    </a:lnT>
                    <a:lnB w="12700" cap="flat" cmpd="sng" algn="ctr">
                      <a:solidFill>
                        <a:srgbClr val="E2E8F0"/>
                      </a:solidFill>
                      <a:prstDash val="solid"/>
                      <a:round/>
                      <a:headEnd type="none" w="med" len="med"/>
                      <a:tailEnd type="none" w="med" len="med"/>
                    </a:lnB>
                    <a:solidFill>
                      <a:srgbClr val="F5F7FB"/>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4">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Problem Statement Formula</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365760" y="1005840"/>
            <a:ext cx="822960" cy="1005840"/>
          </a:xfrm>
          <a:prstGeom prst="rect">
            <a:avLst/>
          </a:prstGeom>
          <a:solidFill>
            <a:srgbClr val="1A4480"/>
          </a:solidFill>
          <a:ln w="12700">
            <a:solidFill>
              <a:srgbClr val="1A4480"/>
            </a:solidFill>
            <a:prstDash val="solid"/>
          </a:ln>
        </p:spPr>
        <p:txBody>
          <a:bodyPr/>
          <a:lstStyle/>
          <a:p>
            <a:endParaRPr lang="en-US"/>
          </a:p>
        </p:txBody>
      </p:sp>
      <p:sp>
        <p:nvSpPr>
          <p:cNvPr id="8" name="Text 5"/>
          <p:cNvSpPr/>
          <p:nvPr/>
        </p:nvSpPr>
        <p:spPr>
          <a:xfrm>
            <a:off x="365760" y="1005840"/>
            <a:ext cx="822960" cy="1005840"/>
          </a:xfrm>
          <a:prstGeom prst="rect">
            <a:avLst/>
          </a:prstGeom>
          <a:noFill/>
          <a:ln/>
        </p:spPr>
        <p:txBody>
          <a:bodyPr wrap="square" rtlCol="0" anchor="ctr"/>
          <a:lstStyle/>
          <a:p>
            <a:pPr marL="0" indent="0" algn="ctr">
              <a:buNone/>
            </a:pPr>
            <a:r>
              <a:rPr lang="en-US" sz="2000" b="1" dirty="0">
                <a:solidFill>
                  <a:srgbClr val="E8B84B"/>
                </a:solidFill>
                <a:latin typeface="Arial" pitchFamily="34" charset="0"/>
                <a:ea typeface="Arial" pitchFamily="34" charset="-122"/>
                <a:cs typeface="Arial" pitchFamily="34" charset="-120"/>
              </a:rPr>
              <a:t>01</a:t>
            </a:r>
            <a:endParaRPr lang="en-US" sz="2000" dirty="0"/>
          </a:p>
        </p:txBody>
      </p:sp>
      <p:sp>
        <p:nvSpPr>
          <p:cNvPr id="9" name="Shape 6"/>
          <p:cNvSpPr/>
          <p:nvPr/>
        </p:nvSpPr>
        <p:spPr>
          <a:xfrm>
            <a:off x="1325880" y="1005840"/>
            <a:ext cx="2286000" cy="1005840"/>
          </a:xfrm>
          <a:prstGeom prst="rect">
            <a:avLst/>
          </a:prstGeom>
          <a:solidFill>
            <a:srgbClr val="1A2340"/>
          </a:solidFill>
          <a:ln w="12700">
            <a:solidFill>
              <a:srgbClr val="1A2340"/>
            </a:solidFill>
            <a:prstDash val="solid"/>
          </a:ln>
        </p:spPr>
        <p:txBody>
          <a:bodyPr/>
          <a:lstStyle/>
          <a:p>
            <a:endParaRPr lang="en-US"/>
          </a:p>
        </p:txBody>
      </p:sp>
      <p:sp>
        <p:nvSpPr>
          <p:cNvPr id="10" name="Text 7"/>
          <p:cNvSpPr/>
          <p:nvPr/>
        </p:nvSpPr>
        <p:spPr>
          <a:xfrm>
            <a:off x="1417320" y="1005840"/>
            <a:ext cx="2103120" cy="1005840"/>
          </a:xfrm>
          <a:prstGeom prst="rect">
            <a:avLst/>
          </a:prstGeom>
          <a:noFill/>
          <a:ln/>
        </p:spPr>
        <p:txBody>
          <a:bodyPr wrap="square" rtlCol="0" anchor="ctr"/>
          <a:lstStyle/>
          <a:p>
            <a:pPr marL="0" indent="0">
              <a:buNone/>
            </a:pPr>
            <a:r>
              <a:rPr lang="en-US" sz="1300" b="1" dirty="0">
                <a:solidFill>
                  <a:srgbClr val="FFFFFF"/>
                </a:solidFill>
                <a:latin typeface="Arial" pitchFamily="34" charset="0"/>
                <a:ea typeface="Arial" pitchFamily="34" charset="-122"/>
                <a:cs typeface="Arial" pitchFamily="34" charset="-120"/>
              </a:rPr>
              <a:t>Step 1:  Narrow the Focus</a:t>
            </a:r>
            <a:endParaRPr lang="en-US" sz="1300" dirty="0"/>
          </a:p>
        </p:txBody>
      </p:sp>
      <p:sp>
        <p:nvSpPr>
          <p:cNvPr id="11" name="Shape 8"/>
          <p:cNvSpPr/>
          <p:nvPr/>
        </p:nvSpPr>
        <p:spPr>
          <a:xfrm>
            <a:off x="3703320" y="1005840"/>
            <a:ext cx="5074920" cy="1005840"/>
          </a:xfrm>
          <a:prstGeom prst="rect">
            <a:avLst/>
          </a:prstGeom>
          <a:solidFill>
            <a:srgbClr val="FFFFFF"/>
          </a:solidFill>
          <a:ln w="12700">
            <a:solidFill>
              <a:srgbClr val="E2E8F0"/>
            </a:solidFill>
            <a:prstDash val="solid"/>
          </a:ln>
          <a:effectLst>
            <a:outerShdw blurRad="50800" dist="25400" dir="8100000" algn="bl" rotWithShape="0">
              <a:srgbClr val="000000">
                <a:alpha val="7000"/>
              </a:srgbClr>
            </a:outerShdw>
          </a:effectLst>
        </p:spPr>
        <p:txBody>
          <a:bodyPr/>
          <a:lstStyle/>
          <a:p>
            <a:endParaRPr lang="en-US"/>
          </a:p>
        </p:txBody>
      </p:sp>
      <p:sp>
        <p:nvSpPr>
          <p:cNvPr id="12" name="Shape 9"/>
          <p:cNvSpPr/>
          <p:nvPr/>
        </p:nvSpPr>
        <p:spPr>
          <a:xfrm>
            <a:off x="3703320" y="1005840"/>
            <a:ext cx="109728" cy="1005840"/>
          </a:xfrm>
          <a:prstGeom prst="rect">
            <a:avLst/>
          </a:prstGeom>
          <a:solidFill>
            <a:srgbClr val="E8B84B"/>
          </a:solidFill>
          <a:ln w="12700">
            <a:solidFill>
              <a:srgbClr val="E8B84B"/>
            </a:solidFill>
            <a:prstDash val="solid"/>
          </a:ln>
        </p:spPr>
        <p:txBody>
          <a:bodyPr/>
          <a:lstStyle/>
          <a:p>
            <a:endParaRPr lang="en-US"/>
          </a:p>
        </p:txBody>
      </p:sp>
      <p:sp>
        <p:nvSpPr>
          <p:cNvPr id="13" name="Text 10"/>
          <p:cNvSpPr/>
          <p:nvPr/>
        </p:nvSpPr>
        <p:spPr>
          <a:xfrm>
            <a:off x="3931920" y="1005840"/>
            <a:ext cx="4754880" cy="1005840"/>
          </a:xfrm>
          <a:prstGeom prst="rect">
            <a:avLst/>
          </a:prstGeom>
          <a:noFill/>
          <a:ln/>
        </p:spPr>
        <p:txBody>
          <a:bodyPr wrap="square" rtlCol="0" anchor="ctr"/>
          <a:lstStyle/>
          <a:p>
            <a:pPr marL="0" indent="0">
              <a:lnSpc>
                <a:spcPct val="125000"/>
              </a:lnSpc>
              <a:buNone/>
            </a:pPr>
            <a:r>
              <a:rPr lang="en-US" sz="1300" i="1" dirty="0">
                <a:solidFill>
                  <a:srgbClr val="1A2340"/>
                </a:solidFill>
                <a:latin typeface="Arial" pitchFamily="34" charset="0"/>
                <a:ea typeface="Arial" pitchFamily="34" charset="-122"/>
                <a:cs typeface="Arial" pitchFamily="34" charset="-120"/>
              </a:rPr>
              <a:t>First-generation university students</a:t>
            </a:r>
            <a:endParaRPr lang="en-US" sz="1300" dirty="0"/>
          </a:p>
        </p:txBody>
      </p:sp>
      <p:sp>
        <p:nvSpPr>
          <p:cNvPr id="14" name="Shape 11"/>
          <p:cNvSpPr/>
          <p:nvPr/>
        </p:nvSpPr>
        <p:spPr>
          <a:xfrm>
            <a:off x="365760" y="2240280"/>
            <a:ext cx="822960" cy="1005840"/>
          </a:xfrm>
          <a:prstGeom prst="rect">
            <a:avLst/>
          </a:prstGeom>
          <a:solidFill>
            <a:srgbClr val="C07A0A"/>
          </a:solidFill>
          <a:ln w="12700">
            <a:solidFill>
              <a:srgbClr val="C07A0A"/>
            </a:solidFill>
            <a:prstDash val="solid"/>
          </a:ln>
        </p:spPr>
        <p:txBody>
          <a:bodyPr/>
          <a:lstStyle/>
          <a:p>
            <a:endParaRPr lang="en-US"/>
          </a:p>
        </p:txBody>
      </p:sp>
      <p:sp>
        <p:nvSpPr>
          <p:cNvPr id="15" name="Text 12"/>
          <p:cNvSpPr/>
          <p:nvPr/>
        </p:nvSpPr>
        <p:spPr>
          <a:xfrm>
            <a:off x="365760" y="2240280"/>
            <a:ext cx="822960" cy="1005840"/>
          </a:xfrm>
          <a:prstGeom prst="rect">
            <a:avLst/>
          </a:prstGeom>
          <a:noFill/>
          <a:ln/>
        </p:spPr>
        <p:txBody>
          <a:bodyPr wrap="square" rtlCol="0" anchor="ctr"/>
          <a:lstStyle/>
          <a:p>
            <a:pPr marL="0" indent="0" algn="ctr">
              <a:buNone/>
            </a:pPr>
            <a:r>
              <a:rPr lang="en-US" sz="2000" b="1" dirty="0">
                <a:solidFill>
                  <a:srgbClr val="E8B84B"/>
                </a:solidFill>
                <a:latin typeface="Arial" pitchFamily="34" charset="0"/>
                <a:ea typeface="Arial" pitchFamily="34" charset="-122"/>
                <a:cs typeface="Arial" pitchFamily="34" charset="-120"/>
              </a:rPr>
              <a:t>02</a:t>
            </a:r>
            <a:endParaRPr lang="en-US" sz="2000" dirty="0"/>
          </a:p>
        </p:txBody>
      </p:sp>
      <p:sp>
        <p:nvSpPr>
          <p:cNvPr id="16" name="Shape 13"/>
          <p:cNvSpPr/>
          <p:nvPr/>
        </p:nvSpPr>
        <p:spPr>
          <a:xfrm>
            <a:off x="1325880" y="2240280"/>
            <a:ext cx="2286000" cy="1005840"/>
          </a:xfrm>
          <a:prstGeom prst="rect">
            <a:avLst/>
          </a:prstGeom>
          <a:solidFill>
            <a:srgbClr val="1A2340"/>
          </a:solidFill>
          <a:ln w="12700">
            <a:solidFill>
              <a:srgbClr val="1A2340"/>
            </a:solidFill>
            <a:prstDash val="solid"/>
          </a:ln>
        </p:spPr>
        <p:txBody>
          <a:bodyPr/>
          <a:lstStyle/>
          <a:p>
            <a:endParaRPr lang="en-US"/>
          </a:p>
        </p:txBody>
      </p:sp>
      <p:sp>
        <p:nvSpPr>
          <p:cNvPr id="17" name="Text 14"/>
          <p:cNvSpPr/>
          <p:nvPr/>
        </p:nvSpPr>
        <p:spPr>
          <a:xfrm>
            <a:off x="1417320" y="2240280"/>
            <a:ext cx="2103120" cy="1005840"/>
          </a:xfrm>
          <a:prstGeom prst="rect">
            <a:avLst/>
          </a:prstGeom>
          <a:noFill/>
          <a:ln/>
        </p:spPr>
        <p:txBody>
          <a:bodyPr wrap="square" rtlCol="0" anchor="ctr"/>
          <a:lstStyle/>
          <a:p>
            <a:pPr marL="0" indent="0">
              <a:buNone/>
            </a:pPr>
            <a:r>
              <a:rPr lang="en-US" sz="1300" b="1" dirty="0">
                <a:solidFill>
                  <a:srgbClr val="FFFFFF"/>
                </a:solidFill>
                <a:latin typeface="Arial" pitchFamily="34" charset="0"/>
                <a:ea typeface="Arial" pitchFamily="34" charset="-122"/>
                <a:cs typeface="Arial" pitchFamily="34" charset="-120"/>
              </a:rPr>
              <a:t>Step 2:  Identify the Gap</a:t>
            </a:r>
            <a:endParaRPr lang="en-US" sz="1300" dirty="0"/>
          </a:p>
        </p:txBody>
      </p:sp>
      <p:sp>
        <p:nvSpPr>
          <p:cNvPr id="18" name="Shape 15"/>
          <p:cNvSpPr/>
          <p:nvPr/>
        </p:nvSpPr>
        <p:spPr>
          <a:xfrm>
            <a:off x="3703320" y="2240280"/>
            <a:ext cx="5074920" cy="1005840"/>
          </a:xfrm>
          <a:prstGeom prst="rect">
            <a:avLst/>
          </a:prstGeom>
          <a:solidFill>
            <a:srgbClr val="FFFFFF"/>
          </a:solidFill>
          <a:ln w="12700">
            <a:solidFill>
              <a:srgbClr val="E2E8F0"/>
            </a:solidFill>
            <a:prstDash val="solid"/>
          </a:ln>
          <a:effectLst>
            <a:outerShdw blurRad="50800" dist="25400" dir="8100000" algn="bl" rotWithShape="0">
              <a:srgbClr val="000000">
                <a:alpha val="7000"/>
              </a:srgbClr>
            </a:outerShdw>
          </a:effectLst>
        </p:spPr>
        <p:txBody>
          <a:bodyPr/>
          <a:lstStyle/>
          <a:p>
            <a:endParaRPr lang="en-US"/>
          </a:p>
        </p:txBody>
      </p:sp>
      <p:sp>
        <p:nvSpPr>
          <p:cNvPr id="19" name="Shape 16"/>
          <p:cNvSpPr/>
          <p:nvPr/>
        </p:nvSpPr>
        <p:spPr>
          <a:xfrm>
            <a:off x="3703320" y="2240280"/>
            <a:ext cx="109728" cy="1005840"/>
          </a:xfrm>
          <a:prstGeom prst="rect">
            <a:avLst/>
          </a:prstGeom>
          <a:solidFill>
            <a:srgbClr val="E8B84B"/>
          </a:solidFill>
          <a:ln w="12700">
            <a:solidFill>
              <a:srgbClr val="E8B84B"/>
            </a:solidFill>
            <a:prstDash val="solid"/>
          </a:ln>
        </p:spPr>
        <p:txBody>
          <a:bodyPr/>
          <a:lstStyle/>
          <a:p>
            <a:endParaRPr lang="en-US"/>
          </a:p>
        </p:txBody>
      </p:sp>
      <p:sp>
        <p:nvSpPr>
          <p:cNvPr id="20" name="Text 17"/>
          <p:cNvSpPr/>
          <p:nvPr/>
        </p:nvSpPr>
        <p:spPr>
          <a:xfrm>
            <a:off x="3931920" y="2240280"/>
            <a:ext cx="4754880" cy="1005840"/>
          </a:xfrm>
          <a:prstGeom prst="rect">
            <a:avLst/>
          </a:prstGeom>
          <a:noFill/>
          <a:ln/>
        </p:spPr>
        <p:txBody>
          <a:bodyPr wrap="square" rtlCol="0" anchor="ctr"/>
          <a:lstStyle/>
          <a:p>
            <a:pPr marL="0" indent="0">
              <a:lnSpc>
                <a:spcPct val="125000"/>
              </a:lnSpc>
              <a:buNone/>
            </a:pPr>
            <a:r>
              <a:rPr lang="en-US" sz="1300" i="1" dirty="0">
                <a:solidFill>
                  <a:srgbClr val="1A2340"/>
                </a:solidFill>
                <a:latin typeface="Arial" pitchFamily="34" charset="0"/>
                <a:ea typeface="Arial" pitchFamily="34" charset="-122"/>
                <a:cs typeface="Arial" pitchFamily="34" charset="-120"/>
              </a:rPr>
              <a:t>Their sense of belonging is not well understood</a:t>
            </a:r>
            <a:endParaRPr lang="en-US" sz="1300" dirty="0"/>
          </a:p>
        </p:txBody>
      </p:sp>
      <p:sp>
        <p:nvSpPr>
          <p:cNvPr id="21" name="Shape 18"/>
          <p:cNvSpPr/>
          <p:nvPr/>
        </p:nvSpPr>
        <p:spPr>
          <a:xfrm>
            <a:off x="365760" y="3474720"/>
            <a:ext cx="822960" cy="1005840"/>
          </a:xfrm>
          <a:prstGeom prst="rect">
            <a:avLst/>
          </a:prstGeom>
          <a:solidFill>
            <a:srgbClr val="1B5E20"/>
          </a:solidFill>
          <a:ln w="12700">
            <a:solidFill>
              <a:srgbClr val="1B5E20"/>
            </a:solidFill>
            <a:prstDash val="solid"/>
          </a:ln>
        </p:spPr>
        <p:txBody>
          <a:bodyPr/>
          <a:lstStyle/>
          <a:p>
            <a:endParaRPr lang="en-US"/>
          </a:p>
        </p:txBody>
      </p:sp>
      <p:sp>
        <p:nvSpPr>
          <p:cNvPr id="22" name="Text 19"/>
          <p:cNvSpPr/>
          <p:nvPr/>
        </p:nvSpPr>
        <p:spPr>
          <a:xfrm>
            <a:off x="365760" y="3474720"/>
            <a:ext cx="822960" cy="1005840"/>
          </a:xfrm>
          <a:prstGeom prst="rect">
            <a:avLst/>
          </a:prstGeom>
          <a:noFill/>
          <a:ln/>
        </p:spPr>
        <p:txBody>
          <a:bodyPr wrap="square" rtlCol="0" anchor="ctr"/>
          <a:lstStyle/>
          <a:p>
            <a:pPr marL="0" indent="0" algn="ctr">
              <a:buNone/>
            </a:pPr>
            <a:r>
              <a:rPr lang="en-US" sz="2000" b="1" dirty="0">
                <a:solidFill>
                  <a:srgbClr val="E8B84B"/>
                </a:solidFill>
                <a:latin typeface="Arial" pitchFamily="34" charset="0"/>
                <a:ea typeface="Arial" pitchFamily="34" charset="-122"/>
                <a:cs typeface="Arial" pitchFamily="34" charset="-120"/>
              </a:rPr>
              <a:t>03</a:t>
            </a:r>
            <a:endParaRPr lang="en-US" sz="2000" dirty="0"/>
          </a:p>
        </p:txBody>
      </p:sp>
      <p:sp>
        <p:nvSpPr>
          <p:cNvPr id="23" name="Shape 20"/>
          <p:cNvSpPr/>
          <p:nvPr/>
        </p:nvSpPr>
        <p:spPr>
          <a:xfrm>
            <a:off x="1325880" y="3474720"/>
            <a:ext cx="2286000" cy="1005840"/>
          </a:xfrm>
          <a:prstGeom prst="rect">
            <a:avLst/>
          </a:prstGeom>
          <a:solidFill>
            <a:srgbClr val="1A2340"/>
          </a:solidFill>
          <a:ln w="12700">
            <a:solidFill>
              <a:srgbClr val="1A2340"/>
            </a:solidFill>
            <a:prstDash val="solid"/>
          </a:ln>
        </p:spPr>
        <p:txBody>
          <a:bodyPr/>
          <a:lstStyle/>
          <a:p>
            <a:endParaRPr lang="en-US"/>
          </a:p>
        </p:txBody>
      </p:sp>
      <p:sp>
        <p:nvSpPr>
          <p:cNvPr id="24" name="Text 21"/>
          <p:cNvSpPr/>
          <p:nvPr/>
        </p:nvSpPr>
        <p:spPr>
          <a:xfrm>
            <a:off x="1417320" y="3474720"/>
            <a:ext cx="2103120" cy="1005840"/>
          </a:xfrm>
          <a:prstGeom prst="rect">
            <a:avLst/>
          </a:prstGeom>
          <a:noFill/>
          <a:ln/>
        </p:spPr>
        <p:txBody>
          <a:bodyPr wrap="square" rtlCol="0" anchor="ctr"/>
          <a:lstStyle/>
          <a:p>
            <a:pPr marL="0" indent="0">
              <a:buNone/>
            </a:pPr>
            <a:r>
              <a:rPr lang="en-US" sz="1300" b="1" dirty="0">
                <a:solidFill>
                  <a:srgbClr val="FFFFFF"/>
                </a:solidFill>
                <a:latin typeface="Arial" pitchFamily="34" charset="0"/>
                <a:ea typeface="Arial" pitchFamily="34" charset="-122"/>
                <a:cs typeface="Arial" pitchFamily="34" charset="-120"/>
              </a:rPr>
              <a:t>Step 3:  Why It Matters</a:t>
            </a:r>
            <a:endParaRPr lang="en-US" sz="1300" dirty="0"/>
          </a:p>
        </p:txBody>
      </p:sp>
      <p:sp>
        <p:nvSpPr>
          <p:cNvPr id="25" name="Shape 22"/>
          <p:cNvSpPr/>
          <p:nvPr/>
        </p:nvSpPr>
        <p:spPr>
          <a:xfrm>
            <a:off x="3703320" y="3474720"/>
            <a:ext cx="5074920" cy="1005840"/>
          </a:xfrm>
          <a:prstGeom prst="rect">
            <a:avLst/>
          </a:prstGeom>
          <a:solidFill>
            <a:srgbClr val="FFFFFF"/>
          </a:solidFill>
          <a:ln w="12700">
            <a:solidFill>
              <a:srgbClr val="E2E8F0"/>
            </a:solidFill>
            <a:prstDash val="solid"/>
          </a:ln>
          <a:effectLst>
            <a:outerShdw blurRad="50800" dist="25400" dir="8100000" algn="bl" rotWithShape="0">
              <a:srgbClr val="000000">
                <a:alpha val="7000"/>
              </a:srgbClr>
            </a:outerShdw>
          </a:effectLst>
        </p:spPr>
        <p:txBody>
          <a:bodyPr/>
          <a:lstStyle/>
          <a:p>
            <a:endParaRPr lang="en-US"/>
          </a:p>
        </p:txBody>
      </p:sp>
      <p:sp>
        <p:nvSpPr>
          <p:cNvPr id="26" name="Shape 23"/>
          <p:cNvSpPr/>
          <p:nvPr/>
        </p:nvSpPr>
        <p:spPr>
          <a:xfrm>
            <a:off x="3703320" y="3474720"/>
            <a:ext cx="109728" cy="1005840"/>
          </a:xfrm>
          <a:prstGeom prst="rect">
            <a:avLst/>
          </a:prstGeom>
          <a:solidFill>
            <a:srgbClr val="E8B84B"/>
          </a:solidFill>
          <a:ln w="12700">
            <a:solidFill>
              <a:srgbClr val="E8B84B"/>
            </a:solidFill>
            <a:prstDash val="solid"/>
          </a:ln>
        </p:spPr>
        <p:txBody>
          <a:bodyPr/>
          <a:lstStyle/>
          <a:p>
            <a:endParaRPr lang="en-US"/>
          </a:p>
        </p:txBody>
      </p:sp>
      <p:sp>
        <p:nvSpPr>
          <p:cNvPr id="27" name="Text 24"/>
          <p:cNvSpPr/>
          <p:nvPr/>
        </p:nvSpPr>
        <p:spPr>
          <a:xfrm>
            <a:off x="3931920" y="3474720"/>
            <a:ext cx="4754880" cy="1005840"/>
          </a:xfrm>
          <a:prstGeom prst="rect">
            <a:avLst/>
          </a:prstGeom>
          <a:noFill/>
          <a:ln/>
        </p:spPr>
        <p:txBody>
          <a:bodyPr wrap="square" rtlCol="0" anchor="ctr"/>
          <a:lstStyle/>
          <a:p>
            <a:pPr marL="0" indent="0">
              <a:lnSpc>
                <a:spcPct val="125000"/>
              </a:lnSpc>
              <a:buNone/>
            </a:pPr>
            <a:r>
              <a:rPr lang="en-US" sz="1300" i="1" dirty="0">
                <a:solidFill>
                  <a:srgbClr val="1A2340"/>
                </a:solidFill>
                <a:latin typeface="Arial" pitchFamily="34" charset="0"/>
                <a:ea typeface="Arial" pitchFamily="34" charset="-122"/>
                <a:cs typeface="Arial" pitchFamily="34" charset="-120"/>
              </a:rPr>
              <a:t>Belonging affects retention and academic success</a:t>
            </a:r>
            <a:endParaRPr lang="en-US" sz="13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5">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Example: Problem Statement</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365760" y="960120"/>
            <a:ext cx="8412480" cy="960120"/>
          </a:xfrm>
          <a:prstGeom prst="rect">
            <a:avLst/>
          </a:prstGeom>
          <a:solidFill>
            <a:srgbClr val="1A2340"/>
          </a:solidFill>
          <a:ln w="12700">
            <a:solidFill>
              <a:srgbClr val="1A2340"/>
            </a:solidFill>
            <a:prstDash val="solid"/>
          </a:ln>
        </p:spPr>
        <p:txBody>
          <a:bodyPr/>
          <a:lstStyle/>
          <a:p>
            <a:endParaRPr lang="en-US"/>
          </a:p>
        </p:txBody>
      </p:sp>
      <p:sp>
        <p:nvSpPr>
          <p:cNvPr id="8" name="Shape 5"/>
          <p:cNvSpPr/>
          <p:nvPr/>
        </p:nvSpPr>
        <p:spPr>
          <a:xfrm>
            <a:off x="365760" y="960120"/>
            <a:ext cx="128016" cy="960120"/>
          </a:xfrm>
          <a:prstGeom prst="rect">
            <a:avLst/>
          </a:prstGeom>
          <a:solidFill>
            <a:srgbClr val="E8B84B"/>
          </a:solidFill>
          <a:ln w="12700">
            <a:solidFill>
              <a:srgbClr val="E8B84B"/>
            </a:solidFill>
            <a:prstDash val="solid"/>
          </a:ln>
        </p:spPr>
        <p:txBody>
          <a:bodyPr/>
          <a:lstStyle/>
          <a:p>
            <a:endParaRPr lang="en-US"/>
          </a:p>
        </p:txBody>
      </p:sp>
      <p:sp>
        <p:nvSpPr>
          <p:cNvPr id="9" name="Text 6"/>
          <p:cNvSpPr/>
          <p:nvPr/>
        </p:nvSpPr>
        <p:spPr>
          <a:xfrm>
            <a:off x="594360" y="978408"/>
            <a:ext cx="1280160" cy="347472"/>
          </a:xfrm>
          <a:prstGeom prst="rect">
            <a:avLst/>
          </a:prstGeom>
          <a:noFill/>
          <a:ln/>
        </p:spPr>
        <p:txBody>
          <a:bodyPr wrap="square" rtlCol="0" anchor="ctr"/>
          <a:lstStyle/>
          <a:p>
            <a:pPr marL="0" indent="0">
              <a:buNone/>
            </a:pPr>
            <a:r>
              <a:rPr lang="en-US" sz="1000" b="1" dirty="0">
                <a:solidFill>
                  <a:srgbClr val="E8B84B"/>
                </a:solidFill>
                <a:latin typeface="Arial" pitchFamily="34" charset="0"/>
                <a:ea typeface="Arial" pitchFamily="34" charset="-122"/>
                <a:cs typeface="Arial" pitchFamily="34" charset="-120"/>
              </a:rPr>
              <a:t>FORMULA</a:t>
            </a:r>
            <a:endParaRPr lang="en-US" sz="1000" dirty="0"/>
          </a:p>
        </p:txBody>
      </p:sp>
      <p:sp>
        <p:nvSpPr>
          <p:cNvPr id="10" name="Text 7"/>
          <p:cNvSpPr/>
          <p:nvPr/>
        </p:nvSpPr>
        <p:spPr>
          <a:xfrm>
            <a:off x="594360" y="1298448"/>
            <a:ext cx="8046720" cy="548640"/>
          </a:xfrm>
          <a:prstGeom prst="rect">
            <a:avLst/>
          </a:prstGeom>
          <a:noFill/>
          <a:ln/>
        </p:spPr>
        <p:txBody>
          <a:bodyPr wrap="square" rtlCol="0" anchor="t"/>
          <a:lstStyle/>
          <a:p>
            <a:pPr marL="0" indent="0">
              <a:buNone/>
            </a:pPr>
            <a:r>
              <a:rPr lang="en-US" sz="1200" i="1" dirty="0">
                <a:solidFill>
                  <a:srgbClr val="A8B8D8"/>
                </a:solidFill>
                <a:latin typeface="Arial" pitchFamily="34" charset="0"/>
                <a:ea typeface="Arial" pitchFamily="34" charset="-122"/>
                <a:cs typeface="Arial" pitchFamily="34" charset="-120"/>
              </a:rPr>
              <a:t>Despite _____, there is limited understanding of _____ among _____, particularly regarding _____. This gap is important because it affects _____.</a:t>
            </a:r>
            <a:endParaRPr lang="en-US" sz="1200" dirty="0"/>
          </a:p>
        </p:txBody>
      </p:sp>
      <p:sp>
        <p:nvSpPr>
          <p:cNvPr id="11" name="Shape 8"/>
          <p:cNvSpPr/>
          <p:nvPr/>
        </p:nvSpPr>
        <p:spPr>
          <a:xfrm>
            <a:off x="4325112" y="2011680"/>
            <a:ext cx="54864" cy="320040"/>
          </a:xfrm>
          <a:prstGeom prst="rect">
            <a:avLst/>
          </a:prstGeom>
          <a:solidFill>
            <a:srgbClr val="E8B84B"/>
          </a:solidFill>
          <a:ln w="12700">
            <a:solidFill>
              <a:srgbClr val="E8B84B"/>
            </a:solidFill>
            <a:prstDash val="solid"/>
          </a:ln>
        </p:spPr>
        <p:txBody>
          <a:bodyPr/>
          <a:lstStyle/>
          <a:p>
            <a:endParaRPr lang="en-US"/>
          </a:p>
        </p:txBody>
      </p:sp>
      <p:sp>
        <p:nvSpPr>
          <p:cNvPr id="12" name="Text 9"/>
          <p:cNvSpPr/>
          <p:nvPr/>
        </p:nvSpPr>
        <p:spPr>
          <a:xfrm>
            <a:off x="4114800" y="2194560"/>
            <a:ext cx="457200" cy="274320"/>
          </a:xfrm>
          <a:prstGeom prst="rect">
            <a:avLst/>
          </a:prstGeom>
          <a:noFill/>
          <a:ln/>
        </p:spPr>
        <p:txBody>
          <a:bodyPr wrap="square" rtlCol="0" anchor="ctr"/>
          <a:lstStyle/>
          <a:p>
            <a:pPr marL="0" indent="0" algn="ctr">
              <a:buNone/>
            </a:pPr>
            <a:r>
              <a:rPr lang="en-US" sz="1400" dirty="0">
                <a:solidFill>
                  <a:srgbClr val="E8B84B"/>
                </a:solidFill>
                <a:latin typeface="Arial" pitchFamily="34" charset="0"/>
                <a:ea typeface="Arial" pitchFamily="34" charset="-122"/>
                <a:cs typeface="Arial" pitchFamily="34" charset="-120"/>
              </a:rPr>
              <a:t>▼</a:t>
            </a:r>
            <a:endParaRPr lang="en-US" sz="1400" dirty="0"/>
          </a:p>
        </p:txBody>
      </p:sp>
      <p:sp>
        <p:nvSpPr>
          <p:cNvPr id="13" name="Shape 10"/>
          <p:cNvSpPr/>
          <p:nvPr/>
        </p:nvSpPr>
        <p:spPr>
          <a:xfrm>
            <a:off x="365760" y="2514600"/>
            <a:ext cx="8412480" cy="1737360"/>
          </a:xfrm>
          <a:prstGeom prst="rect">
            <a:avLst/>
          </a:prstGeom>
          <a:solidFill>
            <a:srgbClr val="FBF0D2"/>
          </a:solidFill>
          <a:ln w="12700">
            <a:solidFill>
              <a:srgbClr val="E8B84B"/>
            </a:solidFill>
            <a:prstDash val="solid"/>
          </a:ln>
        </p:spPr>
        <p:txBody>
          <a:bodyPr/>
          <a:lstStyle/>
          <a:p>
            <a:endParaRPr lang="en-US"/>
          </a:p>
        </p:txBody>
      </p:sp>
      <p:sp>
        <p:nvSpPr>
          <p:cNvPr id="14" name="Shape 11"/>
          <p:cNvSpPr/>
          <p:nvPr/>
        </p:nvSpPr>
        <p:spPr>
          <a:xfrm>
            <a:off x="365760" y="2514600"/>
            <a:ext cx="128016" cy="1737360"/>
          </a:xfrm>
          <a:prstGeom prst="rect">
            <a:avLst/>
          </a:prstGeom>
          <a:solidFill>
            <a:srgbClr val="E8B84B"/>
          </a:solidFill>
          <a:ln w="12700">
            <a:solidFill>
              <a:srgbClr val="E8B84B"/>
            </a:solidFill>
            <a:prstDash val="solid"/>
          </a:ln>
        </p:spPr>
        <p:txBody>
          <a:bodyPr/>
          <a:lstStyle/>
          <a:p>
            <a:endParaRPr lang="en-US"/>
          </a:p>
        </p:txBody>
      </p:sp>
      <p:sp>
        <p:nvSpPr>
          <p:cNvPr id="15" name="Text 12"/>
          <p:cNvSpPr/>
          <p:nvPr/>
        </p:nvSpPr>
        <p:spPr>
          <a:xfrm>
            <a:off x="594360" y="2542032"/>
            <a:ext cx="1463040" cy="347472"/>
          </a:xfrm>
          <a:prstGeom prst="rect">
            <a:avLst/>
          </a:prstGeom>
          <a:noFill/>
          <a:ln/>
        </p:spPr>
        <p:txBody>
          <a:bodyPr wrap="square" rtlCol="0" anchor="ctr"/>
          <a:lstStyle/>
          <a:p>
            <a:pPr marL="0" indent="0">
              <a:buNone/>
            </a:pPr>
            <a:r>
              <a:rPr lang="en-US" sz="1000" b="1" dirty="0">
                <a:solidFill>
                  <a:srgbClr val="1A2340"/>
                </a:solidFill>
                <a:latin typeface="Arial" pitchFamily="34" charset="0"/>
                <a:ea typeface="Arial" pitchFamily="34" charset="-122"/>
                <a:cs typeface="Arial" pitchFamily="34" charset="-120"/>
              </a:rPr>
              <a:t>EXAMPLE</a:t>
            </a:r>
            <a:endParaRPr lang="en-US" sz="1000" dirty="0"/>
          </a:p>
        </p:txBody>
      </p:sp>
      <p:sp>
        <p:nvSpPr>
          <p:cNvPr id="16" name="Text 13"/>
          <p:cNvSpPr/>
          <p:nvPr/>
        </p:nvSpPr>
        <p:spPr>
          <a:xfrm>
            <a:off x="594360" y="2907792"/>
            <a:ext cx="8046720" cy="1234440"/>
          </a:xfrm>
          <a:prstGeom prst="rect">
            <a:avLst/>
          </a:prstGeom>
          <a:noFill/>
          <a:ln/>
        </p:spPr>
        <p:txBody>
          <a:bodyPr wrap="square" rtlCol="0" anchor="t"/>
          <a:lstStyle/>
          <a:p>
            <a:pPr marL="0" indent="0">
              <a:lnSpc>
                <a:spcPct val="140000"/>
              </a:lnSpc>
              <a:buNone/>
            </a:pPr>
            <a:r>
              <a:rPr lang="en-US" sz="1300" dirty="0">
                <a:solidFill>
                  <a:srgbClr val="1A2340"/>
                </a:solidFill>
                <a:latin typeface="Arial" pitchFamily="34" charset="0"/>
                <a:ea typeface="Arial" pitchFamily="34" charset="-122"/>
                <a:cs typeface="Arial" pitchFamily="34" charset="-120"/>
              </a:rPr>
              <a:t>Despite the expansion of online learning, there is limited understanding of how first-generation university students experience academic belonging in virtual environments. This lack of understanding may negatively affect student engagement, retention, and academic success.</a:t>
            </a:r>
            <a:endParaRPr lang="en-US" sz="13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Why Research Framing Matters?</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457200" y="1005840"/>
            <a:ext cx="8229600" cy="1371600"/>
          </a:xfrm>
          <a:prstGeom prst="rect">
            <a:avLst/>
          </a:prstGeom>
          <a:solidFill>
            <a:srgbClr val="1A2340"/>
          </a:solidFill>
          <a:ln w="12700">
            <a:solidFill>
              <a:srgbClr val="1A2340"/>
            </a:solidFill>
            <a:prstDash val="solid"/>
          </a:ln>
          <a:effectLst>
            <a:outerShdw blurRad="101600" dist="38100" dir="8100000" algn="bl" rotWithShape="0">
              <a:srgbClr val="000000">
                <a:alpha val="12000"/>
              </a:srgbClr>
            </a:outerShdw>
          </a:effectLst>
        </p:spPr>
        <p:txBody>
          <a:bodyPr/>
          <a:lstStyle/>
          <a:p>
            <a:endParaRPr lang="en-US"/>
          </a:p>
        </p:txBody>
      </p:sp>
      <p:sp>
        <p:nvSpPr>
          <p:cNvPr id="8" name="Shape 5"/>
          <p:cNvSpPr/>
          <p:nvPr/>
        </p:nvSpPr>
        <p:spPr>
          <a:xfrm>
            <a:off x="457200" y="1005840"/>
            <a:ext cx="164592" cy="1371600"/>
          </a:xfrm>
          <a:prstGeom prst="rect">
            <a:avLst/>
          </a:prstGeom>
          <a:solidFill>
            <a:srgbClr val="E8B84B"/>
          </a:solidFill>
          <a:ln w="12700">
            <a:solidFill>
              <a:srgbClr val="E8B84B"/>
            </a:solidFill>
            <a:prstDash val="solid"/>
          </a:ln>
        </p:spPr>
        <p:txBody>
          <a:bodyPr/>
          <a:lstStyle/>
          <a:p>
            <a:endParaRPr lang="en-US"/>
          </a:p>
        </p:txBody>
      </p:sp>
      <p:sp>
        <p:nvSpPr>
          <p:cNvPr id="9" name="Text 6"/>
          <p:cNvSpPr/>
          <p:nvPr/>
        </p:nvSpPr>
        <p:spPr>
          <a:xfrm>
            <a:off x="777240" y="1051560"/>
            <a:ext cx="7680960" cy="1280160"/>
          </a:xfrm>
          <a:prstGeom prst="rect">
            <a:avLst/>
          </a:prstGeom>
          <a:noFill/>
          <a:ln/>
        </p:spPr>
        <p:txBody>
          <a:bodyPr wrap="square" rtlCol="0" anchor="ctr"/>
          <a:lstStyle/>
          <a:p>
            <a:pPr marL="0" indent="0" algn="l">
              <a:lnSpc>
                <a:spcPct val="135000"/>
              </a:lnSpc>
              <a:buNone/>
            </a:pPr>
            <a:r>
              <a:rPr lang="en-US" sz="1700" i="1" dirty="0">
                <a:solidFill>
                  <a:srgbClr val="FFFFFF"/>
                </a:solidFill>
                <a:latin typeface="Arial" pitchFamily="34" charset="0"/>
                <a:ea typeface="Arial" pitchFamily="34" charset="-122"/>
                <a:cs typeface="Arial" pitchFamily="34" charset="-120"/>
              </a:rPr>
              <a:t>Your entire dissertation stands or falls on how well your</a:t>
            </a:r>
            <a:endParaRPr lang="en-US" sz="1700" dirty="0"/>
          </a:p>
          <a:p>
            <a:pPr marL="0" indent="0" algn="l">
              <a:lnSpc>
                <a:spcPct val="135000"/>
              </a:lnSpc>
              <a:buNone/>
            </a:pPr>
            <a:r>
              <a:rPr lang="en-US" sz="1700" i="1" dirty="0">
                <a:solidFill>
                  <a:srgbClr val="FFFFFF"/>
                </a:solidFill>
                <a:latin typeface="Arial" pitchFamily="34" charset="0"/>
                <a:ea typeface="Arial" pitchFamily="34" charset="-122"/>
                <a:cs typeface="Arial" pitchFamily="34" charset="-120"/>
              </a:rPr>
              <a:t>problem, questions, aim, and objectives fit together.</a:t>
            </a:r>
            <a:endParaRPr lang="en-US" sz="1700" dirty="0"/>
          </a:p>
        </p:txBody>
      </p:sp>
      <p:sp>
        <p:nvSpPr>
          <p:cNvPr id="10" name="Shape 7"/>
          <p:cNvSpPr/>
          <p:nvPr/>
        </p:nvSpPr>
        <p:spPr>
          <a:xfrm>
            <a:off x="457200" y="2651760"/>
            <a:ext cx="1920240" cy="1371600"/>
          </a:xfrm>
          <a:prstGeom prst="rect">
            <a:avLst/>
          </a:prstGeom>
          <a:solidFill>
            <a:srgbClr val="1A4480"/>
          </a:solidFill>
          <a:ln w="12700">
            <a:solidFill>
              <a:srgbClr val="1A4480"/>
            </a:solidFill>
            <a:prstDash val="solid"/>
          </a:ln>
          <a:effectLst>
            <a:outerShdw blurRad="76200" dist="25400" dir="8100000" algn="bl" rotWithShape="0">
              <a:srgbClr val="000000">
                <a:alpha val="15000"/>
              </a:srgbClr>
            </a:outerShdw>
          </a:effectLst>
        </p:spPr>
        <p:txBody>
          <a:bodyPr/>
          <a:lstStyle/>
          <a:p>
            <a:endParaRPr lang="en-US"/>
          </a:p>
        </p:txBody>
      </p:sp>
      <p:sp>
        <p:nvSpPr>
          <p:cNvPr id="11" name="Shape 8"/>
          <p:cNvSpPr/>
          <p:nvPr/>
        </p:nvSpPr>
        <p:spPr>
          <a:xfrm>
            <a:off x="457200" y="3913632"/>
            <a:ext cx="1920240" cy="109728"/>
          </a:xfrm>
          <a:prstGeom prst="rect">
            <a:avLst/>
          </a:prstGeom>
          <a:solidFill>
            <a:srgbClr val="E8B84B"/>
          </a:solidFill>
          <a:ln w="12700">
            <a:solidFill>
              <a:srgbClr val="E8B84B"/>
            </a:solidFill>
            <a:prstDash val="solid"/>
          </a:ln>
        </p:spPr>
        <p:txBody>
          <a:bodyPr/>
          <a:lstStyle/>
          <a:p>
            <a:endParaRPr lang="en-US"/>
          </a:p>
        </p:txBody>
      </p:sp>
      <p:sp>
        <p:nvSpPr>
          <p:cNvPr id="12" name="Text 9"/>
          <p:cNvSpPr/>
          <p:nvPr/>
        </p:nvSpPr>
        <p:spPr>
          <a:xfrm>
            <a:off x="502920" y="2697480"/>
            <a:ext cx="1828800" cy="1143000"/>
          </a:xfrm>
          <a:prstGeom prst="rect">
            <a:avLst/>
          </a:prstGeom>
          <a:noFill/>
          <a:ln/>
        </p:spPr>
        <p:txBody>
          <a:bodyPr wrap="square" rtlCol="0" anchor="ctr"/>
          <a:lstStyle/>
          <a:p>
            <a:pPr marL="0" indent="0" algn="ctr">
              <a:buNone/>
            </a:pPr>
            <a:r>
              <a:rPr lang="en-US" sz="1300" b="1" dirty="0">
                <a:solidFill>
                  <a:srgbClr val="FFFFFF"/>
                </a:solidFill>
                <a:latin typeface="Arial" pitchFamily="34" charset="0"/>
                <a:ea typeface="Arial" pitchFamily="34" charset="-122"/>
                <a:cs typeface="Arial" pitchFamily="34" charset="-120"/>
              </a:rPr>
              <a:t>Research Problem</a:t>
            </a:r>
            <a:endParaRPr lang="en-US" sz="1300" dirty="0"/>
          </a:p>
        </p:txBody>
      </p:sp>
      <p:sp>
        <p:nvSpPr>
          <p:cNvPr id="13" name="Shape 10"/>
          <p:cNvSpPr/>
          <p:nvPr/>
        </p:nvSpPr>
        <p:spPr>
          <a:xfrm>
            <a:off x="2560320" y="2651760"/>
            <a:ext cx="1920240" cy="1371600"/>
          </a:xfrm>
          <a:prstGeom prst="rect">
            <a:avLst/>
          </a:prstGeom>
          <a:solidFill>
            <a:srgbClr val="155FA0"/>
          </a:solidFill>
          <a:ln w="12700">
            <a:solidFill>
              <a:srgbClr val="155FA0"/>
            </a:solidFill>
            <a:prstDash val="solid"/>
          </a:ln>
          <a:effectLst>
            <a:outerShdw blurRad="76200" dist="25400" dir="8100000" algn="bl" rotWithShape="0">
              <a:srgbClr val="000000">
                <a:alpha val="15000"/>
              </a:srgbClr>
            </a:outerShdw>
          </a:effectLst>
        </p:spPr>
        <p:txBody>
          <a:bodyPr/>
          <a:lstStyle/>
          <a:p>
            <a:endParaRPr lang="en-US"/>
          </a:p>
        </p:txBody>
      </p:sp>
      <p:sp>
        <p:nvSpPr>
          <p:cNvPr id="14" name="Shape 11"/>
          <p:cNvSpPr/>
          <p:nvPr/>
        </p:nvSpPr>
        <p:spPr>
          <a:xfrm>
            <a:off x="2560320" y="3913632"/>
            <a:ext cx="1920240" cy="109728"/>
          </a:xfrm>
          <a:prstGeom prst="rect">
            <a:avLst/>
          </a:prstGeom>
          <a:solidFill>
            <a:srgbClr val="E8B84B"/>
          </a:solidFill>
          <a:ln w="12700">
            <a:solidFill>
              <a:srgbClr val="E8B84B"/>
            </a:solidFill>
            <a:prstDash val="solid"/>
          </a:ln>
        </p:spPr>
        <p:txBody>
          <a:bodyPr/>
          <a:lstStyle/>
          <a:p>
            <a:endParaRPr lang="en-US"/>
          </a:p>
        </p:txBody>
      </p:sp>
      <p:sp>
        <p:nvSpPr>
          <p:cNvPr id="15" name="Text 12"/>
          <p:cNvSpPr/>
          <p:nvPr/>
        </p:nvSpPr>
        <p:spPr>
          <a:xfrm>
            <a:off x="2606040" y="2697480"/>
            <a:ext cx="1828800" cy="1143000"/>
          </a:xfrm>
          <a:prstGeom prst="rect">
            <a:avLst/>
          </a:prstGeom>
          <a:noFill/>
          <a:ln/>
        </p:spPr>
        <p:txBody>
          <a:bodyPr wrap="square" rtlCol="0" anchor="ctr"/>
          <a:lstStyle/>
          <a:p>
            <a:pPr marL="0" indent="0" algn="ctr">
              <a:buNone/>
            </a:pPr>
            <a:r>
              <a:rPr lang="en-US" sz="1300" b="1" dirty="0">
                <a:solidFill>
                  <a:srgbClr val="FFFFFF"/>
                </a:solidFill>
                <a:latin typeface="Arial" pitchFamily="34" charset="0"/>
                <a:ea typeface="Arial" pitchFamily="34" charset="-122"/>
                <a:cs typeface="Arial" pitchFamily="34" charset="-120"/>
              </a:rPr>
              <a:t>Research Questions</a:t>
            </a:r>
            <a:endParaRPr lang="en-US" sz="1300" dirty="0"/>
          </a:p>
        </p:txBody>
      </p:sp>
      <p:sp>
        <p:nvSpPr>
          <p:cNvPr id="16" name="Shape 13"/>
          <p:cNvSpPr/>
          <p:nvPr/>
        </p:nvSpPr>
        <p:spPr>
          <a:xfrm>
            <a:off x="4663440" y="2651760"/>
            <a:ext cx="1920240" cy="1371600"/>
          </a:xfrm>
          <a:prstGeom prst="rect">
            <a:avLst/>
          </a:prstGeom>
          <a:solidFill>
            <a:srgbClr val="1976C8"/>
          </a:solidFill>
          <a:ln w="12700">
            <a:solidFill>
              <a:srgbClr val="1976C8"/>
            </a:solidFill>
            <a:prstDash val="solid"/>
          </a:ln>
          <a:effectLst>
            <a:outerShdw blurRad="76200" dist="25400" dir="8100000" algn="bl" rotWithShape="0">
              <a:srgbClr val="000000">
                <a:alpha val="15000"/>
              </a:srgbClr>
            </a:outerShdw>
          </a:effectLst>
        </p:spPr>
        <p:txBody>
          <a:bodyPr/>
          <a:lstStyle/>
          <a:p>
            <a:endParaRPr lang="en-US"/>
          </a:p>
        </p:txBody>
      </p:sp>
      <p:sp>
        <p:nvSpPr>
          <p:cNvPr id="17" name="Shape 14"/>
          <p:cNvSpPr/>
          <p:nvPr/>
        </p:nvSpPr>
        <p:spPr>
          <a:xfrm>
            <a:off x="4663440" y="3913632"/>
            <a:ext cx="1920240" cy="109728"/>
          </a:xfrm>
          <a:prstGeom prst="rect">
            <a:avLst/>
          </a:prstGeom>
          <a:solidFill>
            <a:srgbClr val="E8B84B"/>
          </a:solidFill>
          <a:ln w="12700">
            <a:solidFill>
              <a:srgbClr val="E8B84B"/>
            </a:solidFill>
            <a:prstDash val="solid"/>
          </a:ln>
        </p:spPr>
        <p:txBody>
          <a:bodyPr/>
          <a:lstStyle/>
          <a:p>
            <a:endParaRPr lang="en-US"/>
          </a:p>
        </p:txBody>
      </p:sp>
      <p:sp>
        <p:nvSpPr>
          <p:cNvPr id="18" name="Text 15"/>
          <p:cNvSpPr/>
          <p:nvPr/>
        </p:nvSpPr>
        <p:spPr>
          <a:xfrm>
            <a:off x="4709160" y="2697480"/>
            <a:ext cx="1828800" cy="1143000"/>
          </a:xfrm>
          <a:prstGeom prst="rect">
            <a:avLst/>
          </a:prstGeom>
          <a:noFill/>
          <a:ln/>
        </p:spPr>
        <p:txBody>
          <a:bodyPr wrap="square" rtlCol="0" anchor="ctr"/>
          <a:lstStyle/>
          <a:p>
            <a:pPr marL="0" indent="0" algn="ctr">
              <a:buNone/>
            </a:pPr>
            <a:r>
              <a:rPr lang="en-US" sz="1300" b="1" dirty="0">
                <a:solidFill>
                  <a:srgbClr val="FFFFFF"/>
                </a:solidFill>
                <a:latin typeface="Arial" pitchFamily="34" charset="0"/>
                <a:ea typeface="Arial" pitchFamily="34" charset="-122"/>
                <a:cs typeface="Arial" pitchFamily="34" charset="-120"/>
              </a:rPr>
              <a:t>Aim</a:t>
            </a:r>
            <a:endParaRPr lang="en-US" sz="1300" dirty="0"/>
          </a:p>
        </p:txBody>
      </p:sp>
      <p:sp>
        <p:nvSpPr>
          <p:cNvPr id="19" name="Shape 16"/>
          <p:cNvSpPr/>
          <p:nvPr/>
        </p:nvSpPr>
        <p:spPr>
          <a:xfrm>
            <a:off x="6766560" y="2651760"/>
            <a:ext cx="1920240" cy="1371600"/>
          </a:xfrm>
          <a:prstGeom prst="rect">
            <a:avLst/>
          </a:prstGeom>
          <a:solidFill>
            <a:srgbClr val="2196F3"/>
          </a:solidFill>
          <a:ln w="12700">
            <a:solidFill>
              <a:srgbClr val="2196F3"/>
            </a:solidFill>
            <a:prstDash val="solid"/>
          </a:ln>
          <a:effectLst>
            <a:outerShdw blurRad="76200" dist="25400" dir="8100000" algn="bl" rotWithShape="0">
              <a:srgbClr val="000000">
                <a:alpha val="15000"/>
              </a:srgbClr>
            </a:outerShdw>
          </a:effectLst>
        </p:spPr>
        <p:txBody>
          <a:bodyPr/>
          <a:lstStyle/>
          <a:p>
            <a:endParaRPr lang="en-US"/>
          </a:p>
        </p:txBody>
      </p:sp>
      <p:sp>
        <p:nvSpPr>
          <p:cNvPr id="20" name="Shape 17"/>
          <p:cNvSpPr/>
          <p:nvPr/>
        </p:nvSpPr>
        <p:spPr>
          <a:xfrm>
            <a:off x="6766560" y="3913632"/>
            <a:ext cx="1920240" cy="109728"/>
          </a:xfrm>
          <a:prstGeom prst="rect">
            <a:avLst/>
          </a:prstGeom>
          <a:solidFill>
            <a:srgbClr val="E8B84B"/>
          </a:solidFill>
          <a:ln w="12700">
            <a:solidFill>
              <a:srgbClr val="E8B84B"/>
            </a:solidFill>
            <a:prstDash val="solid"/>
          </a:ln>
        </p:spPr>
        <p:txBody>
          <a:bodyPr/>
          <a:lstStyle/>
          <a:p>
            <a:endParaRPr lang="en-US"/>
          </a:p>
        </p:txBody>
      </p:sp>
      <p:sp>
        <p:nvSpPr>
          <p:cNvPr id="21" name="Text 18"/>
          <p:cNvSpPr/>
          <p:nvPr/>
        </p:nvSpPr>
        <p:spPr>
          <a:xfrm>
            <a:off x="6812280" y="2697480"/>
            <a:ext cx="1828800" cy="1143000"/>
          </a:xfrm>
          <a:prstGeom prst="rect">
            <a:avLst/>
          </a:prstGeom>
          <a:noFill/>
          <a:ln/>
        </p:spPr>
        <p:txBody>
          <a:bodyPr wrap="square" rtlCol="0" anchor="ctr"/>
          <a:lstStyle/>
          <a:p>
            <a:pPr marL="0" indent="0" algn="ctr">
              <a:buNone/>
            </a:pPr>
            <a:r>
              <a:rPr lang="en-US" sz="1300" b="1" dirty="0">
                <a:solidFill>
                  <a:srgbClr val="FFFFFF"/>
                </a:solidFill>
                <a:latin typeface="Arial" pitchFamily="34" charset="0"/>
                <a:ea typeface="Arial" pitchFamily="34" charset="-122"/>
                <a:cs typeface="Arial" pitchFamily="34" charset="-120"/>
              </a:rPr>
              <a:t>Objectives</a:t>
            </a:r>
            <a:endParaRPr lang="en-US" sz="1300" dirty="0"/>
          </a:p>
        </p:txBody>
      </p:sp>
      <p:sp>
        <p:nvSpPr>
          <p:cNvPr id="22" name="Shape 19"/>
          <p:cNvSpPr/>
          <p:nvPr/>
        </p:nvSpPr>
        <p:spPr>
          <a:xfrm>
            <a:off x="457200" y="3401568"/>
            <a:ext cx="8138160" cy="54864"/>
          </a:xfrm>
          <a:prstGeom prst="rect">
            <a:avLst/>
          </a:prstGeom>
          <a:solidFill>
            <a:srgbClr val="E8B84B"/>
          </a:solidFill>
          <a:ln w="12700">
            <a:solidFill>
              <a:srgbClr val="E8B84B"/>
            </a:solidFill>
            <a:prstDash val="solid"/>
          </a:ln>
        </p:spPr>
        <p:txBody>
          <a:bodyPr/>
          <a:lstStyle/>
          <a:p>
            <a:endParaRPr lang="en-US"/>
          </a:p>
        </p:txBody>
      </p:sp>
      <p:sp>
        <p:nvSpPr>
          <p:cNvPr id="23" name="Text 20"/>
          <p:cNvSpPr/>
          <p:nvPr/>
        </p:nvSpPr>
        <p:spPr>
          <a:xfrm>
            <a:off x="3200400" y="4206240"/>
            <a:ext cx="2743200" cy="365760"/>
          </a:xfrm>
          <a:prstGeom prst="rect">
            <a:avLst/>
          </a:prstGeom>
          <a:noFill/>
          <a:ln/>
        </p:spPr>
        <p:txBody>
          <a:bodyPr wrap="square" rtlCol="0" anchor="ctr"/>
          <a:lstStyle/>
          <a:p>
            <a:pPr marL="0" indent="0" algn="ctr">
              <a:buNone/>
            </a:pPr>
            <a:r>
              <a:rPr lang="en-US" sz="1200" dirty="0">
                <a:solidFill>
                  <a:srgbClr val="5C6B8A"/>
                </a:solidFill>
                <a:latin typeface="Arial" pitchFamily="34" charset="0"/>
                <a:ea typeface="Arial" pitchFamily="34" charset="-122"/>
                <a:cs typeface="Arial" pitchFamily="34" charset="-120"/>
              </a:rPr>
              <a:t>Alignment</a:t>
            </a:r>
            <a:endParaRPr lang="en-US"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What Makes Qualitative Research Different?</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320040" y="1005840"/>
            <a:ext cx="2743200" cy="1508760"/>
          </a:xfrm>
          <a:prstGeom prst="rect">
            <a:avLst/>
          </a:prstGeom>
          <a:solidFill>
            <a:srgbClr val="FFFFFF"/>
          </a:solidFill>
          <a:ln w="12700">
            <a:solidFill>
              <a:srgbClr val="E2E8F0"/>
            </a:solidFill>
            <a:prstDash val="solid"/>
          </a:ln>
          <a:effectLst>
            <a:outerShdw blurRad="63500" dist="25400" dir="8100000" algn="bl" rotWithShape="0">
              <a:srgbClr val="000000">
                <a:alpha val="8000"/>
              </a:srgbClr>
            </a:outerShdw>
          </a:effectLst>
        </p:spPr>
        <p:txBody>
          <a:bodyPr/>
          <a:lstStyle/>
          <a:p>
            <a:endParaRPr lang="en-US"/>
          </a:p>
        </p:txBody>
      </p:sp>
      <p:sp>
        <p:nvSpPr>
          <p:cNvPr id="8" name="Shape 5"/>
          <p:cNvSpPr/>
          <p:nvPr/>
        </p:nvSpPr>
        <p:spPr>
          <a:xfrm>
            <a:off x="320040" y="1005840"/>
            <a:ext cx="2743200" cy="91440"/>
          </a:xfrm>
          <a:prstGeom prst="rect">
            <a:avLst/>
          </a:prstGeom>
          <a:solidFill>
            <a:srgbClr val="E8B84B"/>
          </a:solidFill>
          <a:ln w="12700">
            <a:solidFill>
              <a:srgbClr val="E8B84B"/>
            </a:solidFill>
            <a:prstDash val="solid"/>
          </a:ln>
        </p:spPr>
        <p:txBody>
          <a:bodyPr/>
          <a:lstStyle/>
          <a:p>
            <a:endParaRPr lang="en-US"/>
          </a:p>
        </p:txBody>
      </p:sp>
      <p:sp>
        <p:nvSpPr>
          <p:cNvPr id="9" name="Text 6"/>
          <p:cNvSpPr/>
          <p:nvPr/>
        </p:nvSpPr>
        <p:spPr>
          <a:xfrm>
            <a:off x="457200" y="1143000"/>
            <a:ext cx="2468880" cy="411480"/>
          </a:xfrm>
          <a:prstGeom prst="rect">
            <a:avLst/>
          </a:prstGeom>
          <a:noFill/>
          <a:ln/>
        </p:spPr>
        <p:txBody>
          <a:bodyPr wrap="square" rtlCol="0" anchor="ctr"/>
          <a:lstStyle/>
          <a:p>
            <a:pPr marL="0" indent="0" algn="l">
              <a:buNone/>
            </a:pPr>
            <a:r>
              <a:rPr lang="en-US" sz="1300" b="1" dirty="0">
                <a:solidFill>
                  <a:srgbClr val="1A2340"/>
                </a:solidFill>
                <a:latin typeface="Arial" pitchFamily="34" charset="0"/>
                <a:ea typeface="Arial" pitchFamily="34" charset="-122"/>
                <a:cs typeface="Arial" pitchFamily="34" charset="-120"/>
              </a:rPr>
              <a:t>🔍  Exploratory</a:t>
            </a:r>
            <a:endParaRPr lang="en-US" sz="1300" dirty="0"/>
          </a:p>
        </p:txBody>
      </p:sp>
      <p:sp>
        <p:nvSpPr>
          <p:cNvPr id="10" name="Text 7"/>
          <p:cNvSpPr/>
          <p:nvPr/>
        </p:nvSpPr>
        <p:spPr>
          <a:xfrm>
            <a:off x="457200" y="1554480"/>
            <a:ext cx="2468880" cy="777240"/>
          </a:xfrm>
          <a:prstGeom prst="rect">
            <a:avLst/>
          </a:prstGeom>
          <a:noFill/>
          <a:ln/>
        </p:spPr>
        <p:txBody>
          <a:bodyPr wrap="square" rtlCol="0" anchor="t"/>
          <a:lstStyle/>
          <a:p>
            <a:pPr marL="0" indent="0" algn="l">
              <a:lnSpc>
                <a:spcPct val="120000"/>
              </a:lnSpc>
              <a:buNone/>
            </a:pPr>
            <a:r>
              <a:rPr lang="en-US" sz="1100" dirty="0">
                <a:solidFill>
                  <a:srgbClr val="5C6B8A"/>
                </a:solidFill>
                <a:latin typeface="Arial" pitchFamily="34" charset="0"/>
                <a:ea typeface="Arial" pitchFamily="34" charset="-122"/>
                <a:cs typeface="Arial" pitchFamily="34" charset="-120"/>
              </a:rPr>
              <a:t>Seeks to understand meaning, experiences and perspectives</a:t>
            </a:r>
            <a:endParaRPr lang="en-US" sz="1100" dirty="0"/>
          </a:p>
        </p:txBody>
      </p:sp>
      <p:sp>
        <p:nvSpPr>
          <p:cNvPr id="11" name="Shape 8"/>
          <p:cNvSpPr/>
          <p:nvPr/>
        </p:nvSpPr>
        <p:spPr>
          <a:xfrm>
            <a:off x="3246120" y="1005840"/>
            <a:ext cx="2743200" cy="1508760"/>
          </a:xfrm>
          <a:prstGeom prst="rect">
            <a:avLst/>
          </a:prstGeom>
          <a:solidFill>
            <a:srgbClr val="FFFFFF"/>
          </a:solidFill>
          <a:ln w="12700">
            <a:solidFill>
              <a:srgbClr val="E2E8F0"/>
            </a:solidFill>
            <a:prstDash val="solid"/>
          </a:ln>
          <a:effectLst>
            <a:outerShdw blurRad="63500" dist="25400" dir="8100000" algn="bl" rotWithShape="0">
              <a:srgbClr val="000000">
                <a:alpha val="8000"/>
              </a:srgbClr>
            </a:outerShdw>
          </a:effectLst>
        </p:spPr>
        <p:txBody>
          <a:bodyPr/>
          <a:lstStyle/>
          <a:p>
            <a:endParaRPr lang="en-US"/>
          </a:p>
        </p:txBody>
      </p:sp>
      <p:sp>
        <p:nvSpPr>
          <p:cNvPr id="12" name="Shape 9"/>
          <p:cNvSpPr/>
          <p:nvPr/>
        </p:nvSpPr>
        <p:spPr>
          <a:xfrm>
            <a:off x="3246120" y="1005840"/>
            <a:ext cx="2743200" cy="91440"/>
          </a:xfrm>
          <a:prstGeom prst="rect">
            <a:avLst/>
          </a:prstGeom>
          <a:solidFill>
            <a:srgbClr val="E8B84B"/>
          </a:solidFill>
          <a:ln w="12700">
            <a:solidFill>
              <a:srgbClr val="E8B84B"/>
            </a:solidFill>
            <a:prstDash val="solid"/>
          </a:ln>
        </p:spPr>
        <p:txBody>
          <a:bodyPr/>
          <a:lstStyle/>
          <a:p>
            <a:endParaRPr lang="en-US"/>
          </a:p>
        </p:txBody>
      </p:sp>
      <p:sp>
        <p:nvSpPr>
          <p:cNvPr id="13" name="Text 10"/>
          <p:cNvSpPr/>
          <p:nvPr/>
        </p:nvSpPr>
        <p:spPr>
          <a:xfrm>
            <a:off x="3383280" y="1143000"/>
            <a:ext cx="2468880" cy="411480"/>
          </a:xfrm>
          <a:prstGeom prst="rect">
            <a:avLst/>
          </a:prstGeom>
          <a:noFill/>
          <a:ln/>
        </p:spPr>
        <p:txBody>
          <a:bodyPr wrap="square" rtlCol="0" anchor="ctr"/>
          <a:lstStyle/>
          <a:p>
            <a:pPr marL="0" indent="0" algn="l">
              <a:buNone/>
            </a:pPr>
            <a:r>
              <a:rPr lang="en-US" sz="1300" b="1" dirty="0">
                <a:solidFill>
                  <a:srgbClr val="1A2340"/>
                </a:solidFill>
                <a:latin typeface="Arial" pitchFamily="34" charset="0"/>
                <a:ea typeface="Arial" pitchFamily="34" charset="-122"/>
                <a:cs typeface="Arial" pitchFamily="34" charset="-120"/>
              </a:rPr>
              <a:t>💬  Subjective</a:t>
            </a:r>
            <a:endParaRPr lang="en-US" sz="1300" dirty="0"/>
          </a:p>
        </p:txBody>
      </p:sp>
      <p:sp>
        <p:nvSpPr>
          <p:cNvPr id="14" name="Text 11"/>
          <p:cNvSpPr/>
          <p:nvPr/>
        </p:nvSpPr>
        <p:spPr>
          <a:xfrm>
            <a:off x="3383280" y="1554480"/>
            <a:ext cx="2468880" cy="777240"/>
          </a:xfrm>
          <a:prstGeom prst="rect">
            <a:avLst/>
          </a:prstGeom>
          <a:noFill/>
          <a:ln/>
        </p:spPr>
        <p:txBody>
          <a:bodyPr wrap="square" rtlCol="0" anchor="t"/>
          <a:lstStyle/>
          <a:p>
            <a:pPr marL="0" indent="0" algn="l">
              <a:lnSpc>
                <a:spcPct val="120000"/>
              </a:lnSpc>
              <a:buNone/>
            </a:pPr>
            <a:r>
              <a:rPr lang="en-US" sz="1100" dirty="0">
                <a:solidFill>
                  <a:srgbClr val="5C6B8A"/>
                </a:solidFill>
                <a:latin typeface="Arial" pitchFamily="34" charset="0"/>
                <a:ea typeface="Arial" pitchFamily="34" charset="-122"/>
                <a:cs typeface="Arial" pitchFamily="34" charset="-120"/>
              </a:rPr>
              <a:t>Focuses on participants' lived experiences and interpretations</a:t>
            </a:r>
            <a:endParaRPr lang="en-US" sz="1100" dirty="0"/>
          </a:p>
        </p:txBody>
      </p:sp>
      <p:sp>
        <p:nvSpPr>
          <p:cNvPr id="15" name="Shape 12"/>
          <p:cNvSpPr/>
          <p:nvPr/>
        </p:nvSpPr>
        <p:spPr>
          <a:xfrm>
            <a:off x="6172200" y="1005840"/>
            <a:ext cx="2743200" cy="1508760"/>
          </a:xfrm>
          <a:prstGeom prst="rect">
            <a:avLst/>
          </a:prstGeom>
          <a:solidFill>
            <a:srgbClr val="FFFFFF"/>
          </a:solidFill>
          <a:ln w="12700">
            <a:solidFill>
              <a:srgbClr val="E2E8F0"/>
            </a:solidFill>
            <a:prstDash val="solid"/>
          </a:ln>
          <a:effectLst>
            <a:outerShdw blurRad="63500" dist="25400" dir="8100000" algn="bl" rotWithShape="0">
              <a:srgbClr val="000000">
                <a:alpha val="8000"/>
              </a:srgbClr>
            </a:outerShdw>
          </a:effectLst>
        </p:spPr>
        <p:txBody>
          <a:bodyPr/>
          <a:lstStyle/>
          <a:p>
            <a:endParaRPr lang="en-US"/>
          </a:p>
        </p:txBody>
      </p:sp>
      <p:sp>
        <p:nvSpPr>
          <p:cNvPr id="16" name="Shape 13"/>
          <p:cNvSpPr/>
          <p:nvPr/>
        </p:nvSpPr>
        <p:spPr>
          <a:xfrm>
            <a:off x="6172200" y="1005840"/>
            <a:ext cx="2743200" cy="91440"/>
          </a:xfrm>
          <a:prstGeom prst="rect">
            <a:avLst/>
          </a:prstGeom>
          <a:solidFill>
            <a:srgbClr val="E8B84B"/>
          </a:solidFill>
          <a:ln w="12700">
            <a:solidFill>
              <a:srgbClr val="E8B84B"/>
            </a:solidFill>
            <a:prstDash val="solid"/>
          </a:ln>
        </p:spPr>
        <p:txBody>
          <a:bodyPr/>
          <a:lstStyle/>
          <a:p>
            <a:endParaRPr lang="en-US"/>
          </a:p>
        </p:txBody>
      </p:sp>
      <p:sp>
        <p:nvSpPr>
          <p:cNvPr id="17" name="Text 14"/>
          <p:cNvSpPr/>
          <p:nvPr/>
        </p:nvSpPr>
        <p:spPr>
          <a:xfrm>
            <a:off x="6309360" y="1143000"/>
            <a:ext cx="2468880" cy="411480"/>
          </a:xfrm>
          <a:prstGeom prst="rect">
            <a:avLst/>
          </a:prstGeom>
          <a:noFill/>
          <a:ln/>
        </p:spPr>
        <p:txBody>
          <a:bodyPr wrap="square" rtlCol="0" anchor="ctr"/>
          <a:lstStyle/>
          <a:p>
            <a:pPr marL="0" indent="0" algn="l">
              <a:buNone/>
            </a:pPr>
            <a:r>
              <a:rPr lang="en-US" sz="1300" b="1" dirty="0">
                <a:solidFill>
                  <a:srgbClr val="1A2340"/>
                </a:solidFill>
                <a:latin typeface="Arial" pitchFamily="34" charset="0"/>
                <a:ea typeface="Arial" pitchFamily="34" charset="-122"/>
                <a:cs typeface="Arial" pitchFamily="34" charset="-120"/>
              </a:rPr>
              <a:t>📖  Descriptive</a:t>
            </a:r>
            <a:endParaRPr lang="en-US" sz="1300" dirty="0"/>
          </a:p>
        </p:txBody>
      </p:sp>
      <p:sp>
        <p:nvSpPr>
          <p:cNvPr id="18" name="Text 15"/>
          <p:cNvSpPr/>
          <p:nvPr/>
        </p:nvSpPr>
        <p:spPr>
          <a:xfrm>
            <a:off x="6309360" y="1554480"/>
            <a:ext cx="2468880" cy="777240"/>
          </a:xfrm>
          <a:prstGeom prst="rect">
            <a:avLst/>
          </a:prstGeom>
          <a:noFill/>
          <a:ln/>
        </p:spPr>
        <p:txBody>
          <a:bodyPr wrap="square" rtlCol="0" anchor="t"/>
          <a:lstStyle/>
          <a:p>
            <a:pPr marL="0" indent="0" algn="l">
              <a:lnSpc>
                <a:spcPct val="120000"/>
              </a:lnSpc>
              <a:buNone/>
            </a:pPr>
            <a:r>
              <a:rPr lang="en-US" sz="1100" dirty="0">
                <a:solidFill>
                  <a:srgbClr val="5C6B8A"/>
                </a:solidFill>
                <a:latin typeface="Arial" pitchFamily="34" charset="0"/>
                <a:ea typeface="Arial" pitchFamily="34" charset="-122"/>
                <a:cs typeface="Arial" pitchFamily="34" charset="-120"/>
              </a:rPr>
              <a:t>Rich, detailed narratives rather than numerical data</a:t>
            </a:r>
            <a:endParaRPr lang="en-US" sz="1100" dirty="0"/>
          </a:p>
        </p:txBody>
      </p:sp>
      <p:sp>
        <p:nvSpPr>
          <p:cNvPr id="19" name="Shape 16"/>
          <p:cNvSpPr/>
          <p:nvPr/>
        </p:nvSpPr>
        <p:spPr>
          <a:xfrm>
            <a:off x="320040" y="2743200"/>
            <a:ext cx="2743200" cy="1508760"/>
          </a:xfrm>
          <a:prstGeom prst="rect">
            <a:avLst/>
          </a:prstGeom>
          <a:solidFill>
            <a:srgbClr val="FFFFFF"/>
          </a:solidFill>
          <a:ln w="12700">
            <a:solidFill>
              <a:srgbClr val="E2E8F0"/>
            </a:solidFill>
            <a:prstDash val="solid"/>
          </a:ln>
          <a:effectLst>
            <a:outerShdw blurRad="63500" dist="25400" dir="8100000" algn="bl" rotWithShape="0">
              <a:srgbClr val="000000">
                <a:alpha val="8000"/>
              </a:srgbClr>
            </a:outerShdw>
          </a:effectLst>
        </p:spPr>
        <p:txBody>
          <a:bodyPr/>
          <a:lstStyle/>
          <a:p>
            <a:endParaRPr lang="en-US"/>
          </a:p>
        </p:txBody>
      </p:sp>
      <p:sp>
        <p:nvSpPr>
          <p:cNvPr id="20" name="Shape 17"/>
          <p:cNvSpPr/>
          <p:nvPr/>
        </p:nvSpPr>
        <p:spPr>
          <a:xfrm>
            <a:off x="320040" y="2743200"/>
            <a:ext cx="2743200" cy="91440"/>
          </a:xfrm>
          <a:prstGeom prst="rect">
            <a:avLst/>
          </a:prstGeom>
          <a:solidFill>
            <a:srgbClr val="E8B84B"/>
          </a:solidFill>
          <a:ln w="12700">
            <a:solidFill>
              <a:srgbClr val="E8B84B"/>
            </a:solidFill>
            <a:prstDash val="solid"/>
          </a:ln>
        </p:spPr>
        <p:txBody>
          <a:bodyPr/>
          <a:lstStyle/>
          <a:p>
            <a:endParaRPr lang="en-US"/>
          </a:p>
        </p:txBody>
      </p:sp>
      <p:sp>
        <p:nvSpPr>
          <p:cNvPr id="21" name="Text 18"/>
          <p:cNvSpPr/>
          <p:nvPr/>
        </p:nvSpPr>
        <p:spPr>
          <a:xfrm>
            <a:off x="457200" y="2880360"/>
            <a:ext cx="2468880" cy="411480"/>
          </a:xfrm>
          <a:prstGeom prst="rect">
            <a:avLst/>
          </a:prstGeom>
          <a:noFill/>
          <a:ln/>
        </p:spPr>
        <p:txBody>
          <a:bodyPr wrap="square" rtlCol="0" anchor="ctr"/>
          <a:lstStyle/>
          <a:p>
            <a:pPr marL="0" indent="0" algn="l">
              <a:buNone/>
            </a:pPr>
            <a:r>
              <a:rPr lang="en-US" sz="1300" b="1" dirty="0">
                <a:solidFill>
                  <a:srgbClr val="1A2340"/>
                </a:solidFill>
                <a:latin typeface="Arial" pitchFamily="34" charset="0"/>
                <a:ea typeface="Arial" pitchFamily="34" charset="-122"/>
                <a:cs typeface="Arial" pitchFamily="34" charset="-120"/>
              </a:rPr>
              <a:t>🔄  Flexible</a:t>
            </a:r>
            <a:endParaRPr lang="en-US" sz="1300" dirty="0"/>
          </a:p>
        </p:txBody>
      </p:sp>
      <p:sp>
        <p:nvSpPr>
          <p:cNvPr id="22" name="Text 19"/>
          <p:cNvSpPr/>
          <p:nvPr/>
        </p:nvSpPr>
        <p:spPr>
          <a:xfrm>
            <a:off x="457200" y="3291840"/>
            <a:ext cx="2468880" cy="777240"/>
          </a:xfrm>
          <a:prstGeom prst="rect">
            <a:avLst/>
          </a:prstGeom>
          <a:noFill/>
          <a:ln/>
        </p:spPr>
        <p:txBody>
          <a:bodyPr wrap="square" rtlCol="0" anchor="t"/>
          <a:lstStyle/>
          <a:p>
            <a:pPr marL="0" indent="0" algn="l">
              <a:lnSpc>
                <a:spcPct val="120000"/>
              </a:lnSpc>
              <a:buNone/>
            </a:pPr>
            <a:r>
              <a:rPr lang="en-US" sz="1100" dirty="0">
                <a:solidFill>
                  <a:srgbClr val="5C6B8A"/>
                </a:solidFill>
                <a:latin typeface="Arial" pitchFamily="34" charset="0"/>
                <a:ea typeface="Arial" pitchFamily="34" charset="-122"/>
                <a:cs typeface="Arial" pitchFamily="34" charset="-120"/>
              </a:rPr>
              <a:t>Emergent design that adapts as understanding deepens</a:t>
            </a:r>
            <a:endParaRPr lang="en-US" sz="1100" dirty="0"/>
          </a:p>
        </p:txBody>
      </p:sp>
      <p:sp>
        <p:nvSpPr>
          <p:cNvPr id="23" name="Shape 20"/>
          <p:cNvSpPr/>
          <p:nvPr/>
        </p:nvSpPr>
        <p:spPr>
          <a:xfrm>
            <a:off x="3246120" y="2743200"/>
            <a:ext cx="2743200" cy="1508760"/>
          </a:xfrm>
          <a:prstGeom prst="rect">
            <a:avLst/>
          </a:prstGeom>
          <a:solidFill>
            <a:srgbClr val="FFFFFF"/>
          </a:solidFill>
          <a:ln w="12700">
            <a:solidFill>
              <a:srgbClr val="E2E8F0"/>
            </a:solidFill>
            <a:prstDash val="solid"/>
          </a:ln>
          <a:effectLst>
            <a:outerShdw blurRad="63500" dist="25400" dir="8100000" algn="bl" rotWithShape="0">
              <a:srgbClr val="000000">
                <a:alpha val="8000"/>
              </a:srgbClr>
            </a:outerShdw>
          </a:effectLst>
        </p:spPr>
        <p:txBody>
          <a:bodyPr/>
          <a:lstStyle/>
          <a:p>
            <a:endParaRPr lang="en-US"/>
          </a:p>
        </p:txBody>
      </p:sp>
      <p:sp>
        <p:nvSpPr>
          <p:cNvPr id="24" name="Shape 21"/>
          <p:cNvSpPr/>
          <p:nvPr/>
        </p:nvSpPr>
        <p:spPr>
          <a:xfrm>
            <a:off x="3246120" y="2743200"/>
            <a:ext cx="2743200" cy="91440"/>
          </a:xfrm>
          <a:prstGeom prst="rect">
            <a:avLst/>
          </a:prstGeom>
          <a:solidFill>
            <a:srgbClr val="E8B84B"/>
          </a:solidFill>
          <a:ln w="12700">
            <a:solidFill>
              <a:srgbClr val="E8B84B"/>
            </a:solidFill>
            <a:prstDash val="solid"/>
          </a:ln>
        </p:spPr>
        <p:txBody>
          <a:bodyPr/>
          <a:lstStyle/>
          <a:p>
            <a:endParaRPr lang="en-US"/>
          </a:p>
        </p:txBody>
      </p:sp>
      <p:sp>
        <p:nvSpPr>
          <p:cNvPr id="25" name="Text 22"/>
          <p:cNvSpPr/>
          <p:nvPr/>
        </p:nvSpPr>
        <p:spPr>
          <a:xfrm>
            <a:off x="3383280" y="2880360"/>
            <a:ext cx="2468880" cy="411480"/>
          </a:xfrm>
          <a:prstGeom prst="rect">
            <a:avLst/>
          </a:prstGeom>
          <a:noFill/>
          <a:ln/>
        </p:spPr>
        <p:txBody>
          <a:bodyPr wrap="square" rtlCol="0" anchor="ctr"/>
          <a:lstStyle/>
          <a:p>
            <a:pPr marL="0" indent="0" algn="l">
              <a:buNone/>
            </a:pPr>
            <a:r>
              <a:rPr lang="en-US" sz="1300" b="1" dirty="0">
                <a:solidFill>
                  <a:srgbClr val="1A2340"/>
                </a:solidFill>
                <a:latin typeface="Arial" pitchFamily="34" charset="0"/>
                <a:ea typeface="Arial" pitchFamily="34" charset="-122"/>
                <a:cs typeface="Arial" pitchFamily="34" charset="-120"/>
              </a:rPr>
              <a:t>🎯  Contextual</a:t>
            </a:r>
            <a:endParaRPr lang="en-US" sz="1300" dirty="0"/>
          </a:p>
        </p:txBody>
      </p:sp>
      <p:sp>
        <p:nvSpPr>
          <p:cNvPr id="26" name="Text 23"/>
          <p:cNvSpPr/>
          <p:nvPr/>
        </p:nvSpPr>
        <p:spPr>
          <a:xfrm>
            <a:off x="3383280" y="3291840"/>
            <a:ext cx="2468880" cy="777240"/>
          </a:xfrm>
          <a:prstGeom prst="rect">
            <a:avLst/>
          </a:prstGeom>
          <a:noFill/>
          <a:ln/>
        </p:spPr>
        <p:txBody>
          <a:bodyPr wrap="square" rtlCol="0" anchor="t"/>
          <a:lstStyle/>
          <a:p>
            <a:pPr marL="0" indent="0" algn="l">
              <a:lnSpc>
                <a:spcPct val="120000"/>
              </a:lnSpc>
              <a:buNone/>
            </a:pPr>
            <a:r>
              <a:rPr lang="en-US" sz="1100" dirty="0">
                <a:solidFill>
                  <a:srgbClr val="5C6B8A"/>
                </a:solidFill>
                <a:latin typeface="Arial" pitchFamily="34" charset="0"/>
                <a:ea typeface="Arial" pitchFamily="34" charset="-122"/>
                <a:cs typeface="Arial" pitchFamily="34" charset="-120"/>
              </a:rPr>
              <a:t>Meaning is understood within its natural setting</a:t>
            </a:r>
            <a:endParaRPr lang="en-US" sz="1100" dirty="0"/>
          </a:p>
        </p:txBody>
      </p:sp>
      <p:sp>
        <p:nvSpPr>
          <p:cNvPr id="27" name="Shape 24"/>
          <p:cNvSpPr/>
          <p:nvPr/>
        </p:nvSpPr>
        <p:spPr>
          <a:xfrm>
            <a:off x="6172200" y="2743200"/>
            <a:ext cx="2743200" cy="1508760"/>
          </a:xfrm>
          <a:prstGeom prst="rect">
            <a:avLst/>
          </a:prstGeom>
          <a:solidFill>
            <a:srgbClr val="FFFFFF"/>
          </a:solidFill>
          <a:ln w="12700">
            <a:solidFill>
              <a:srgbClr val="E2E8F0"/>
            </a:solidFill>
            <a:prstDash val="solid"/>
          </a:ln>
          <a:effectLst>
            <a:outerShdw blurRad="63500" dist="25400" dir="8100000" algn="bl" rotWithShape="0">
              <a:srgbClr val="000000">
                <a:alpha val="8000"/>
              </a:srgbClr>
            </a:outerShdw>
          </a:effectLst>
        </p:spPr>
        <p:txBody>
          <a:bodyPr/>
          <a:lstStyle/>
          <a:p>
            <a:endParaRPr lang="en-US"/>
          </a:p>
        </p:txBody>
      </p:sp>
      <p:sp>
        <p:nvSpPr>
          <p:cNvPr id="28" name="Shape 25"/>
          <p:cNvSpPr/>
          <p:nvPr/>
        </p:nvSpPr>
        <p:spPr>
          <a:xfrm>
            <a:off x="6172200" y="2743200"/>
            <a:ext cx="2743200" cy="91440"/>
          </a:xfrm>
          <a:prstGeom prst="rect">
            <a:avLst/>
          </a:prstGeom>
          <a:solidFill>
            <a:srgbClr val="E8B84B"/>
          </a:solidFill>
          <a:ln w="12700">
            <a:solidFill>
              <a:srgbClr val="E8B84B"/>
            </a:solidFill>
            <a:prstDash val="solid"/>
          </a:ln>
        </p:spPr>
        <p:txBody>
          <a:bodyPr/>
          <a:lstStyle/>
          <a:p>
            <a:endParaRPr lang="en-US"/>
          </a:p>
        </p:txBody>
      </p:sp>
      <p:sp>
        <p:nvSpPr>
          <p:cNvPr id="29" name="Text 26"/>
          <p:cNvSpPr/>
          <p:nvPr/>
        </p:nvSpPr>
        <p:spPr>
          <a:xfrm>
            <a:off x="6309360" y="2880360"/>
            <a:ext cx="2468880" cy="411480"/>
          </a:xfrm>
          <a:prstGeom prst="rect">
            <a:avLst/>
          </a:prstGeom>
          <a:noFill/>
          <a:ln/>
        </p:spPr>
        <p:txBody>
          <a:bodyPr wrap="square" rtlCol="0" anchor="ctr"/>
          <a:lstStyle/>
          <a:p>
            <a:pPr marL="0" indent="0" algn="l">
              <a:buNone/>
            </a:pPr>
            <a:r>
              <a:rPr lang="en-US" sz="1300" b="1" dirty="0">
                <a:solidFill>
                  <a:srgbClr val="1A2340"/>
                </a:solidFill>
                <a:latin typeface="Arial" pitchFamily="34" charset="0"/>
                <a:ea typeface="Arial" pitchFamily="34" charset="-122"/>
                <a:cs typeface="Arial" pitchFamily="34" charset="-120"/>
              </a:rPr>
              <a:t>🤝  Inductive</a:t>
            </a:r>
            <a:endParaRPr lang="en-US" sz="1300" dirty="0"/>
          </a:p>
        </p:txBody>
      </p:sp>
      <p:sp>
        <p:nvSpPr>
          <p:cNvPr id="30" name="Text 27"/>
          <p:cNvSpPr/>
          <p:nvPr/>
        </p:nvSpPr>
        <p:spPr>
          <a:xfrm>
            <a:off x="6309360" y="3291840"/>
            <a:ext cx="2468880" cy="777240"/>
          </a:xfrm>
          <a:prstGeom prst="rect">
            <a:avLst/>
          </a:prstGeom>
          <a:noFill/>
          <a:ln/>
        </p:spPr>
        <p:txBody>
          <a:bodyPr wrap="square" rtlCol="0" anchor="t"/>
          <a:lstStyle/>
          <a:p>
            <a:pPr marL="0" indent="0" algn="l">
              <a:lnSpc>
                <a:spcPct val="120000"/>
              </a:lnSpc>
              <a:buNone/>
            </a:pPr>
            <a:r>
              <a:rPr lang="en-US" sz="1100" dirty="0">
                <a:solidFill>
                  <a:srgbClr val="5C6B8A"/>
                </a:solidFill>
                <a:latin typeface="Arial" pitchFamily="34" charset="0"/>
                <a:ea typeface="Arial" pitchFamily="34" charset="-122"/>
                <a:cs typeface="Arial" pitchFamily="34" charset="-120"/>
              </a:rPr>
              <a:t>Theory emerges from data rather than testing hypotheses</a:t>
            </a:r>
            <a:endParaRPr lang="en-US" sz="11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What is a Qualitative Research Problem?</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365760" y="960120"/>
            <a:ext cx="8412480" cy="1097280"/>
          </a:xfrm>
          <a:prstGeom prst="rect">
            <a:avLst/>
          </a:prstGeom>
          <a:solidFill>
            <a:srgbClr val="FBF0D2"/>
          </a:solidFill>
          <a:ln w="12700">
            <a:solidFill>
              <a:srgbClr val="E8B84B"/>
            </a:solidFill>
            <a:prstDash val="solid"/>
          </a:ln>
        </p:spPr>
        <p:txBody>
          <a:bodyPr/>
          <a:lstStyle/>
          <a:p>
            <a:endParaRPr lang="en-US"/>
          </a:p>
        </p:txBody>
      </p:sp>
      <p:sp>
        <p:nvSpPr>
          <p:cNvPr id="8" name="Text 5"/>
          <p:cNvSpPr/>
          <p:nvPr/>
        </p:nvSpPr>
        <p:spPr>
          <a:xfrm>
            <a:off x="594360" y="1005840"/>
            <a:ext cx="7955280" cy="1005840"/>
          </a:xfrm>
          <a:prstGeom prst="rect">
            <a:avLst/>
          </a:prstGeom>
          <a:noFill/>
          <a:ln/>
        </p:spPr>
        <p:txBody>
          <a:bodyPr wrap="square" rtlCol="0" anchor="ctr"/>
          <a:lstStyle/>
          <a:p>
            <a:pPr marL="0" indent="0" algn="l">
              <a:lnSpc>
                <a:spcPct val="130000"/>
              </a:lnSpc>
              <a:buNone/>
            </a:pPr>
            <a:r>
              <a:rPr lang="en-US" sz="1300" dirty="0">
                <a:solidFill>
                  <a:srgbClr val="1A2340"/>
                </a:solidFill>
                <a:latin typeface="Arial" pitchFamily="34" charset="0"/>
                <a:ea typeface="Arial" pitchFamily="34" charset="-122"/>
                <a:cs typeface="Arial" pitchFamily="34" charset="-120"/>
              </a:rPr>
              <a:t>A qualitative research problem is a statement that identifies the gap, issue, or concern to be investigated. It justifies the need for the study and sets the direction for inquiry.</a:t>
            </a:r>
            <a:endParaRPr lang="en-US" sz="1300" dirty="0"/>
          </a:p>
        </p:txBody>
      </p:sp>
      <p:sp>
        <p:nvSpPr>
          <p:cNvPr id="9" name="Shape 6"/>
          <p:cNvSpPr/>
          <p:nvPr/>
        </p:nvSpPr>
        <p:spPr>
          <a:xfrm>
            <a:off x="365760" y="2286000"/>
            <a:ext cx="1920240" cy="548640"/>
          </a:xfrm>
          <a:prstGeom prst="rect">
            <a:avLst/>
          </a:prstGeom>
          <a:solidFill>
            <a:srgbClr val="1A2340"/>
          </a:solidFill>
          <a:ln w="12700">
            <a:solidFill>
              <a:srgbClr val="1A2340"/>
            </a:solidFill>
            <a:prstDash val="solid"/>
          </a:ln>
        </p:spPr>
        <p:txBody>
          <a:bodyPr/>
          <a:lstStyle/>
          <a:p>
            <a:endParaRPr lang="en-US"/>
          </a:p>
        </p:txBody>
      </p:sp>
      <p:sp>
        <p:nvSpPr>
          <p:cNvPr id="10" name="Text 7"/>
          <p:cNvSpPr/>
          <p:nvPr/>
        </p:nvSpPr>
        <p:spPr>
          <a:xfrm>
            <a:off x="365760" y="2286000"/>
            <a:ext cx="1920240" cy="548640"/>
          </a:xfrm>
          <a:prstGeom prst="rect">
            <a:avLst/>
          </a:prstGeom>
          <a:noFill/>
          <a:ln/>
        </p:spPr>
        <p:txBody>
          <a:bodyPr wrap="square" rtlCol="0" anchor="ctr"/>
          <a:lstStyle/>
          <a:p>
            <a:pPr marL="0" indent="0" algn="ctr">
              <a:buNone/>
            </a:pPr>
            <a:r>
              <a:rPr lang="en-US" sz="2200" b="1" dirty="0">
                <a:solidFill>
                  <a:srgbClr val="E8B84B"/>
                </a:solidFill>
                <a:latin typeface="Arial" pitchFamily="34" charset="0"/>
                <a:ea typeface="Arial" pitchFamily="34" charset="-122"/>
                <a:cs typeface="Arial" pitchFamily="34" charset="-120"/>
              </a:rPr>
              <a:t>01</a:t>
            </a:r>
            <a:endParaRPr lang="en-US" sz="2200" dirty="0"/>
          </a:p>
        </p:txBody>
      </p:sp>
      <p:sp>
        <p:nvSpPr>
          <p:cNvPr id="11" name="Shape 8"/>
          <p:cNvSpPr/>
          <p:nvPr/>
        </p:nvSpPr>
        <p:spPr>
          <a:xfrm>
            <a:off x="365760" y="2834640"/>
            <a:ext cx="1920240" cy="1554480"/>
          </a:xfrm>
          <a:prstGeom prst="rect">
            <a:avLst/>
          </a:prstGeom>
          <a:solidFill>
            <a:srgbClr val="FFFFFF"/>
          </a:solidFill>
          <a:ln w="12700">
            <a:solidFill>
              <a:srgbClr val="E2E8F0"/>
            </a:solidFill>
            <a:prstDash val="solid"/>
          </a:ln>
        </p:spPr>
        <p:txBody>
          <a:bodyPr/>
          <a:lstStyle/>
          <a:p>
            <a:endParaRPr lang="en-US"/>
          </a:p>
        </p:txBody>
      </p:sp>
      <p:sp>
        <p:nvSpPr>
          <p:cNvPr id="12" name="Text 9"/>
          <p:cNvSpPr/>
          <p:nvPr/>
        </p:nvSpPr>
        <p:spPr>
          <a:xfrm>
            <a:off x="457200" y="2880360"/>
            <a:ext cx="1737360" cy="365760"/>
          </a:xfrm>
          <a:prstGeom prst="rect">
            <a:avLst/>
          </a:prstGeom>
          <a:noFill/>
          <a:ln/>
        </p:spPr>
        <p:txBody>
          <a:bodyPr wrap="square" rtlCol="0" anchor="ctr"/>
          <a:lstStyle/>
          <a:p>
            <a:pPr marL="0" indent="0" algn="l">
              <a:buNone/>
            </a:pPr>
            <a:r>
              <a:rPr lang="en-US" sz="1100" b="1" dirty="0">
                <a:solidFill>
                  <a:srgbClr val="1A2340"/>
                </a:solidFill>
                <a:latin typeface="Arial" pitchFamily="34" charset="0"/>
                <a:ea typeface="Arial" pitchFamily="34" charset="-122"/>
                <a:cs typeface="Arial" pitchFamily="34" charset="-120"/>
              </a:rPr>
              <a:t>Identifies a Gap</a:t>
            </a:r>
            <a:endParaRPr lang="en-US" sz="1100" dirty="0"/>
          </a:p>
        </p:txBody>
      </p:sp>
      <p:sp>
        <p:nvSpPr>
          <p:cNvPr id="13" name="Text 10"/>
          <p:cNvSpPr/>
          <p:nvPr/>
        </p:nvSpPr>
        <p:spPr>
          <a:xfrm>
            <a:off x="457200" y="3246120"/>
            <a:ext cx="1737360" cy="1005840"/>
          </a:xfrm>
          <a:prstGeom prst="rect">
            <a:avLst/>
          </a:prstGeom>
          <a:noFill/>
          <a:ln/>
        </p:spPr>
        <p:txBody>
          <a:bodyPr wrap="square" rtlCol="0" anchor="t"/>
          <a:lstStyle/>
          <a:p>
            <a:pPr marL="0" indent="0" algn="l">
              <a:lnSpc>
                <a:spcPct val="120000"/>
              </a:lnSpc>
              <a:buNone/>
            </a:pPr>
            <a:r>
              <a:rPr lang="en-US" sz="1000" dirty="0">
                <a:solidFill>
                  <a:srgbClr val="5C6B8A"/>
                </a:solidFill>
                <a:latin typeface="Arial" pitchFamily="34" charset="0"/>
                <a:ea typeface="Arial" pitchFamily="34" charset="-122"/>
                <a:cs typeface="Arial" pitchFamily="34" charset="-120"/>
              </a:rPr>
              <a:t>Points to what is unknown or misunderstood in existing literature</a:t>
            </a:r>
            <a:endParaRPr lang="en-US" sz="1000" dirty="0"/>
          </a:p>
        </p:txBody>
      </p:sp>
      <p:sp>
        <p:nvSpPr>
          <p:cNvPr id="14" name="Shape 11"/>
          <p:cNvSpPr/>
          <p:nvPr/>
        </p:nvSpPr>
        <p:spPr>
          <a:xfrm>
            <a:off x="2468880" y="2286000"/>
            <a:ext cx="1920240" cy="548640"/>
          </a:xfrm>
          <a:prstGeom prst="rect">
            <a:avLst/>
          </a:prstGeom>
          <a:solidFill>
            <a:srgbClr val="1A2340"/>
          </a:solidFill>
          <a:ln w="12700">
            <a:solidFill>
              <a:srgbClr val="1A2340"/>
            </a:solidFill>
            <a:prstDash val="solid"/>
          </a:ln>
        </p:spPr>
        <p:txBody>
          <a:bodyPr/>
          <a:lstStyle/>
          <a:p>
            <a:endParaRPr lang="en-US"/>
          </a:p>
        </p:txBody>
      </p:sp>
      <p:sp>
        <p:nvSpPr>
          <p:cNvPr id="15" name="Text 12"/>
          <p:cNvSpPr/>
          <p:nvPr/>
        </p:nvSpPr>
        <p:spPr>
          <a:xfrm>
            <a:off x="2468880" y="2286000"/>
            <a:ext cx="1920240" cy="548640"/>
          </a:xfrm>
          <a:prstGeom prst="rect">
            <a:avLst/>
          </a:prstGeom>
          <a:noFill/>
          <a:ln/>
        </p:spPr>
        <p:txBody>
          <a:bodyPr wrap="square" rtlCol="0" anchor="ctr"/>
          <a:lstStyle/>
          <a:p>
            <a:pPr marL="0" indent="0" algn="ctr">
              <a:buNone/>
            </a:pPr>
            <a:r>
              <a:rPr lang="en-US" sz="2200" b="1" dirty="0">
                <a:solidFill>
                  <a:srgbClr val="E8B84B"/>
                </a:solidFill>
                <a:latin typeface="Arial" pitchFamily="34" charset="0"/>
                <a:ea typeface="Arial" pitchFamily="34" charset="-122"/>
                <a:cs typeface="Arial" pitchFamily="34" charset="-120"/>
              </a:rPr>
              <a:t>02</a:t>
            </a:r>
            <a:endParaRPr lang="en-US" sz="2200" dirty="0"/>
          </a:p>
        </p:txBody>
      </p:sp>
      <p:sp>
        <p:nvSpPr>
          <p:cNvPr id="16" name="Shape 13"/>
          <p:cNvSpPr/>
          <p:nvPr/>
        </p:nvSpPr>
        <p:spPr>
          <a:xfrm>
            <a:off x="2468880" y="2834640"/>
            <a:ext cx="1920240" cy="1554480"/>
          </a:xfrm>
          <a:prstGeom prst="rect">
            <a:avLst/>
          </a:prstGeom>
          <a:solidFill>
            <a:srgbClr val="FFFFFF"/>
          </a:solidFill>
          <a:ln w="12700">
            <a:solidFill>
              <a:srgbClr val="E2E8F0"/>
            </a:solidFill>
            <a:prstDash val="solid"/>
          </a:ln>
        </p:spPr>
        <p:txBody>
          <a:bodyPr/>
          <a:lstStyle/>
          <a:p>
            <a:endParaRPr lang="en-US"/>
          </a:p>
        </p:txBody>
      </p:sp>
      <p:sp>
        <p:nvSpPr>
          <p:cNvPr id="17" name="Text 14"/>
          <p:cNvSpPr/>
          <p:nvPr/>
        </p:nvSpPr>
        <p:spPr>
          <a:xfrm>
            <a:off x="2560320" y="2880360"/>
            <a:ext cx="1737360" cy="365760"/>
          </a:xfrm>
          <a:prstGeom prst="rect">
            <a:avLst/>
          </a:prstGeom>
          <a:noFill/>
          <a:ln/>
        </p:spPr>
        <p:txBody>
          <a:bodyPr wrap="square" rtlCol="0" anchor="ctr"/>
          <a:lstStyle/>
          <a:p>
            <a:pPr marL="0" indent="0" algn="l">
              <a:buNone/>
            </a:pPr>
            <a:r>
              <a:rPr lang="en-US" sz="1100" b="1" dirty="0">
                <a:solidFill>
                  <a:srgbClr val="1A2340"/>
                </a:solidFill>
                <a:latin typeface="Arial" pitchFamily="34" charset="0"/>
                <a:ea typeface="Arial" pitchFamily="34" charset="-122"/>
                <a:cs typeface="Arial" pitchFamily="34" charset="-120"/>
              </a:rPr>
              <a:t>Justified Need</a:t>
            </a:r>
            <a:endParaRPr lang="en-US" sz="1100" dirty="0"/>
          </a:p>
        </p:txBody>
      </p:sp>
      <p:sp>
        <p:nvSpPr>
          <p:cNvPr id="18" name="Text 15"/>
          <p:cNvSpPr/>
          <p:nvPr/>
        </p:nvSpPr>
        <p:spPr>
          <a:xfrm>
            <a:off x="2560320" y="3246120"/>
            <a:ext cx="1737360" cy="1005840"/>
          </a:xfrm>
          <a:prstGeom prst="rect">
            <a:avLst/>
          </a:prstGeom>
          <a:noFill/>
          <a:ln/>
        </p:spPr>
        <p:txBody>
          <a:bodyPr wrap="square" rtlCol="0" anchor="t"/>
          <a:lstStyle/>
          <a:p>
            <a:pPr marL="0" indent="0" algn="l">
              <a:lnSpc>
                <a:spcPct val="120000"/>
              </a:lnSpc>
              <a:buNone/>
            </a:pPr>
            <a:r>
              <a:rPr lang="en-US" sz="1000" dirty="0">
                <a:solidFill>
                  <a:srgbClr val="5C6B8A"/>
                </a:solidFill>
                <a:latin typeface="Arial" pitchFamily="34" charset="0"/>
                <a:ea typeface="Arial" pitchFamily="34" charset="-122"/>
                <a:cs typeface="Arial" pitchFamily="34" charset="-120"/>
              </a:rPr>
              <a:t>Explains why the study is necessary and significant</a:t>
            </a:r>
            <a:endParaRPr lang="en-US" sz="1000" dirty="0"/>
          </a:p>
        </p:txBody>
      </p:sp>
      <p:sp>
        <p:nvSpPr>
          <p:cNvPr id="19" name="Shape 16"/>
          <p:cNvSpPr/>
          <p:nvPr/>
        </p:nvSpPr>
        <p:spPr>
          <a:xfrm>
            <a:off x="4572000" y="2286000"/>
            <a:ext cx="1920240" cy="548640"/>
          </a:xfrm>
          <a:prstGeom prst="rect">
            <a:avLst/>
          </a:prstGeom>
          <a:solidFill>
            <a:srgbClr val="1A2340"/>
          </a:solidFill>
          <a:ln w="12700">
            <a:solidFill>
              <a:srgbClr val="1A2340"/>
            </a:solidFill>
            <a:prstDash val="solid"/>
          </a:ln>
        </p:spPr>
        <p:txBody>
          <a:bodyPr/>
          <a:lstStyle/>
          <a:p>
            <a:endParaRPr lang="en-US"/>
          </a:p>
        </p:txBody>
      </p:sp>
      <p:sp>
        <p:nvSpPr>
          <p:cNvPr id="20" name="Text 17"/>
          <p:cNvSpPr/>
          <p:nvPr/>
        </p:nvSpPr>
        <p:spPr>
          <a:xfrm>
            <a:off x="4572000" y="2286000"/>
            <a:ext cx="1920240" cy="548640"/>
          </a:xfrm>
          <a:prstGeom prst="rect">
            <a:avLst/>
          </a:prstGeom>
          <a:noFill/>
          <a:ln/>
        </p:spPr>
        <p:txBody>
          <a:bodyPr wrap="square" rtlCol="0" anchor="ctr"/>
          <a:lstStyle/>
          <a:p>
            <a:pPr marL="0" indent="0" algn="ctr">
              <a:buNone/>
            </a:pPr>
            <a:r>
              <a:rPr lang="en-US" sz="2200" b="1" dirty="0">
                <a:solidFill>
                  <a:srgbClr val="E8B84B"/>
                </a:solidFill>
                <a:latin typeface="Arial" pitchFamily="34" charset="0"/>
                <a:ea typeface="Arial" pitchFamily="34" charset="-122"/>
                <a:cs typeface="Arial" pitchFamily="34" charset="-120"/>
              </a:rPr>
              <a:t>03</a:t>
            </a:r>
            <a:endParaRPr lang="en-US" sz="2200" dirty="0"/>
          </a:p>
        </p:txBody>
      </p:sp>
      <p:sp>
        <p:nvSpPr>
          <p:cNvPr id="21" name="Shape 18"/>
          <p:cNvSpPr/>
          <p:nvPr/>
        </p:nvSpPr>
        <p:spPr>
          <a:xfrm>
            <a:off x="4572000" y="2834640"/>
            <a:ext cx="1920240" cy="1554480"/>
          </a:xfrm>
          <a:prstGeom prst="rect">
            <a:avLst/>
          </a:prstGeom>
          <a:solidFill>
            <a:srgbClr val="FFFFFF"/>
          </a:solidFill>
          <a:ln w="12700">
            <a:solidFill>
              <a:srgbClr val="E2E8F0"/>
            </a:solidFill>
            <a:prstDash val="solid"/>
          </a:ln>
        </p:spPr>
        <p:txBody>
          <a:bodyPr/>
          <a:lstStyle/>
          <a:p>
            <a:endParaRPr lang="en-US"/>
          </a:p>
        </p:txBody>
      </p:sp>
      <p:sp>
        <p:nvSpPr>
          <p:cNvPr id="22" name="Text 19"/>
          <p:cNvSpPr/>
          <p:nvPr/>
        </p:nvSpPr>
        <p:spPr>
          <a:xfrm>
            <a:off x="4663440" y="2880360"/>
            <a:ext cx="1737360" cy="365760"/>
          </a:xfrm>
          <a:prstGeom prst="rect">
            <a:avLst/>
          </a:prstGeom>
          <a:noFill/>
          <a:ln/>
        </p:spPr>
        <p:txBody>
          <a:bodyPr wrap="square" rtlCol="0" anchor="ctr"/>
          <a:lstStyle/>
          <a:p>
            <a:pPr marL="0" indent="0" algn="l">
              <a:buNone/>
            </a:pPr>
            <a:r>
              <a:rPr lang="en-US" sz="1100" b="1" dirty="0">
                <a:solidFill>
                  <a:srgbClr val="1A2340"/>
                </a:solidFill>
                <a:latin typeface="Arial" pitchFamily="34" charset="0"/>
                <a:ea typeface="Arial" pitchFamily="34" charset="-122"/>
                <a:cs typeface="Arial" pitchFamily="34" charset="-120"/>
              </a:rPr>
              <a:t>Focused Scope</a:t>
            </a:r>
            <a:endParaRPr lang="en-US" sz="1100" dirty="0"/>
          </a:p>
        </p:txBody>
      </p:sp>
      <p:sp>
        <p:nvSpPr>
          <p:cNvPr id="23" name="Text 20"/>
          <p:cNvSpPr/>
          <p:nvPr/>
        </p:nvSpPr>
        <p:spPr>
          <a:xfrm>
            <a:off x="4663440" y="3246120"/>
            <a:ext cx="1737360" cy="1005840"/>
          </a:xfrm>
          <a:prstGeom prst="rect">
            <a:avLst/>
          </a:prstGeom>
          <a:noFill/>
          <a:ln/>
        </p:spPr>
        <p:txBody>
          <a:bodyPr wrap="square" rtlCol="0" anchor="t"/>
          <a:lstStyle/>
          <a:p>
            <a:pPr marL="0" indent="0" algn="l">
              <a:lnSpc>
                <a:spcPct val="120000"/>
              </a:lnSpc>
              <a:buNone/>
            </a:pPr>
            <a:r>
              <a:rPr lang="en-US" sz="1000" dirty="0">
                <a:solidFill>
                  <a:srgbClr val="5C6B8A"/>
                </a:solidFill>
                <a:latin typeface="Arial" pitchFamily="34" charset="0"/>
                <a:ea typeface="Arial" pitchFamily="34" charset="-122"/>
                <a:cs typeface="Arial" pitchFamily="34" charset="-120"/>
              </a:rPr>
              <a:t>Clearly delimits the phenomenon, population, and context</a:t>
            </a:r>
            <a:endParaRPr lang="en-US" sz="1000" dirty="0"/>
          </a:p>
        </p:txBody>
      </p:sp>
      <p:sp>
        <p:nvSpPr>
          <p:cNvPr id="24" name="Shape 21"/>
          <p:cNvSpPr/>
          <p:nvPr/>
        </p:nvSpPr>
        <p:spPr>
          <a:xfrm>
            <a:off x="6675120" y="2286000"/>
            <a:ext cx="1920240" cy="548640"/>
          </a:xfrm>
          <a:prstGeom prst="rect">
            <a:avLst/>
          </a:prstGeom>
          <a:solidFill>
            <a:srgbClr val="1A2340"/>
          </a:solidFill>
          <a:ln w="12700">
            <a:solidFill>
              <a:srgbClr val="1A2340"/>
            </a:solidFill>
            <a:prstDash val="solid"/>
          </a:ln>
        </p:spPr>
        <p:txBody>
          <a:bodyPr/>
          <a:lstStyle/>
          <a:p>
            <a:endParaRPr lang="en-US"/>
          </a:p>
        </p:txBody>
      </p:sp>
      <p:sp>
        <p:nvSpPr>
          <p:cNvPr id="25" name="Text 22"/>
          <p:cNvSpPr/>
          <p:nvPr/>
        </p:nvSpPr>
        <p:spPr>
          <a:xfrm>
            <a:off x="6675120" y="2286000"/>
            <a:ext cx="1920240" cy="548640"/>
          </a:xfrm>
          <a:prstGeom prst="rect">
            <a:avLst/>
          </a:prstGeom>
          <a:noFill/>
          <a:ln/>
        </p:spPr>
        <p:txBody>
          <a:bodyPr wrap="square" rtlCol="0" anchor="ctr"/>
          <a:lstStyle/>
          <a:p>
            <a:pPr marL="0" indent="0" algn="ctr">
              <a:buNone/>
            </a:pPr>
            <a:r>
              <a:rPr lang="en-US" sz="2200" b="1" dirty="0">
                <a:solidFill>
                  <a:srgbClr val="E8B84B"/>
                </a:solidFill>
                <a:latin typeface="Arial" pitchFamily="34" charset="0"/>
                <a:ea typeface="Arial" pitchFamily="34" charset="-122"/>
                <a:cs typeface="Arial" pitchFamily="34" charset="-120"/>
              </a:rPr>
              <a:t>04</a:t>
            </a:r>
            <a:endParaRPr lang="en-US" sz="2200" dirty="0"/>
          </a:p>
        </p:txBody>
      </p:sp>
      <p:sp>
        <p:nvSpPr>
          <p:cNvPr id="26" name="Shape 23"/>
          <p:cNvSpPr/>
          <p:nvPr/>
        </p:nvSpPr>
        <p:spPr>
          <a:xfrm>
            <a:off x="6675120" y="2834640"/>
            <a:ext cx="1920240" cy="1554480"/>
          </a:xfrm>
          <a:prstGeom prst="rect">
            <a:avLst/>
          </a:prstGeom>
          <a:solidFill>
            <a:srgbClr val="FFFFFF"/>
          </a:solidFill>
          <a:ln w="12700">
            <a:solidFill>
              <a:srgbClr val="E2E8F0"/>
            </a:solidFill>
            <a:prstDash val="solid"/>
          </a:ln>
        </p:spPr>
        <p:txBody>
          <a:bodyPr/>
          <a:lstStyle/>
          <a:p>
            <a:endParaRPr lang="en-US"/>
          </a:p>
        </p:txBody>
      </p:sp>
      <p:sp>
        <p:nvSpPr>
          <p:cNvPr id="27" name="Text 24"/>
          <p:cNvSpPr/>
          <p:nvPr/>
        </p:nvSpPr>
        <p:spPr>
          <a:xfrm>
            <a:off x="6766560" y="2880360"/>
            <a:ext cx="1737360" cy="365760"/>
          </a:xfrm>
          <a:prstGeom prst="rect">
            <a:avLst/>
          </a:prstGeom>
          <a:noFill/>
          <a:ln/>
        </p:spPr>
        <p:txBody>
          <a:bodyPr wrap="square" rtlCol="0" anchor="ctr"/>
          <a:lstStyle/>
          <a:p>
            <a:pPr marL="0" indent="0" algn="l">
              <a:buNone/>
            </a:pPr>
            <a:r>
              <a:rPr lang="en-US" sz="1100" b="1" dirty="0">
                <a:solidFill>
                  <a:srgbClr val="1A2340"/>
                </a:solidFill>
                <a:latin typeface="Arial" pitchFamily="34" charset="0"/>
                <a:ea typeface="Arial" pitchFamily="34" charset="-122"/>
                <a:cs typeface="Arial" pitchFamily="34" charset="-120"/>
              </a:rPr>
              <a:t>Qualitative Framing</a:t>
            </a:r>
            <a:endParaRPr lang="en-US" sz="1100" dirty="0"/>
          </a:p>
        </p:txBody>
      </p:sp>
      <p:sp>
        <p:nvSpPr>
          <p:cNvPr id="28" name="Text 25"/>
          <p:cNvSpPr/>
          <p:nvPr/>
        </p:nvSpPr>
        <p:spPr>
          <a:xfrm>
            <a:off x="6766560" y="3246120"/>
            <a:ext cx="1737360" cy="1005840"/>
          </a:xfrm>
          <a:prstGeom prst="rect">
            <a:avLst/>
          </a:prstGeom>
          <a:noFill/>
          <a:ln/>
        </p:spPr>
        <p:txBody>
          <a:bodyPr wrap="square" rtlCol="0" anchor="t"/>
          <a:lstStyle/>
          <a:p>
            <a:pPr marL="0" indent="0" algn="l">
              <a:lnSpc>
                <a:spcPct val="120000"/>
              </a:lnSpc>
              <a:buNone/>
            </a:pPr>
            <a:r>
              <a:rPr lang="en-US" sz="1000" dirty="0">
                <a:solidFill>
                  <a:srgbClr val="5C6B8A"/>
                </a:solidFill>
                <a:latin typeface="Arial" pitchFamily="34" charset="0"/>
                <a:ea typeface="Arial" pitchFamily="34" charset="-122"/>
                <a:cs typeface="Arial" pitchFamily="34" charset="-120"/>
              </a:rPr>
              <a:t>Signals the interpretive, exploratory nature of the inquiry</a:t>
            </a:r>
            <a:endParaRPr lang="en-US"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Turning a Research Title into a Problem</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365760" y="960120"/>
            <a:ext cx="1280160" cy="411480"/>
          </a:xfrm>
          <a:prstGeom prst="rect">
            <a:avLst/>
          </a:prstGeom>
          <a:solidFill>
            <a:srgbClr val="E8B84B"/>
          </a:solidFill>
          <a:ln w="12700">
            <a:solidFill>
              <a:srgbClr val="E8B84B"/>
            </a:solidFill>
            <a:prstDash val="solid"/>
          </a:ln>
        </p:spPr>
        <p:txBody>
          <a:bodyPr/>
          <a:lstStyle/>
          <a:p>
            <a:endParaRPr lang="en-US"/>
          </a:p>
        </p:txBody>
      </p:sp>
      <p:sp>
        <p:nvSpPr>
          <p:cNvPr id="8" name="Text 5"/>
          <p:cNvSpPr/>
          <p:nvPr/>
        </p:nvSpPr>
        <p:spPr>
          <a:xfrm>
            <a:off x="365760" y="960120"/>
            <a:ext cx="1280160" cy="411480"/>
          </a:xfrm>
          <a:prstGeom prst="rect">
            <a:avLst/>
          </a:prstGeom>
          <a:noFill/>
          <a:ln/>
        </p:spPr>
        <p:txBody>
          <a:bodyPr wrap="square" rtlCol="0" anchor="ctr"/>
          <a:lstStyle/>
          <a:p>
            <a:pPr marL="0" indent="0" algn="ctr">
              <a:buNone/>
            </a:pPr>
            <a:r>
              <a:rPr lang="en-US" sz="1100" b="1" dirty="0">
                <a:solidFill>
                  <a:srgbClr val="1A2340"/>
                </a:solidFill>
                <a:latin typeface="Arial" pitchFamily="34" charset="0"/>
                <a:ea typeface="Arial" pitchFamily="34" charset="-122"/>
                <a:cs typeface="Arial" pitchFamily="34" charset="-120"/>
              </a:rPr>
              <a:t>TOPIC</a:t>
            </a:r>
            <a:endParaRPr lang="en-US" sz="1100" dirty="0"/>
          </a:p>
        </p:txBody>
      </p:sp>
      <p:sp>
        <p:nvSpPr>
          <p:cNvPr id="9" name="Text 6"/>
          <p:cNvSpPr/>
          <p:nvPr/>
        </p:nvSpPr>
        <p:spPr>
          <a:xfrm>
            <a:off x="1828800" y="960120"/>
            <a:ext cx="6858000" cy="411480"/>
          </a:xfrm>
          <a:prstGeom prst="rect">
            <a:avLst/>
          </a:prstGeom>
          <a:noFill/>
          <a:ln/>
        </p:spPr>
        <p:txBody>
          <a:bodyPr wrap="square" rtlCol="0" anchor="ctr"/>
          <a:lstStyle/>
          <a:p>
            <a:pPr marL="0" indent="0">
              <a:buNone/>
            </a:pPr>
            <a:r>
              <a:rPr lang="en-US" sz="1300" dirty="0">
                <a:solidFill>
                  <a:srgbClr val="1A2340"/>
                </a:solidFill>
                <a:latin typeface="Arial" pitchFamily="34" charset="0"/>
                <a:ea typeface="Arial" pitchFamily="34" charset="-122"/>
                <a:cs typeface="Arial" pitchFamily="34" charset="-120"/>
              </a:rPr>
              <a:t>Student Engagement</a:t>
            </a:r>
            <a:endParaRPr lang="en-US" sz="1300" dirty="0"/>
          </a:p>
        </p:txBody>
      </p:sp>
      <p:sp>
        <p:nvSpPr>
          <p:cNvPr id="10" name="Shape 7"/>
          <p:cNvSpPr/>
          <p:nvPr/>
        </p:nvSpPr>
        <p:spPr>
          <a:xfrm>
            <a:off x="804672" y="1463040"/>
            <a:ext cx="54864" cy="457200"/>
          </a:xfrm>
          <a:prstGeom prst="rect">
            <a:avLst/>
          </a:prstGeom>
          <a:solidFill>
            <a:srgbClr val="E8B84B"/>
          </a:solidFill>
          <a:ln w="12700">
            <a:solidFill>
              <a:srgbClr val="E8B84B"/>
            </a:solidFill>
            <a:prstDash val="solid"/>
          </a:ln>
        </p:spPr>
        <p:txBody>
          <a:bodyPr/>
          <a:lstStyle/>
          <a:p>
            <a:endParaRPr lang="en-US"/>
          </a:p>
        </p:txBody>
      </p:sp>
      <p:sp>
        <p:nvSpPr>
          <p:cNvPr id="11" name="Shape 8"/>
          <p:cNvSpPr/>
          <p:nvPr/>
        </p:nvSpPr>
        <p:spPr>
          <a:xfrm>
            <a:off x="365760" y="1965960"/>
            <a:ext cx="8412480" cy="685800"/>
          </a:xfrm>
          <a:prstGeom prst="rect">
            <a:avLst/>
          </a:prstGeom>
          <a:solidFill>
            <a:srgbClr val="2E4068"/>
          </a:solidFill>
          <a:ln w="12700">
            <a:solidFill>
              <a:srgbClr val="2E4068"/>
            </a:solidFill>
            <a:prstDash val="solid"/>
          </a:ln>
        </p:spPr>
        <p:txBody>
          <a:bodyPr/>
          <a:lstStyle/>
          <a:p>
            <a:endParaRPr lang="en-US"/>
          </a:p>
        </p:txBody>
      </p:sp>
      <p:sp>
        <p:nvSpPr>
          <p:cNvPr id="12" name="Shape 9"/>
          <p:cNvSpPr/>
          <p:nvPr/>
        </p:nvSpPr>
        <p:spPr>
          <a:xfrm>
            <a:off x="365760" y="1965960"/>
            <a:ext cx="1463040" cy="685800"/>
          </a:xfrm>
          <a:prstGeom prst="rect">
            <a:avLst/>
          </a:prstGeom>
          <a:solidFill>
            <a:srgbClr val="1C3461"/>
          </a:solidFill>
          <a:ln w="12700">
            <a:solidFill>
              <a:srgbClr val="1C3461"/>
            </a:solidFill>
            <a:prstDash val="solid"/>
          </a:ln>
        </p:spPr>
        <p:txBody>
          <a:bodyPr/>
          <a:lstStyle/>
          <a:p>
            <a:endParaRPr lang="en-US"/>
          </a:p>
        </p:txBody>
      </p:sp>
      <p:sp>
        <p:nvSpPr>
          <p:cNvPr id="13" name="Text 10"/>
          <p:cNvSpPr/>
          <p:nvPr/>
        </p:nvSpPr>
        <p:spPr>
          <a:xfrm>
            <a:off x="365760" y="1965960"/>
            <a:ext cx="1463040" cy="685800"/>
          </a:xfrm>
          <a:prstGeom prst="rect">
            <a:avLst/>
          </a:prstGeom>
          <a:noFill/>
          <a:ln/>
        </p:spPr>
        <p:txBody>
          <a:bodyPr wrap="square" rtlCol="0" anchor="ctr"/>
          <a:lstStyle/>
          <a:p>
            <a:pPr marL="0" indent="0" algn="ctr">
              <a:buNone/>
            </a:pPr>
            <a:r>
              <a:rPr lang="en-US" sz="1100" b="1" dirty="0">
                <a:solidFill>
                  <a:srgbClr val="E8B84B"/>
                </a:solidFill>
                <a:latin typeface="Arial" pitchFamily="34" charset="0"/>
                <a:ea typeface="Arial" pitchFamily="34" charset="-122"/>
                <a:cs typeface="Arial" pitchFamily="34" charset="-120"/>
              </a:rPr>
              <a:t>TITLE</a:t>
            </a:r>
            <a:endParaRPr lang="en-US" sz="1100" dirty="0"/>
          </a:p>
        </p:txBody>
      </p:sp>
      <p:sp>
        <p:nvSpPr>
          <p:cNvPr id="14" name="Text 11"/>
          <p:cNvSpPr/>
          <p:nvPr/>
        </p:nvSpPr>
        <p:spPr>
          <a:xfrm>
            <a:off x="1965960" y="1965960"/>
            <a:ext cx="6629400" cy="685800"/>
          </a:xfrm>
          <a:prstGeom prst="rect">
            <a:avLst/>
          </a:prstGeom>
          <a:noFill/>
          <a:ln/>
        </p:spPr>
        <p:txBody>
          <a:bodyPr wrap="square" rtlCol="0" anchor="ctr"/>
          <a:lstStyle/>
          <a:p>
            <a:pPr marL="0" indent="0">
              <a:buNone/>
            </a:pPr>
            <a:r>
              <a:rPr lang="en-US" sz="1200" i="1" dirty="0">
                <a:solidFill>
                  <a:srgbClr val="FFFFFF"/>
                </a:solidFill>
                <a:latin typeface="Arial" pitchFamily="34" charset="0"/>
                <a:ea typeface="Arial" pitchFamily="34" charset="-122"/>
                <a:cs typeface="Arial" pitchFamily="34" charset="-120"/>
              </a:rPr>
              <a:t>Exploring First-Generation Students' Experiences of Academic Belonging in Online Learning Environments</a:t>
            </a:r>
            <a:endParaRPr lang="en-US" sz="1200" dirty="0"/>
          </a:p>
        </p:txBody>
      </p:sp>
      <p:sp>
        <p:nvSpPr>
          <p:cNvPr id="15" name="Shape 12"/>
          <p:cNvSpPr/>
          <p:nvPr/>
        </p:nvSpPr>
        <p:spPr>
          <a:xfrm>
            <a:off x="804672" y="2697480"/>
            <a:ext cx="54864" cy="457200"/>
          </a:xfrm>
          <a:prstGeom prst="rect">
            <a:avLst/>
          </a:prstGeom>
          <a:solidFill>
            <a:srgbClr val="E8B84B"/>
          </a:solidFill>
          <a:ln w="12700">
            <a:solidFill>
              <a:srgbClr val="E8B84B"/>
            </a:solidFill>
            <a:prstDash val="solid"/>
          </a:ln>
        </p:spPr>
        <p:txBody>
          <a:bodyPr/>
          <a:lstStyle/>
          <a:p>
            <a:endParaRPr lang="en-US"/>
          </a:p>
        </p:txBody>
      </p:sp>
      <p:sp>
        <p:nvSpPr>
          <p:cNvPr id="16" name="Shape 13"/>
          <p:cNvSpPr/>
          <p:nvPr/>
        </p:nvSpPr>
        <p:spPr>
          <a:xfrm>
            <a:off x="365760" y="3200400"/>
            <a:ext cx="8412480" cy="1097280"/>
          </a:xfrm>
          <a:prstGeom prst="rect">
            <a:avLst/>
          </a:prstGeom>
          <a:solidFill>
            <a:srgbClr val="FBF0D2"/>
          </a:solidFill>
          <a:ln w="12700">
            <a:solidFill>
              <a:srgbClr val="E8B84B"/>
            </a:solidFill>
            <a:prstDash val="solid"/>
          </a:ln>
        </p:spPr>
        <p:txBody>
          <a:bodyPr/>
          <a:lstStyle/>
          <a:p>
            <a:endParaRPr lang="en-US"/>
          </a:p>
        </p:txBody>
      </p:sp>
      <p:sp>
        <p:nvSpPr>
          <p:cNvPr id="17" name="Shape 14"/>
          <p:cNvSpPr/>
          <p:nvPr/>
        </p:nvSpPr>
        <p:spPr>
          <a:xfrm>
            <a:off x="365760" y="3200400"/>
            <a:ext cx="1463040" cy="1097280"/>
          </a:xfrm>
          <a:prstGeom prst="rect">
            <a:avLst/>
          </a:prstGeom>
          <a:solidFill>
            <a:srgbClr val="E8B84B"/>
          </a:solidFill>
          <a:ln w="12700">
            <a:solidFill>
              <a:srgbClr val="E8B84B"/>
            </a:solidFill>
            <a:prstDash val="solid"/>
          </a:ln>
        </p:spPr>
        <p:txBody>
          <a:bodyPr/>
          <a:lstStyle/>
          <a:p>
            <a:endParaRPr lang="en-US"/>
          </a:p>
        </p:txBody>
      </p:sp>
      <p:sp>
        <p:nvSpPr>
          <p:cNvPr id="18" name="Text 15"/>
          <p:cNvSpPr/>
          <p:nvPr/>
        </p:nvSpPr>
        <p:spPr>
          <a:xfrm>
            <a:off x="365760" y="3200400"/>
            <a:ext cx="1463040" cy="1097280"/>
          </a:xfrm>
          <a:prstGeom prst="rect">
            <a:avLst/>
          </a:prstGeom>
          <a:noFill/>
          <a:ln/>
        </p:spPr>
        <p:txBody>
          <a:bodyPr wrap="square" rtlCol="0" anchor="ctr"/>
          <a:lstStyle/>
          <a:p>
            <a:pPr marL="0" indent="0" algn="ctr">
              <a:buNone/>
            </a:pPr>
            <a:r>
              <a:rPr lang="en-US" sz="1100" b="1" dirty="0">
                <a:solidFill>
                  <a:srgbClr val="1A2340"/>
                </a:solidFill>
                <a:latin typeface="Arial" pitchFamily="34" charset="0"/>
                <a:ea typeface="Arial" pitchFamily="34" charset="-122"/>
                <a:cs typeface="Arial" pitchFamily="34" charset="-120"/>
              </a:rPr>
              <a:t>PROBLEM</a:t>
            </a:r>
            <a:endParaRPr lang="en-US" sz="1100" dirty="0"/>
          </a:p>
        </p:txBody>
      </p:sp>
      <p:sp>
        <p:nvSpPr>
          <p:cNvPr id="19" name="Text 16"/>
          <p:cNvSpPr/>
          <p:nvPr/>
        </p:nvSpPr>
        <p:spPr>
          <a:xfrm>
            <a:off x="1965960" y="3246120"/>
            <a:ext cx="6629400" cy="1005840"/>
          </a:xfrm>
          <a:prstGeom prst="rect">
            <a:avLst/>
          </a:prstGeom>
          <a:noFill/>
          <a:ln/>
        </p:spPr>
        <p:txBody>
          <a:bodyPr wrap="square" rtlCol="0" anchor="ctr"/>
          <a:lstStyle/>
          <a:p>
            <a:pPr marL="0" indent="0">
              <a:lnSpc>
                <a:spcPct val="130000"/>
              </a:lnSpc>
              <a:buNone/>
            </a:pPr>
            <a:r>
              <a:rPr lang="en-US" sz="1300" dirty="0">
                <a:solidFill>
                  <a:srgbClr val="1A2340"/>
                </a:solidFill>
                <a:latin typeface="Arial" pitchFamily="34" charset="0"/>
                <a:ea typeface="Arial" pitchFamily="34" charset="-122"/>
                <a:cs typeface="Arial" pitchFamily="34" charset="-120"/>
              </a:rPr>
              <a:t>Lack of understanding of how postgraduate students experience engagement in online learning environments</a:t>
            </a:r>
            <a:endParaRPr lang="en-US" sz="13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Qualitative Research Questions</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365760" y="960120"/>
            <a:ext cx="3931920" cy="3474720"/>
          </a:xfrm>
          <a:prstGeom prst="rect">
            <a:avLst/>
          </a:prstGeom>
          <a:solidFill>
            <a:srgbClr val="1A2340"/>
          </a:solidFill>
          <a:ln w="12700">
            <a:solidFill>
              <a:srgbClr val="1A2340"/>
            </a:solidFill>
            <a:prstDash val="solid"/>
          </a:ln>
        </p:spPr>
        <p:txBody>
          <a:bodyPr/>
          <a:lstStyle/>
          <a:p>
            <a:endParaRPr lang="en-US"/>
          </a:p>
        </p:txBody>
      </p:sp>
      <p:sp>
        <p:nvSpPr>
          <p:cNvPr id="8" name="Shape 5"/>
          <p:cNvSpPr/>
          <p:nvPr/>
        </p:nvSpPr>
        <p:spPr>
          <a:xfrm>
            <a:off x="365760" y="960120"/>
            <a:ext cx="3931920" cy="91440"/>
          </a:xfrm>
          <a:prstGeom prst="rect">
            <a:avLst/>
          </a:prstGeom>
          <a:solidFill>
            <a:srgbClr val="E8B84B"/>
          </a:solidFill>
          <a:ln w="12700">
            <a:solidFill>
              <a:srgbClr val="E8B84B"/>
            </a:solidFill>
            <a:prstDash val="solid"/>
          </a:ln>
        </p:spPr>
        <p:txBody>
          <a:bodyPr/>
          <a:lstStyle/>
          <a:p>
            <a:endParaRPr lang="en-US"/>
          </a:p>
        </p:txBody>
      </p:sp>
      <p:sp>
        <p:nvSpPr>
          <p:cNvPr id="9" name="Text 6"/>
          <p:cNvSpPr/>
          <p:nvPr/>
        </p:nvSpPr>
        <p:spPr>
          <a:xfrm>
            <a:off x="502920" y="1051560"/>
            <a:ext cx="3657600" cy="457200"/>
          </a:xfrm>
          <a:prstGeom prst="rect">
            <a:avLst/>
          </a:prstGeom>
          <a:noFill/>
          <a:ln/>
        </p:spPr>
        <p:txBody>
          <a:bodyPr wrap="square" rtlCol="0" anchor="ctr"/>
          <a:lstStyle/>
          <a:p>
            <a:pPr marL="0" indent="0">
              <a:buNone/>
            </a:pPr>
            <a:r>
              <a:rPr lang="en-US" sz="1600" b="1" dirty="0">
                <a:solidFill>
                  <a:srgbClr val="E8B84B"/>
                </a:solidFill>
                <a:latin typeface="Arial" pitchFamily="34" charset="0"/>
                <a:ea typeface="Arial" pitchFamily="34" charset="-122"/>
                <a:cs typeface="Arial" pitchFamily="34" charset="-120"/>
              </a:rPr>
              <a:t>Characteristics</a:t>
            </a:r>
            <a:endParaRPr lang="en-US" sz="1600" dirty="0"/>
          </a:p>
        </p:txBody>
      </p:sp>
      <p:sp>
        <p:nvSpPr>
          <p:cNvPr id="10" name="Text 7"/>
          <p:cNvSpPr/>
          <p:nvPr/>
        </p:nvSpPr>
        <p:spPr>
          <a:xfrm>
            <a:off x="502920" y="1600200"/>
            <a:ext cx="3657600" cy="502920"/>
          </a:xfrm>
          <a:prstGeom prst="rect">
            <a:avLst/>
          </a:prstGeom>
          <a:noFill/>
          <a:ln/>
        </p:spPr>
        <p:txBody>
          <a:bodyPr wrap="square" rtlCol="0" anchor="ctr"/>
          <a:lstStyle/>
          <a:p>
            <a:pPr marL="0" indent="0">
              <a:buNone/>
            </a:pPr>
            <a:r>
              <a:rPr lang="en-US" sz="1300" b="1" dirty="0">
                <a:solidFill>
                  <a:srgbClr val="E8B84B"/>
                </a:solidFill>
                <a:latin typeface="Arial" pitchFamily="34" charset="0"/>
                <a:ea typeface="Arial" pitchFamily="34" charset="-122"/>
                <a:cs typeface="Arial" pitchFamily="34" charset="-120"/>
              </a:rPr>
              <a:t>›  </a:t>
            </a:r>
            <a:r>
              <a:rPr lang="en-US" sz="1300" dirty="0">
                <a:solidFill>
                  <a:srgbClr val="FFFFFF"/>
                </a:solidFill>
                <a:latin typeface="Arial" pitchFamily="34" charset="0"/>
                <a:ea typeface="Arial" pitchFamily="34" charset="-122"/>
                <a:cs typeface="Arial" pitchFamily="34" charset="-120"/>
              </a:rPr>
              <a:t>Open-ended</a:t>
            </a:r>
            <a:endParaRPr lang="en-US" sz="1300" dirty="0"/>
          </a:p>
        </p:txBody>
      </p:sp>
      <p:sp>
        <p:nvSpPr>
          <p:cNvPr id="11" name="Text 8"/>
          <p:cNvSpPr/>
          <p:nvPr/>
        </p:nvSpPr>
        <p:spPr>
          <a:xfrm>
            <a:off x="502920" y="2194560"/>
            <a:ext cx="3657600" cy="502920"/>
          </a:xfrm>
          <a:prstGeom prst="rect">
            <a:avLst/>
          </a:prstGeom>
          <a:noFill/>
          <a:ln/>
        </p:spPr>
        <p:txBody>
          <a:bodyPr wrap="square" rtlCol="0" anchor="ctr"/>
          <a:lstStyle/>
          <a:p>
            <a:pPr marL="0" indent="0">
              <a:buNone/>
            </a:pPr>
            <a:r>
              <a:rPr lang="en-US" sz="1300" b="1" dirty="0">
                <a:solidFill>
                  <a:srgbClr val="E8B84B"/>
                </a:solidFill>
                <a:latin typeface="Arial" pitchFamily="34" charset="0"/>
                <a:ea typeface="Arial" pitchFamily="34" charset="-122"/>
                <a:cs typeface="Arial" pitchFamily="34" charset="-120"/>
              </a:rPr>
              <a:t>›  </a:t>
            </a:r>
            <a:r>
              <a:rPr lang="en-US" sz="1300" dirty="0">
                <a:solidFill>
                  <a:srgbClr val="FFFFFF"/>
                </a:solidFill>
                <a:latin typeface="Arial" pitchFamily="34" charset="0"/>
                <a:ea typeface="Arial" pitchFamily="34" charset="-122"/>
                <a:cs typeface="Arial" pitchFamily="34" charset="-120"/>
              </a:rPr>
              <a:t>Exploratory</a:t>
            </a:r>
            <a:endParaRPr lang="en-US" sz="1300" dirty="0"/>
          </a:p>
        </p:txBody>
      </p:sp>
      <p:sp>
        <p:nvSpPr>
          <p:cNvPr id="12" name="Text 9"/>
          <p:cNvSpPr/>
          <p:nvPr/>
        </p:nvSpPr>
        <p:spPr>
          <a:xfrm>
            <a:off x="502920" y="2788920"/>
            <a:ext cx="3657600" cy="502920"/>
          </a:xfrm>
          <a:prstGeom prst="rect">
            <a:avLst/>
          </a:prstGeom>
          <a:noFill/>
          <a:ln/>
        </p:spPr>
        <p:txBody>
          <a:bodyPr wrap="square" rtlCol="0" anchor="ctr"/>
          <a:lstStyle/>
          <a:p>
            <a:pPr marL="0" indent="0">
              <a:buNone/>
            </a:pPr>
            <a:r>
              <a:rPr lang="en-US" sz="1300" b="1" dirty="0">
                <a:solidFill>
                  <a:srgbClr val="E8B84B"/>
                </a:solidFill>
                <a:latin typeface="Arial" pitchFamily="34" charset="0"/>
                <a:ea typeface="Arial" pitchFamily="34" charset="-122"/>
                <a:cs typeface="Arial" pitchFamily="34" charset="-120"/>
              </a:rPr>
              <a:t>›  </a:t>
            </a:r>
            <a:r>
              <a:rPr lang="en-US" sz="1300" dirty="0">
                <a:solidFill>
                  <a:srgbClr val="FFFFFF"/>
                </a:solidFill>
                <a:latin typeface="Arial" pitchFamily="34" charset="0"/>
                <a:ea typeface="Arial" pitchFamily="34" charset="-122"/>
                <a:cs typeface="Arial" pitchFamily="34" charset="-120"/>
              </a:rPr>
              <a:t>Focus on experience, meaning, process</a:t>
            </a:r>
            <a:endParaRPr lang="en-US" sz="1300" dirty="0"/>
          </a:p>
        </p:txBody>
      </p:sp>
      <p:sp>
        <p:nvSpPr>
          <p:cNvPr id="13" name="Shape 10"/>
          <p:cNvSpPr/>
          <p:nvPr/>
        </p:nvSpPr>
        <p:spPr>
          <a:xfrm>
            <a:off x="4663440" y="960120"/>
            <a:ext cx="4114800" cy="3474720"/>
          </a:xfrm>
          <a:prstGeom prst="rect">
            <a:avLst/>
          </a:prstGeom>
          <a:solidFill>
            <a:srgbClr val="FFFFFF"/>
          </a:solidFill>
          <a:ln w="12700">
            <a:solidFill>
              <a:srgbClr val="E2E8F0"/>
            </a:solidFill>
            <a:prstDash val="solid"/>
          </a:ln>
        </p:spPr>
        <p:txBody>
          <a:bodyPr/>
          <a:lstStyle/>
          <a:p>
            <a:endParaRPr lang="en-US"/>
          </a:p>
        </p:txBody>
      </p:sp>
      <p:sp>
        <p:nvSpPr>
          <p:cNvPr id="14" name="Shape 11"/>
          <p:cNvSpPr/>
          <p:nvPr/>
        </p:nvSpPr>
        <p:spPr>
          <a:xfrm>
            <a:off x="4663440" y="960120"/>
            <a:ext cx="4114800" cy="91440"/>
          </a:xfrm>
          <a:prstGeom prst="rect">
            <a:avLst/>
          </a:prstGeom>
          <a:solidFill>
            <a:srgbClr val="E8B84B"/>
          </a:solidFill>
          <a:ln w="12700">
            <a:solidFill>
              <a:srgbClr val="E8B84B"/>
            </a:solidFill>
            <a:prstDash val="solid"/>
          </a:ln>
        </p:spPr>
        <p:txBody>
          <a:bodyPr/>
          <a:lstStyle/>
          <a:p>
            <a:endParaRPr lang="en-US"/>
          </a:p>
        </p:txBody>
      </p:sp>
      <p:sp>
        <p:nvSpPr>
          <p:cNvPr id="15" name="Text 12"/>
          <p:cNvSpPr/>
          <p:nvPr/>
        </p:nvSpPr>
        <p:spPr>
          <a:xfrm>
            <a:off x="4800600" y="1051560"/>
            <a:ext cx="3840480" cy="457200"/>
          </a:xfrm>
          <a:prstGeom prst="rect">
            <a:avLst/>
          </a:prstGeom>
          <a:noFill/>
          <a:ln/>
        </p:spPr>
        <p:txBody>
          <a:bodyPr wrap="square" rtlCol="0" anchor="ctr"/>
          <a:lstStyle/>
          <a:p>
            <a:pPr marL="0" indent="0">
              <a:buNone/>
            </a:pPr>
            <a:r>
              <a:rPr lang="en-US" sz="1600" b="1" dirty="0">
                <a:solidFill>
                  <a:srgbClr val="1A2340"/>
                </a:solidFill>
                <a:latin typeface="Arial" pitchFamily="34" charset="0"/>
                <a:ea typeface="Arial" pitchFamily="34" charset="-122"/>
                <a:cs typeface="Arial" pitchFamily="34" charset="-120"/>
              </a:rPr>
              <a:t>Common Starters</a:t>
            </a:r>
            <a:endParaRPr lang="en-US" sz="1600" dirty="0"/>
          </a:p>
        </p:txBody>
      </p:sp>
      <p:sp>
        <p:nvSpPr>
          <p:cNvPr id="16" name="Shape 13"/>
          <p:cNvSpPr/>
          <p:nvPr/>
        </p:nvSpPr>
        <p:spPr>
          <a:xfrm>
            <a:off x="4800600" y="1600200"/>
            <a:ext cx="3749040" cy="566928"/>
          </a:xfrm>
          <a:prstGeom prst="rect">
            <a:avLst/>
          </a:prstGeom>
          <a:solidFill>
            <a:srgbClr val="FBF0D2"/>
          </a:solidFill>
          <a:ln w="12700">
            <a:solidFill>
              <a:srgbClr val="E8B84B"/>
            </a:solidFill>
            <a:prstDash val="solid"/>
          </a:ln>
        </p:spPr>
        <p:txBody>
          <a:bodyPr/>
          <a:lstStyle/>
          <a:p>
            <a:endParaRPr lang="en-US"/>
          </a:p>
        </p:txBody>
      </p:sp>
      <p:sp>
        <p:nvSpPr>
          <p:cNvPr id="17" name="Text 14"/>
          <p:cNvSpPr/>
          <p:nvPr/>
        </p:nvSpPr>
        <p:spPr>
          <a:xfrm>
            <a:off x="4937760" y="1600200"/>
            <a:ext cx="3474720" cy="566928"/>
          </a:xfrm>
          <a:prstGeom prst="rect">
            <a:avLst/>
          </a:prstGeom>
          <a:noFill/>
          <a:ln/>
        </p:spPr>
        <p:txBody>
          <a:bodyPr wrap="square" rtlCol="0" anchor="ctr"/>
          <a:lstStyle/>
          <a:p>
            <a:pPr marL="0" indent="0">
              <a:buNone/>
            </a:pPr>
            <a:r>
              <a:rPr lang="en-US" sz="1300" i="1" dirty="0">
                <a:solidFill>
                  <a:srgbClr val="1A2340"/>
                </a:solidFill>
                <a:latin typeface="Arial" pitchFamily="34" charset="0"/>
                <a:ea typeface="Arial" pitchFamily="34" charset="-122"/>
                <a:cs typeface="Arial" pitchFamily="34" charset="-120"/>
              </a:rPr>
              <a:t>How do…</a:t>
            </a:r>
            <a:endParaRPr lang="en-US" sz="1300" dirty="0"/>
          </a:p>
        </p:txBody>
      </p:sp>
      <p:sp>
        <p:nvSpPr>
          <p:cNvPr id="18" name="Shape 15"/>
          <p:cNvSpPr/>
          <p:nvPr/>
        </p:nvSpPr>
        <p:spPr>
          <a:xfrm>
            <a:off x="4800600" y="2377440"/>
            <a:ext cx="3749040" cy="566928"/>
          </a:xfrm>
          <a:prstGeom prst="rect">
            <a:avLst/>
          </a:prstGeom>
          <a:solidFill>
            <a:srgbClr val="FBF0D2"/>
          </a:solidFill>
          <a:ln w="12700">
            <a:solidFill>
              <a:srgbClr val="E8B84B"/>
            </a:solidFill>
            <a:prstDash val="solid"/>
          </a:ln>
        </p:spPr>
        <p:txBody>
          <a:bodyPr/>
          <a:lstStyle/>
          <a:p>
            <a:endParaRPr lang="en-US"/>
          </a:p>
        </p:txBody>
      </p:sp>
      <p:sp>
        <p:nvSpPr>
          <p:cNvPr id="19" name="Text 16"/>
          <p:cNvSpPr/>
          <p:nvPr/>
        </p:nvSpPr>
        <p:spPr>
          <a:xfrm>
            <a:off x="4937760" y="2377440"/>
            <a:ext cx="3474720" cy="566928"/>
          </a:xfrm>
          <a:prstGeom prst="rect">
            <a:avLst/>
          </a:prstGeom>
          <a:noFill/>
          <a:ln/>
        </p:spPr>
        <p:txBody>
          <a:bodyPr wrap="square" rtlCol="0" anchor="ctr"/>
          <a:lstStyle/>
          <a:p>
            <a:pPr marL="0" indent="0">
              <a:buNone/>
            </a:pPr>
            <a:r>
              <a:rPr lang="en-US" sz="1300" i="1" dirty="0">
                <a:solidFill>
                  <a:srgbClr val="1A2340"/>
                </a:solidFill>
                <a:latin typeface="Arial" pitchFamily="34" charset="0"/>
                <a:ea typeface="Arial" pitchFamily="34" charset="-122"/>
                <a:cs typeface="Arial" pitchFamily="34" charset="-120"/>
              </a:rPr>
              <a:t>What are the experiences of…</a:t>
            </a:r>
            <a:endParaRPr lang="en-US" sz="1300" dirty="0"/>
          </a:p>
        </p:txBody>
      </p:sp>
      <p:sp>
        <p:nvSpPr>
          <p:cNvPr id="20" name="Shape 17"/>
          <p:cNvSpPr/>
          <p:nvPr/>
        </p:nvSpPr>
        <p:spPr>
          <a:xfrm>
            <a:off x="4800600" y="3154680"/>
            <a:ext cx="3749040" cy="566928"/>
          </a:xfrm>
          <a:prstGeom prst="rect">
            <a:avLst/>
          </a:prstGeom>
          <a:solidFill>
            <a:srgbClr val="FBF0D2"/>
          </a:solidFill>
          <a:ln w="12700">
            <a:solidFill>
              <a:srgbClr val="E8B84B"/>
            </a:solidFill>
            <a:prstDash val="solid"/>
          </a:ln>
        </p:spPr>
        <p:txBody>
          <a:bodyPr/>
          <a:lstStyle/>
          <a:p>
            <a:endParaRPr lang="en-US"/>
          </a:p>
        </p:txBody>
      </p:sp>
      <p:sp>
        <p:nvSpPr>
          <p:cNvPr id="21" name="Text 18"/>
          <p:cNvSpPr/>
          <p:nvPr/>
        </p:nvSpPr>
        <p:spPr>
          <a:xfrm>
            <a:off x="4937760" y="3154680"/>
            <a:ext cx="3474720" cy="566928"/>
          </a:xfrm>
          <a:prstGeom prst="rect">
            <a:avLst/>
          </a:prstGeom>
          <a:noFill/>
          <a:ln/>
        </p:spPr>
        <p:txBody>
          <a:bodyPr wrap="square" rtlCol="0" anchor="ctr"/>
          <a:lstStyle/>
          <a:p>
            <a:pPr marL="0" indent="0">
              <a:buNone/>
            </a:pPr>
            <a:r>
              <a:rPr lang="en-US" sz="1300" i="1" dirty="0">
                <a:solidFill>
                  <a:srgbClr val="1A2340"/>
                </a:solidFill>
                <a:latin typeface="Arial" pitchFamily="34" charset="0"/>
                <a:ea typeface="Arial" pitchFamily="34" charset="-122"/>
                <a:cs typeface="Arial" pitchFamily="34" charset="-120"/>
              </a:rPr>
              <a:t>How is meaning constructed…</a:t>
            </a:r>
            <a:endParaRPr lang="en-US" sz="13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How to Formulate the Main Research Question</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365760" y="960120"/>
            <a:ext cx="2560320" cy="457200"/>
          </a:xfrm>
          <a:prstGeom prst="rect">
            <a:avLst/>
          </a:prstGeom>
          <a:solidFill>
            <a:srgbClr val="1A4480"/>
          </a:solidFill>
          <a:ln w="12700">
            <a:solidFill>
              <a:srgbClr val="1A4480"/>
            </a:solidFill>
            <a:prstDash val="solid"/>
          </a:ln>
        </p:spPr>
        <p:txBody>
          <a:bodyPr/>
          <a:lstStyle/>
          <a:p>
            <a:endParaRPr lang="en-US"/>
          </a:p>
        </p:txBody>
      </p:sp>
      <p:sp>
        <p:nvSpPr>
          <p:cNvPr id="8" name="Text 5"/>
          <p:cNvSpPr/>
          <p:nvPr/>
        </p:nvSpPr>
        <p:spPr>
          <a:xfrm>
            <a:off x="365760" y="960120"/>
            <a:ext cx="2560320" cy="457200"/>
          </a:xfrm>
          <a:prstGeom prst="rect">
            <a:avLst/>
          </a:prstGeom>
          <a:noFill/>
          <a:ln/>
        </p:spPr>
        <p:txBody>
          <a:bodyPr wrap="square" rtlCol="0" anchor="ctr"/>
          <a:lstStyle/>
          <a:p>
            <a:pPr marL="0" indent="0" algn="ctr">
              <a:buNone/>
            </a:pPr>
            <a:r>
              <a:rPr lang="en-US" sz="1100" b="1" dirty="0">
                <a:solidFill>
                  <a:srgbClr val="FFFFFF"/>
                </a:solidFill>
                <a:latin typeface="Arial" pitchFamily="34" charset="0"/>
                <a:ea typeface="Arial" pitchFamily="34" charset="-122"/>
                <a:cs typeface="Arial" pitchFamily="34" charset="-120"/>
              </a:rPr>
              <a:t>Population</a:t>
            </a:r>
            <a:endParaRPr lang="en-US" sz="1100" dirty="0"/>
          </a:p>
        </p:txBody>
      </p:sp>
      <p:sp>
        <p:nvSpPr>
          <p:cNvPr id="9" name="Shape 6"/>
          <p:cNvSpPr/>
          <p:nvPr/>
        </p:nvSpPr>
        <p:spPr>
          <a:xfrm>
            <a:off x="365760" y="1417320"/>
            <a:ext cx="2560320" cy="594360"/>
          </a:xfrm>
          <a:prstGeom prst="rect">
            <a:avLst/>
          </a:prstGeom>
          <a:solidFill>
            <a:srgbClr val="FFFFFF"/>
          </a:solidFill>
          <a:ln w="12700">
            <a:solidFill>
              <a:srgbClr val="CCCCCC"/>
            </a:solidFill>
            <a:prstDash val="solid"/>
          </a:ln>
        </p:spPr>
        <p:txBody>
          <a:bodyPr/>
          <a:lstStyle/>
          <a:p>
            <a:endParaRPr lang="en-US"/>
          </a:p>
        </p:txBody>
      </p:sp>
      <p:sp>
        <p:nvSpPr>
          <p:cNvPr id="10" name="Text 7"/>
          <p:cNvSpPr/>
          <p:nvPr/>
        </p:nvSpPr>
        <p:spPr>
          <a:xfrm>
            <a:off x="365760" y="1417320"/>
            <a:ext cx="2560320" cy="594360"/>
          </a:xfrm>
          <a:prstGeom prst="rect">
            <a:avLst/>
          </a:prstGeom>
          <a:noFill/>
          <a:ln/>
        </p:spPr>
        <p:txBody>
          <a:bodyPr wrap="square" rtlCol="0" anchor="ctr"/>
          <a:lstStyle/>
          <a:p>
            <a:pPr marL="0" indent="0" algn="ctr">
              <a:buNone/>
            </a:pPr>
            <a:r>
              <a:rPr lang="en-US" sz="1200" dirty="0">
                <a:solidFill>
                  <a:srgbClr val="1A2340"/>
                </a:solidFill>
                <a:latin typeface="Arial" pitchFamily="34" charset="0"/>
                <a:ea typeface="Arial" pitchFamily="34" charset="-122"/>
                <a:cs typeface="Arial" pitchFamily="34" charset="-120"/>
              </a:rPr>
              <a:t>First-generation students</a:t>
            </a:r>
            <a:endParaRPr lang="en-US" sz="1200" dirty="0"/>
          </a:p>
        </p:txBody>
      </p:sp>
      <p:sp>
        <p:nvSpPr>
          <p:cNvPr id="11" name="Shape 8"/>
          <p:cNvSpPr/>
          <p:nvPr/>
        </p:nvSpPr>
        <p:spPr>
          <a:xfrm>
            <a:off x="3200400" y="960120"/>
            <a:ext cx="2560320" cy="457200"/>
          </a:xfrm>
          <a:prstGeom prst="rect">
            <a:avLst/>
          </a:prstGeom>
          <a:solidFill>
            <a:srgbClr val="C07A0A"/>
          </a:solidFill>
          <a:ln w="12700">
            <a:solidFill>
              <a:srgbClr val="C07A0A"/>
            </a:solidFill>
            <a:prstDash val="solid"/>
          </a:ln>
        </p:spPr>
        <p:txBody>
          <a:bodyPr/>
          <a:lstStyle/>
          <a:p>
            <a:endParaRPr lang="en-US"/>
          </a:p>
        </p:txBody>
      </p:sp>
      <p:sp>
        <p:nvSpPr>
          <p:cNvPr id="12" name="Text 9"/>
          <p:cNvSpPr/>
          <p:nvPr/>
        </p:nvSpPr>
        <p:spPr>
          <a:xfrm>
            <a:off x="3200400" y="960120"/>
            <a:ext cx="2560320" cy="457200"/>
          </a:xfrm>
          <a:prstGeom prst="rect">
            <a:avLst/>
          </a:prstGeom>
          <a:noFill/>
          <a:ln/>
        </p:spPr>
        <p:txBody>
          <a:bodyPr wrap="square" rtlCol="0" anchor="ctr"/>
          <a:lstStyle/>
          <a:p>
            <a:pPr marL="0" indent="0" algn="ctr">
              <a:buNone/>
            </a:pPr>
            <a:r>
              <a:rPr lang="en-US" sz="1100" b="1" dirty="0">
                <a:solidFill>
                  <a:srgbClr val="FFFFFF"/>
                </a:solidFill>
                <a:latin typeface="Arial" pitchFamily="34" charset="0"/>
                <a:ea typeface="Arial" pitchFamily="34" charset="-122"/>
                <a:cs typeface="Arial" pitchFamily="34" charset="-120"/>
              </a:rPr>
              <a:t>Phenomenon</a:t>
            </a:r>
            <a:endParaRPr lang="en-US" sz="1100" dirty="0"/>
          </a:p>
        </p:txBody>
      </p:sp>
      <p:sp>
        <p:nvSpPr>
          <p:cNvPr id="13" name="Shape 10"/>
          <p:cNvSpPr/>
          <p:nvPr/>
        </p:nvSpPr>
        <p:spPr>
          <a:xfrm>
            <a:off x="3200400" y="1417320"/>
            <a:ext cx="2560320" cy="594360"/>
          </a:xfrm>
          <a:prstGeom prst="rect">
            <a:avLst/>
          </a:prstGeom>
          <a:solidFill>
            <a:srgbClr val="FFFFFF"/>
          </a:solidFill>
          <a:ln w="12700">
            <a:solidFill>
              <a:srgbClr val="CCCCCC"/>
            </a:solidFill>
            <a:prstDash val="solid"/>
          </a:ln>
        </p:spPr>
        <p:txBody>
          <a:bodyPr/>
          <a:lstStyle/>
          <a:p>
            <a:endParaRPr lang="en-US"/>
          </a:p>
        </p:txBody>
      </p:sp>
      <p:sp>
        <p:nvSpPr>
          <p:cNvPr id="14" name="Text 11"/>
          <p:cNvSpPr/>
          <p:nvPr/>
        </p:nvSpPr>
        <p:spPr>
          <a:xfrm>
            <a:off x="3200400" y="1417320"/>
            <a:ext cx="2560320" cy="594360"/>
          </a:xfrm>
          <a:prstGeom prst="rect">
            <a:avLst/>
          </a:prstGeom>
          <a:noFill/>
          <a:ln/>
        </p:spPr>
        <p:txBody>
          <a:bodyPr wrap="square" rtlCol="0" anchor="ctr"/>
          <a:lstStyle/>
          <a:p>
            <a:pPr marL="0" indent="0" algn="ctr">
              <a:buNone/>
            </a:pPr>
            <a:r>
              <a:rPr lang="en-US" sz="1200" dirty="0">
                <a:solidFill>
                  <a:srgbClr val="1A2340"/>
                </a:solidFill>
                <a:latin typeface="Arial" pitchFamily="34" charset="0"/>
                <a:ea typeface="Arial" pitchFamily="34" charset="-122"/>
                <a:cs typeface="Arial" pitchFamily="34" charset="-120"/>
              </a:rPr>
              <a:t>Academic belonging</a:t>
            </a:r>
            <a:endParaRPr lang="en-US" sz="1200" dirty="0"/>
          </a:p>
        </p:txBody>
      </p:sp>
      <p:sp>
        <p:nvSpPr>
          <p:cNvPr id="15" name="Shape 12"/>
          <p:cNvSpPr/>
          <p:nvPr/>
        </p:nvSpPr>
        <p:spPr>
          <a:xfrm>
            <a:off x="6035040" y="960120"/>
            <a:ext cx="2560320" cy="457200"/>
          </a:xfrm>
          <a:prstGeom prst="rect">
            <a:avLst/>
          </a:prstGeom>
          <a:solidFill>
            <a:srgbClr val="1A4480"/>
          </a:solidFill>
          <a:ln w="12700">
            <a:solidFill>
              <a:srgbClr val="1A4480"/>
            </a:solidFill>
            <a:prstDash val="solid"/>
          </a:ln>
        </p:spPr>
        <p:txBody>
          <a:bodyPr/>
          <a:lstStyle/>
          <a:p>
            <a:endParaRPr lang="en-US"/>
          </a:p>
        </p:txBody>
      </p:sp>
      <p:sp>
        <p:nvSpPr>
          <p:cNvPr id="16" name="Text 13"/>
          <p:cNvSpPr/>
          <p:nvPr/>
        </p:nvSpPr>
        <p:spPr>
          <a:xfrm>
            <a:off x="6035040" y="960120"/>
            <a:ext cx="2560320" cy="457200"/>
          </a:xfrm>
          <a:prstGeom prst="rect">
            <a:avLst/>
          </a:prstGeom>
          <a:noFill/>
          <a:ln/>
        </p:spPr>
        <p:txBody>
          <a:bodyPr wrap="square" rtlCol="0" anchor="ctr"/>
          <a:lstStyle/>
          <a:p>
            <a:pPr marL="0" indent="0" algn="ctr">
              <a:buNone/>
            </a:pPr>
            <a:r>
              <a:rPr lang="en-US" sz="1100" b="1" dirty="0">
                <a:solidFill>
                  <a:srgbClr val="FFFFFF"/>
                </a:solidFill>
                <a:latin typeface="Arial" pitchFamily="34" charset="0"/>
                <a:ea typeface="Arial" pitchFamily="34" charset="-122"/>
                <a:cs typeface="Arial" pitchFamily="34" charset="-120"/>
              </a:rPr>
              <a:t>Context</a:t>
            </a:r>
            <a:endParaRPr lang="en-US" sz="1100" dirty="0"/>
          </a:p>
        </p:txBody>
      </p:sp>
      <p:sp>
        <p:nvSpPr>
          <p:cNvPr id="17" name="Shape 14"/>
          <p:cNvSpPr/>
          <p:nvPr/>
        </p:nvSpPr>
        <p:spPr>
          <a:xfrm>
            <a:off x="6035040" y="1417320"/>
            <a:ext cx="2560320" cy="594360"/>
          </a:xfrm>
          <a:prstGeom prst="rect">
            <a:avLst/>
          </a:prstGeom>
          <a:solidFill>
            <a:srgbClr val="FFFFFF"/>
          </a:solidFill>
          <a:ln w="12700">
            <a:solidFill>
              <a:srgbClr val="CCCCCC"/>
            </a:solidFill>
            <a:prstDash val="solid"/>
          </a:ln>
        </p:spPr>
        <p:txBody>
          <a:bodyPr/>
          <a:lstStyle/>
          <a:p>
            <a:endParaRPr lang="en-US"/>
          </a:p>
        </p:txBody>
      </p:sp>
      <p:sp>
        <p:nvSpPr>
          <p:cNvPr id="18" name="Text 15"/>
          <p:cNvSpPr/>
          <p:nvPr/>
        </p:nvSpPr>
        <p:spPr>
          <a:xfrm>
            <a:off x="6035040" y="1417320"/>
            <a:ext cx="2560320" cy="594360"/>
          </a:xfrm>
          <a:prstGeom prst="rect">
            <a:avLst/>
          </a:prstGeom>
          <a:noFill/>
          <a:ln/>
        </p:spPr>
        <p:txBody>
          <a:bodyPr wrap="square" rtlCol="0" anchor="ctr"/>
          <a:lstStyle/>
          <a:p>
            <a:pPr marL="0" indent="0" algn="ctr">
              <a:buNone/>
            </a:pPr>
            <a:r>
              <a:rPr lang="en-US" sz="1200" dirty="0">
                <a:solidFill>
                  <a:srgbClr val="1A2340"/>
                </a:solidFill>
                <a:latin typeface="Arial" pitchFamily="34" charset="0"/>
                <a:ea typeface="Arial" pitchFamily="34" charset="-122"/>
                <a:cs typeface="Arial" pitchFamily="34" charset="-120"/>
              </a:rPr>
              <a:t>Online learning environments</a:t>
            </a:r>
            <a:endParaRPr lang="en-US" sz="1200" dirty="0"/>
          </a:p>
        </p:txBody>
      </p:sp>
      <p:sp>
        <p:nvSpPr>
          <p:cNvPr id="19" name="Text 16"/>
          <p:cNvSpPr/>
          <p:nvPr/>
        </p:nvSpPr>
        <p:spPr>
          <a:xfrm>
            <a:off x="365760" y="2240280"/>
            <a:ext cx="8412480" cy="365760"/>
          </a:xfrm>
          <a:prstGeom prst="rect">
            <a:avLst/>
          </a:prstGeom>
          <a:noFill/>
          <a:ln/>
        </p:spPr>
        <p:txBody>
          <a:bodyPr wrap="square" rtlCol="0" anchor="ctr"/>
          <a:lstStyle/>
          <a:p>
            <a:pPr marL="0" indent="0">
              <a:buNone/>
            </a:pPr>
            <a:r>
              <a:rPr lang="en-US" sz="1400" b="1" dirty="0">
                <a:solidFill>
                  <a:srgbClr val="1A2340"/>
                </a:solidFill>
                <a:latin typeface="Arial" pitchFamily="34" charset="0"/>
                <a:ea typeface="Arial" pitchFamily="34" charset="-122"/>
                <a:cs typeface="Arial" pitchFamily="34" charset="-120"/>
              </a:rPr>
              <a:t>Example Questions:</a:t>
            </a:r>
            <a:endParaRPr lang="en-US" sz="1400" dirty="0"/>
          </a:p>
        </p:txBody>
      </p:sp>
      <p:sp>
        <p:nvSpPr>
          <p:cNvPr id="20" name="Shape 17"/>
          <p:cNvSpPr/>
          <p:nvPr/>
        </p:nvSpPr>
        <p:spPr>
          <a:xfrm>
            <a:off x="365760" y="2651760"/>
            <a:ext cx="8412480" cy="777240"/>
          </a:xfrm>
          <a:prstGeom prst="rect">
            <a:avLst/>
          </a:prstGeom>
          <a:solidFill>
            <a:srgbClr val="1A2340"/>
          </a:solidFill>
          <a:ln w="12700">
            <a:solidFill>
              <a:srgbClr val="1A2340"/>
            </a:solidFill>
            <a:prstDash val="solid"/>
          </a:ln>
        </p:spPr>
        <p:txBody>
          <a:bodyPr/>
          <a:lstStyle/>
          <a:p>
            <a:endParaRPr lang="en-US"/>
          </a:p>
        </p:txBody>
      </p:sp>
      <p:sp>
        <p:nvSpPr>
          <p:cNvPr id="21" name="Shape 18"/>
          <p:cNvSpPr/>
          <p:nvPr/>
        </p:nvSpPr>
        <p:spPr>
          <a:xfrm>
            <a:off x="365760" y="2651760"/>
            <a:ext cx="164592" cy="777240"/>
          </a:xfrm>
          <a:prstGeom prst="rect">
            <a:avLst/>
          </a:prstGeom>
          <a:solidFill>
            <a:srgbClr val="E8B84B"/>
          </a:solidFill>
          <a:ln w="12700">
            <a:solidFill>
              <a:srgbClr val="E8B84B"/>
            </a:solidFill>
            <a:prstDash val="solid"/>
          </a:ln>
        </p:spPr>
        <p:txBody>
          <a:bodyPr/>
          <a:lstStyle/>
          <a:p>
            <a:endParaRPr lang="en-US"/>
          </a:p>
        </p:txBody>
      </p:sp>
      <p:sp>
        <p:nvSpPr>
          <p:cNvPr id="22" name="Text 19"/>
          <p:cNvSpPr/>
          <p:nvPr/>
        </p:nvSpPr>
        <p:spPr>
          <a:xfrm>
            <a:off x="640080" y="2651760"/>
            <a:ext cx="8046720" cy="777240"/>
          </a:xfrm>
          <a:prstGeom prst="rect">
            <a:avLst/>
          </a:prstGeom>
          <a:noFill/>
          <a:ln/>
        </p:spPr>
        <p:txBody>
          <a:bodyPr wrap="square" rtlCol="0" anchor="ctr"/>
          <a:lstStyle/>
          <a:p>
            <a:pPr marL="0" indent="0">
              <a:lnSpc>
                <a:spcPct val="120000"/>
              </a:lnSpc>
              <a:buNone/>
            </a:pPr>
            <a:r>
              <a:rPr lang="en-US" sz="1200" i="1" dirty="0">
                <a:solidFill>
                  <a:srgbClr val="FFFFFF"/>
                </a:solidFill>
                <a:latin typeface="Arial" pitchFamily="34" charset="0"/>
                <a:ea typeface="Arial" pitchFamily="34" charset="-122"/>
                <a:cs typeface="Arial" pitchFamily="34" charset="-120"/>
              </a:rPr>
              <a:t>Q1: How do first-generation students experience academic belonging in online learning environments?</a:t>
            </a:r>
            <a:endParaRPr lang="en-US" sz="1200" dirty="0"/>
          </a:p>
        </p:txBody>
      </p:sp>
      <p:sp>
        <p:nvSpPr>
          <p:cNvPr id="23" name="Shape 20"/>
          <p:cNvSpPr/>
          <p:nvPr/>
        </p:nvSpPr>
        <p:spPr>
          <a:xfrm>
            <a:off x="365760" y="3611880"/>
            <a:ext cx="8412480" cy="777240"/>
          </a:xfrm>
          <a:prstGeom prst="rect">
            <a:avLst/>
          </a:prstGeom>
          <a:solidFill>
            <a:srgbClr val="FFFFFF"/>
          </a:solidFill>
          <a:ln w="12700">
            <a:solidFill>
              <a:srgbClr val="E2E8F0"/>
            </a:solidFill>
            <a:prstDash val="solid"/>
          </a:ln>
        </p:spPr>
        <p:txBody>
          <a:bodyPr/>
          <a:lstStyle/>
          <a:p>
            <a:endParaRPr lang="en-US"/>
          </a:p>
        </p:txBody>
      </p:sp>
      <p:sp>
        <p:nvSpPr>
          <p:cNvPr id="24" name="Text 21"/>
          <p:cNvSpPr/>
          <p:nvPr/>
        </p:nvSpPr>
        <p:spPr>
          <a:xfrm>
            <a:off x="640080" y="3611880"/>
            <a:ext cx="8046720" cy="777240"/>
          </a:xfrm>
          <a:prstGeom prst="rect">
            <a:avLst/>
          </a:prstGeom>
          <a:noFill/>
          <a:ln/>
        </p:spPr>
        <p:txBody>
          <a:bodyPr wrap="square" rtlCol="0" anchor="ctr"/>
          <a:lstStyle/>
          <a:p>
            <a:pPr marL="0" indent="0">
              <a:lnSpc>
                <a:spcPct val="120000"/>
              </a:lnSpc>
              <a:buNone/>
            </a:pPr>
            <a:r>
              <a:rPr lang="en-US" sz="1200" i="1" dirty="0">
                <a:solidFill>
                  <a:srgbClr val="1A2340"/>
                </a:solidFill>
                <a:latin typeface="Arial" pitchFamily="34" charset="0"/>
                <a:ea typeface="Arial" pitchFamily="34" charset="-122"/>
                <a:cs typeface="Arial" pitchFamily="34" charset="-120"/>
              </a:rPr>
              <a:t>Q2: What are the experiences of first-generation students regarding academic belonging in online learning environments?</a:t>
            </a:r>
            <a:endParaRPr 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How to Formulate Sub-Research Questions</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Text 4"/>
          <p:cNvSpPr/>
          <p:nvPr/>
        </p:nvSpPr>
        <p:spPr>
          <a:xfrm>
            <a:off x="365760" y="960120"/>
            <a:ext cx="8412480" cy="411480"/>
          </a:xfrm>
          <a:prstGeom prst="rect">
            <a:avLst/>
          </a:prstGeom>
          <a:noFill/>
          <a:ln/>
        </p:spPr>
        <p:txBody>
          <a:bodyPr wrap="square" rtlCol="0" anchor="ctr"/>
          <a:lstStyle/>
          <a:p>
            <a:pPr marL="0" indent="0" algn="l">
              <a:buNone/>
            </a:pPr>
            <a:r>
              <a:rPr lang="en-US" sz="1300" dirty="0">
                <a:solidFill>
                  <a:srgbClr val="5C6B8A"/>
                </a:solidFill>
                <a:latin typeface="Arial" pitchFamily="34" charset="0"/>
                <a:ea typeface="Arial" pitchFamily="34" charset="-122"/>
                <a:cs typeface="Arial" pitchFamily="34" charset="-120"/>
              </a:rPr>
              <a:t>Break the main question into manageable and meaningful components.</a:t>
            </a:r>
            <a:endParaRPr lang="en-US" sz="1300" dirty="0"/>
          </a:p>
        </p:txBody>
      </p:sp>
      <p:sp>
        <p:nvSpPr>
          <p:cNvPr id="8" name="Shape 5"/>
          <p:cNvSpPr/>
          <p:nvPr/>
        </p:nvSpPr>
        <p:spPr>
          <a:xfrm>
            <a:off x="365760" y="1463040"/>
            <a:ext cx="914400" cy="658368"/>
          </a:xfrm>
          <a:prstGeom prst="rect">
            <a:avLst/>
          </a:prstGeom>
          <a:solidFill>
            <a:srgbClr val="1A4480"/>
          </a:solidFill>
          <a:ln w="12700">
            <a:solidFill>
              <a:srgbClr val="1A4480"/>
            </a:solidFill>
            <a:prstDash val="solid"/>
          </a:ln>
        </p:spPr>
        <p:txBody>
          <a:bodyPr/>
          <a:lstStyle/>
          <a:p>
            <a:endParaRPr lang="en-US"/>
          </a:p>
        </p:txBody>
      </p:sp>
      <p:sp>
        <p:nvSpPr>
          <p:cNvPr id="9" name="Text 6"/>
          <p:cNvSpPr/>
          <p:nvPr/>
        </p:nvSpPr>
        <p:spPr>
          <a:xfrm>
            <a:off x="365760" y="1463040"/>
            <a:ext cx="914400" cy="658368"/>
          </a:xfrm>
          <a:prstGeom prst="rect">
            <a:avLst/>
          </a:prstGeom>
          <a:noFill/>
          <a:ln/>
        </p:spPr>
        <p:txBody>
          <a:bodyPr wrap="square" rtlCol="0" anchor="ctr"/>
          <a:lstStyle/>
          <a:p>
            <a:pPr marL="0" indent="0" algn="ctr">
              <a:buNone/>
            </a:pPr>
            <a:r>
              <a:rPr lang="en-US" sz="1300" b="1" dirty="0">
                <a:solidFill>
                  <a:srgbClr val="FFFFFF"/>
                </a:solidFill>
                <a:latin typeface="Arial" pitchFamily="34" charset="0"/>
                <a:ea typeface="Arial" pitchFamily="34" charset="-122"/>
                <a:cs typeface="Arial" pitchFamily="34" charset="-120"/>
              </a:rPr>
              <a:t>SQ1</a:t>
            </a:r>
            <a:endParaRPr lang="en-US" sz="1300" dirty="0"/>
          </a:p>
        </p:txBody>
      </p:sp>
      <p:sp>
        <p:nvSpPr>
          <p:cNvPr id="10" name="Shape 7"/>
          <p:cNvSpPr/>
          <p:nvPr/>
        </p:nvSpPr>
        <p:spPr>
          <a:xfrm>
            <a:off x="1371600" y="1463040"/>
            <a:ext cx="2011680" cy="658368"/>
          </a:xfrm>
          <a:prstGeom prst="rect">
            <a:avLst/>
          </a:prstGeom>
          <a:solidFill>
            <a:srgbClr val="FBF0D2"/>
          </a:solidFill>
          <a:ln w="12700">
            <a:solidFill>
              <a:srgbClr val="E8B84B"/>
            </a:solidFill>
            <a:prstDash val="solid"/>
          </a:ln>
        </p:spPr>
        <p:txBody>
          <a:bodyPr/>
          <a:lstStyle/>
          <a:p>
            <a:endParaRPr lang="en-US"/>
          </a:p>
        </p:txBody>
      </p:sp>
      <p:sp>
        <p:nvSpPr>
          <p:cNvPr id="11" name="Text 8"/>
          <p:cNvSpPr/>
          <p:nvPr/>
        </p:nvSpPr>
        <p:spPr>
          <a:xfrm>
            <a:off x="1371600" y="1463040"/>
            <a:ext cx="2011680" cy="658368"/>
          </a:xfrm>
          <a:prstGeom prst="rect">
            <a:avLst/>
          </a:prstGeom>
          <a:noFill/>
          <a:ln/>
        </p:spPr>
        <p:txBody>
          <a:bodyPr wrap="square" rtlCol="0" anchor="ctr"/>
          <a:lstStyle/>
          <a:p>
            <a:pPr marL="0" indent="0" algn="ctr">
              <a:buNone/>
            </a:pPr>
            <a:r>
              <a:rPr lang="en-US" sz="1300" b="1" dirty="0">
                <a:solidFill>
                  <a:srgbClr val="1A4480"/>
                </a:solidFill>
                <a:latin typeface="Arial" pitchFamily="34" charset="0"/>
                <a:ea typeface="Arial" pitchFamily="34" charset="-122"/>
                <a:cs typeface="Arial" pitchFamily="34" charset="-120"/>
              </a:rPr>
              <a:t>Meaning</a:t>
            </a:r>
            <a:endParaRPr lang="en-US" sz="1300" dirty="0"/>
          </a:p>
        </p:txBody>
      </p:sp>
      <p:sp>
        <p:nvSpPr>
          <p:cNvPr id="12" name="Shape 9"/>
          <p:cNvSpPr/>
          <p:nvPr/>
        </p:nvSpPr>
        <p:spPr>
          <a:xfrm>
            <a:off x="3474720" y="1463040"/>
            <a:ext cx="5303520" cy="658368"/>
          </a:xfrm>
          <a:prstGeom prst="rect">
            <a:avLst/>
          </a:prstGeom>
          <a:solidFill>
            <a:srgbClr val="FFFFFF"/>
          </a:solidFill>
          <a:ln w="12700">
            <a:solidFill>
              <a:srgbClr val="E2E8F0"/>
            </a:solidFill>
            <a:prstDash val="solid"/>
          </a:ln>
        </p:spPr>
        <p:txBody>
          <a:bodyPr/>
          <a:lstStyle/>
          <a:p>
            <a:endParaRPr lang="en-US"/>
          </a:p>
        </p:txBody>
      </p:sp>
      <p:sp>
        <p:nvSpPr>
          <p:cNvPr id="13" name="Text 10"/>
          <p:cNvSpPr/>
          <p:nvPr/>
        </p:nvSpPr>
        <p:spPr>
          <a:xfrm>
            <a:off x="3657600" y="1463040"/>
            <a:ext cx="5029200" cy="658368"/>
          </a:xfrm>
          <a:prstGeom prst="rect">
            <a:avLst/>
          </a:prstGeom>
          <a:noFill/>
          <a:ln/>
        </p:spPr>
        <p:txBody>
          <a:bodyPr wrap="square" rtlCol="0" anchor="ctr"/>
          <a:lstStyle/>
          <a:p>
            <a:pPr marL="0" indent="0">
              <a:buNone/>
            </a:pPr>
            <a:r>
              <a:rPr lang="en-US" sz="1200" dirty="0">
                <a:solidFill>
                  <a:srgbClr val="1A2340"/>
                </a:solidFill>
                <a:latin typeface="Arial" pitchFamily="34" charset="0"/>
                <a:ea typeface="Arial" pitchFamily="34" charset="-122"/>
                <a:cs typeface="Arial" pitchFamily="34" charset="-120"/>
              </a:rPr>
              <a:t>How students perceive and define academic belonging</a:t>
            </a:r>
            <a:endParaRPr lang="en-US" sz="1200" dirty="0"/>
          </a:p>
        </p:txBody>
      </p:sp>
      <p:sp>
        <p:nvSpPr>
          <p:cNvPr id="14" name="Shape 11"/>
          <p:cNvSpPr/>
          <p:nvPr/>
        </p:nvSpPr>
        <p:spPr>
          <a:xfrm>
            <a:off x="365760" y="2267712"/>
            <a:ext cx="914400" cy="658368"/>
          </a:xfrm>
          <a:prstGeom prst="rect">
            <a:avLst/>
          </a:prstGeom>
          <a:solidFill>
            <a:srgbClr val="1B5E20"/>
          </a:solidFill>
          <a:ln w="12700">
            <a:solidFill>
              <a:srgbClr val="1B5E20"/>
            </a:solidFill>
            <a:prstDash val="solid"/>
          </a:ln>
        </p:spPr>
        <p:txBody>
          <a:bodyPr/>
          <a:lstStyle/>
          <a:p>
            <a:endParaRPr lang="en-US"/>
          </a:p>
        </p:txBody>
      </p:sp>
      <p:sp>
        <p:nvSpPr>
          <p:cNvPr id="15" name="Text 12"/>
          <p:cNvSpPr/>
          <p:nvPr/>
        </p:nvSpPr>
        <p:spPr>
          <a:xfrm>
            <a:off x="365760" y="2267712"/>
            <a:ext cx="914400" cy="658368"/>
          </a:xfrm>
          <a:prstGeom prst="rect">
            <a:avLst/>
          </a:prstGeom>
          <a:noFill/>
          <a:ln/>
        </p:spPr>
        <p:txBody>
          <a:bodyPr wrap="square" rtlCol="0" anchor="ctr"/>
          <a:lstStyle/>
          <a:p>
            <a:pPr marL="0" indent="0" algn="ctr">
              <a:buNone/>
            </a:pPr>
            <a:r>
              <a:rPr lang="en-US" sz="1300" b="1" dirty="0">
                <a:solidFill>
                  <a:srgbClr val="FFFFFF"/>
                </a:solidFill>
                <a:latin typeface="Arial" pitchFamily="34" charset="0"/>
                <a:ea typeface="Arial" pitchFamily="34" charset="-122"/>
                <a:cs typeface="Arial" pitchFamily="34" charset="-120"/>
              </a:rPr>
              <a:t>SQ2</a:t>
            </a:r>
            <a:endParaRPr lang="en-US" sz="1300" dirty="0"/>
          </a:p>
        </p:txBody>
      </p:sp>
      <p:sp>
        <p:nvSpPr>
          <p:cNvPr id="16" name="Shape 13"/>
          <p:cNvSpPr/>
          <p:nvPr/>
        </p:nvSpPr>
        <p:spPr>
          <a:xfrm>
            <a:off x="1371600" y="2267712"/>
            <a:ext cx="2011680" cy="658368"/>
          </a:xfrm>
          <a:prstGeom prst="rect">
            <a:avLst/>
          </a:prstGeom>
          <a:solidFill>
            <a:srgbClr val="FBF0D2"/>
          </a:solidFill>
          <a:ln w="12700">
            <a:solidFill>
              <a:srgbClr val="E8B84B"/>
            </a:solidFill>
            <a:prstDash val="solid"/>
          </a:ln>
        </p:spPr>
        <p:txBody>
          <a:bodyPr/>
          <a:lstStyle/>
          <a:p>
            <a:endParaRPr lang="en-US"/>
          </a:p>
        </p:txBody>
      </p:sp>
      <p:sp>
        <p:nvSpPr>
          <p:cNvPr id="17" name="Text 14"/>
          <p:cNvSpPr/>
          <p:nvPr/>
        </p:nvSpPr>
        <p:spPr>
          <a:xfrm>
            <a:off x="1371600" y="2267712"/>
            <a:ext cx="2011680" cy="658368"/>
          </a:xfrm>
          <a:prstGeom prst="rect">
            <a:avLst/>
          </a:prstGeom>
          <a:noFill/>
          <a:ln/>
        </p:spPr>
        <p:txBody>
          <a:bodyPr wrap="square" rtlCol="0" anchor="ctr"/>
          <a:lstStyle/>
          <a:p>
            <a:pPr marL="0" indent="0" algn="ctr">
              <a:buNone/>
            </a:pPr>
            <a:r>
              <a:rPr lang="en-US" sz="1300" b="1" dirty="0">
                <a:solidFill>
                  <a:srgbClr val="1B5E20"/>
                </a:solidFill>
                <a:latin typeface="Arial" pitchFamily="34" charset="0"/>
                <a:ea typeface="Arial" pitchFamily="34" charset="-122"/>
                <a:cs typeface="Arial" pitchFamily="34" charset="-120"/>
              </a:rPr>
              <a:t>Influencing Factors</a:t>
            </a:r>
            <a:endParaRPr lang="en-US" sz="1300" dirty="0"/>
          </a:p>
        </p:txBody>
      </p:sp>
      <p:sp>
        <p:nvSpPr>
          <p:cNvPr id="18" name="Shape 15"/>
          <p:cNvSpPr/>
          <p:nvPr/>
        </p:nvSpPr>
        <p:spPr>
          <a:xfrm>
            <a:off x="3474720" y="2267712"/>
            <a:ext cx="5303520" cy="658368"/>
          </a:xfrm>
          <a:prstGeom prst="rect">
            <a:avLst/>
          </a:prstGeom>
          <a:solidFill>
            <a:srgbClr val="FFFFFF"/>
          </a:solidFill>
          <a:ln w="12700">
            <a:solidFill>
              <a:srgbClr val="E2E8F0"/>
            </a:solidFill>
            <a:prstDash val="solid"/>
          </a:ln>
        </p:spPr>
        <p:txBody>
          <a:bodyPr/>
          <a:lstStyle/>
          <a:p>
            <a:endParaRPr lang="en-US"/>
          </a:p>
        </p:txBody>
      </p:sp>
      <p:sp>
        <p:nvSpPr>
          <p:cNvPr id="19" name="Text 16"/>
          <p:cNvSpPr/>
          <p:nvPr/>
        </p:nvSpPr>
        <p:spPr>
          <a:xfrm>
            <a:off x="3657600" y="2267712"/>
            <a:ext cx="5029200" cy="658368"/>
          </a:xfrm>
          <a:prstGeom prst="rect">
            <a:avLst/>
          </a:prstGeom>
          <a:noFill/>
          <a:ln/>
        </p:spPr>
        <p:txBody>
          <a:bodyPr wrap="square" rtlCol="0" anchor="ctr"/>
          <a:lstStyle/>
          <a:p>
            <a:pPr marL="0" indent="0">
              <a:buNone/>
            </a:pPr>
            <a:r>
              <a:rPr lang="en-US" sz="1200" dirty="0">
                <a:solidFill>
                  <a:srgbClr val="1A2340"/>
                </a:solidFill>
                <a:latin typeface="Arial" pitchFamily="34" charset="0"/>
                <a:ea typeface="Arial" pitchFamily="34" charset="-122"/>
                <a:cs typeface="Arial" pitchFamily="34" charset="-120"/>
              </a:rPr>
              <a:t>Conditions and interactions shaping belonging</a:t>
            </a:r>
            <a:endParaRPr lang="en-US" sz="1200" dirty="0"/>
          </a:p>
        </p:txBody>
      </p:sp>
      <p:sp>
        <p:nvSpPr>
          <p:cNvPr id="20" name="Shape 17"/>
          <p:cNvSpPr/>
          <p:nvPr/>
        </p:nvSpPr>
        <p:spPr>
          <a:xfrm>
            <a:off x="365760" y="3072384"/>
            <a:ext cx="914400" cy="658368"/>
          </a:xfrm>
          <a:prstGeom prst="rect">
            <a:avLst/>
          </a:prstGeom>
          <a:solidFill>
            <a:srgbClr val="B71C1C"/>
          </a:solidFill>
          <a:ln w="12700">
            <a:solidFill>
              <a:srgbClr val="B71C1C"/>
            </a:solidFill>
            <a:prstDash val="solid"/>
          </a:ln>
        </p:spPr>
        <p:txBody>
          <a:bodyPr/>
          <a:lstStyle/>
          <a:p>
            <a:endParaRPr lang="en-US"/>
          </a:p>
        </p:txBody>
      </p:sp>
      <p:sp>
        <p:nvSpPr>
          <p:cNvPr id="21" name="Text 18"/>
          <p:cNvSpPr/>
          <p:nvPr/>
        </p:nvSpPr>
        <p:spPr>
          <a:xfrm>
            <a:off x="365760" y="3072384"/>
            <a:ext cx="914400" cy="658368"/>
          </a:xfrm>
          <a:prstGeom prst="rect">
            <a:avLst/>
          </a:prstGeom>
          <a:noFill/>
          <a:ln/>
        </p:spPr>
        <p:txBody>
          <a:bodyPr wrap="square" rtlCol="0" anchor="ctr"/>
          <a:lstStyle/>
          <a:p>
            <a:pPr marL="0" indent="0" algn="ctr">
              <a:buNone/>
            </a:pPr>
            <a:r>
              <a:rPr lang="en-US" sz="1300" b="1" dirty="0">
                <a:solidFill>
                  <a:srgbClr val="FFFFFF"/>
                </a:solidFill>
                <a:latin typeface="Arial" pitchFamily="34" charset="0"/>
                <a:ea typeface="Arial" pitchFamily="34" charset="-122"/>
                <a:cs typeface="Arial" pitchFamily="34" charset="-120"/>
              </a:rPr>
              <a:t>SQ3</a:t>
            </a:r>
            <a:endParaRPr lang="en-US" sz="1300" dirty="0"/>
          </a:p>
        </p:txBody>
      </p:sp>
      <p:sp>
        <p:nvSpPr>
          <p:cNvPr id="22" name="Shape 19"/>
          <p:cNvSpPr/>
          <p:nvPr/>
        </p:nvSpPr>
        <p:spPr>
          <a:xfrm>
            <a:off x="1371600" y="3072384"/>
            <a:ext cx="2011680" cy="658368"/>
          </a:xfrm>
          <a:prstGeom prst="rect">
            <a:avLst/>
          </a:prstGeom>
          <a:solidFill>
            <a:srgbClr val="FBF0D2"/>
          </a:solidFill>
          <a:ln w="12700">
            <a:solidFill>
              <a:srgbClr val="E8B84B"/>
            </a:solidFill>
            <a:prstDash val="solid"/>
          </a:ln>
        </p:spPr>
        <p:txBody>
          <a:bodyPr/>
          <a:lstStyle/>
          <a:p>
            <a:endParaRPr lang="en-US"/>
          </a:p>
        </p:txBody>
      </p:sp>
      <p:sp>
        <p:nvSpPr>
          <p:cNvPr id="23" name="Text 20"/>
          <p:cNvSpPr/>
          <p:nvPr/>
        </p:nvSpPr>
        <p:spPr>
          <a:xfrm>
            <a:off x="1371600" y="3072384"/>
            <a:ext cx="2011680" cy="658368"/>
          </a:xfrm>
          <a:prstGeom prst="rect">
            <a:avLst/>
          </a:prstGeom>
          <a:noFill/>
          <a:ln/>
        </p:spPr>
        <p:txBody>
          <a:bodyPr wrap="square" rtlCol="0" anchor="ctr"/>
          <a:lstStyle/>
          <a:p>
            <a:pPr marL="0" indent="0" algn="ctr">
              <a:buNone/>
            </a:pPr>
            <a:r>
              <a:rPr lang="en-US" sz="1300" b="1" dirty="0">
                <a:solidFill>
                  <a:srgbClr val="B71C1C"/>
                </a:solidFill>
                <a:latin typeface="Arial" pitchFamily="34" charset="0"/>
                <a:ea typeface="Arial" pitchFamily="34" charset="-122"/>
                <a:cs typeface="Arial" pitchFamily="34" charset="-120"/>
              </a:rPr>
              <a:t>Barriers</a:t>
            </a:r>
            <a:endParaRPr lang="en-US" sz="1300" dirty="0"/>
          </a:p>
        </p:txBody>
      </p:sp>
      <p:sp>
        <p:nvSpPr>
          <p:cNvPr id="24" name="Shape 21"/>
          <p:cNvSpPr/>
          <p:nvPr/>
        </p:nvSpPr>
        <p:spPr>
          <a:xfrm>
            <a:off x="3474720" y="3072384"/>
            <a:ext cx="5303520" cy="658368"/>
          </a:xfrm>
          <a:prstGeom prst="rect">
            <a:avLst/>
          </a:prstGeom>
          <a:solidFill>
            <a:srgbClr val="FFFFFF"/>
          </a:solidFill>
          <a:ln w="12700">
            <a:solidFill>
              <a:srgbClr val="E2E8F0"/>
            </a:solidFill>
            <a:prstDash val="solid"/>
          </a:ln>
        </p:spPr>
        <p:txBody>
          <a:bodyPr/>
          <a:lstStyle/>
          <a:p>
            <a:endParaRPr lang="en-US"/>
          </a:p>
        </p:txBody>
      </p:sp>
      <p:sp>
        <p:nvSpPr>
          <p:cNvPr id="25" name="Text 22"/>
          <p:cNvSpPr/>
          <p:nvPr/>
        </p:nvSpPr>
        <p:spPr>
          <a:xfrm>
            <a:off x="3657600" y="3072384"/>
            <a:ext cx="5029200" cy="658368"/>
          </a:xfrm>
          <a:prstGeom prst="rect">
            <a:avLst/>
          </a:prstGeom>
          <a:noFill/>
          <a:ln/>
        </p:spPr>
        <p:txBody>
          <a:bodyPr wrap="square" rtlCol="0" anchor="ctr"/>
          <a:lstStyle/>
          <a:p>
            <a:pPr marL="0" indent="0">
              <a:buNone/>
            </a:pPr>
            <a:r>
              <a:rPr lang="en-US" sz="1200" dirty="0">
                <a:solidFill>
                  <a:srgbClr val="1A2340"/>
                </a:solidFill>
                <a:latin typeface="Arial" pitchFamily="34" charset="0"/>
                <a:ea typeface="Arial" pitchFamily="34" charset="-122"/>
                <a:cs typeface="Arial" pitchFamily="34" charset="-120"/>
              </a:rPr>
              <a:t>Challenges and obstacles students encounter</a:t>
            </a:r>
            <a:endParaRPr lang="en-US" sz="1200" dirty="0"/>
          </a:p>
        </p:txBody>
      </p:sp>
      <p:sp>
        <p:nvSpPr>
          <p:cNvPr id="26" name="Shape 23"/>
          <p:cNvSpPr/>
          <p:nvPr/>
        </p:nvSpPr>
        <p:spPr>
          <a:xfrm>
            <a:off x="365760" y="3877056"/>
            <a:ext cx="914400" cy="658368"/>
          </a:xfrm>
          <a:prstGeom prst="rect">
            <a:avLst/>
          </a:prstGeom>
          <a:solidFill>
            <a:srgbClr val="E65100"/>
          </a:solidFill>
          <a:ln w="12700">
            <a:solidFill>
              <a:srgbClr val="E65100"/>
            </a:solidFill>
            <a:prstDash val="solid"/>
          </a:ln>
        </p:spPr>
        <p:txBody>
          <a:bodyPr/>
          <a:lstStyle/>
          <a:p>
            <a:endParaRPr lang="en-US"/>
          </a:p>
        </p:txBody>
      </p:sp>
      <p:sp>
        <p:nvSpPr>
          <p:cNvPr id="27" name="Text 24"/>
          <p:cNvSpPr/>
          <p:nvPr/>
        </p:nvSpPr>
        <p:spPr>
          <a:xfrm>
            <a:off x="365760" y="3877056"/>
            <a:ext cx="914400" cy="658368"/>
          </a:xfrm>
          <a:prstGeom prst="rect">
            <a:avLst/>
          </a:prstGeom>
          <a:noFill/>
          <a:ln/>
        </p:spPr>
        <p:txBody>
          <a:bodyPr wrap="square" rtlCol="0" anchor="ctr"/>
          <a:lstStyle/>
          <a:p>
            <a:pPr marL="0" indent="0" algn="ctr">
              <a:buNone/>
            </a:pPr>
            <a:r>
              <a:rPr lang="en-US" sz="1300" b="1" dirty="0">
                <a:solidFill>
                  <a:srgbClr val="FFFFFF"/>
                </a:solidFill>
                <a:latin typeface="Arial" pitchFamily="34" charset="0"/>
                <a:ea typeface="Arial" pitchFamily="34" charset="-122"/>
                <a:cs typeface="Arial" pitchFamily="34" charset="-120"/>
              </a:rPr>
              <a:t>SQ4</a:t>
            </a:r>
            <a:endParaRPr lang="en-US" sz="1300" dirty="0"/>
          </a:p>
        </p:txBody>
      </p:sp>
      <p:sp>
        <p:nvSpPr>
          <p:cNvPr id="28" name="Shape 25"/>
          <p:cNvSpPr/>
          <p:nvPr/>
        </p:nvSpPr>
        <p:spPr>
          <a:xfrm>
            <a:off x="1371600" y="3877056"/>
            <a:ext cx="2011680" cy="658368"/>
          </a:xfrm>
          <a:prstGeom prst="rect">
            <a:avLst/>
          </a:prstGeom>
          <a:solidFill>
            <a:srgbClr val="FBF0D2"/>
          </a:solidFill>
          <a:ln w="12700">
            <a:solidFill>
              <a:srgbClr val="E8B84B"/>
            </a:solidFill>
            <a:prstDash val="solid"/>
          </a:ln>
        </p:spPr>
        <p:txBody>
          <a:bodyPr/>
          <a:lstStyle/>
          <a:p>
            <a:endParaRPr lang="en-US"/>
          </a:p>
        </p:txBody>
      </p:sp>
      <p:sp>
        <p:nvSpPr>
          <p:cNvPr id="29" name="Text 26"/>
          <p:cNvSpPr/>
          <p:nvPr/>
        </p:nvSpPr>
        <p:spPr>
          <a:xfrm>
            <a:off x="1371600" y="3877056"/>
            <a:ext cx="2011680" cy="658368"/>
          </a:xfrm>
          <a:prstGeom prst="rect">
            <a:avLst/>
          </a:prstGeom>
          <a:noFill/>
          <a:ln/>
        </p:spPr>
        <p:txBody>
          <a:bodyPr wrap="square" rtlCol="0" anchor="ctr"/>
          <a:lstStyle/>
          <a:p>
            <a:pPr marL="0" indent="0" algn="ctr">
              <a:buNone/>
            </a:pPr>
            <a:r>
              <a:rPr lang="en-US" sz="1300" b="1" dirty="0">
                <a:solidFill>
                  <a:srgbClr val="E65100"/>
                </a:solidFill>
                <a:latin typeface="Arial" pitchFamily="34" charset="0"/>
                <a:ea typeface="Arial" pitchFamily="34" charset="-122"/>
                <a:cs typeface="Arial" pitchFamily="34" charset="-120"/>
              </a:rPr>
              <a:t>Supports</a:t>
            </a:r>
            <a:endParaRPr lang="en-US" sz="1300" dirty="0"/>
          </a:p>
        </p:txBody>
      </p:sp>
      <p:sp>
        <p:nvSpPr>
          <p:cNvPr id="30" name="Shape 27"/>
          <p:cNvSpPr/>
          <p:nvPr/>
        </p:nvSpPr>
        <p:spPr>
          <a:xfrm>
            <a:off x="3474720" y="3877056"/>
            <a:ext cx="5303520" cy="658368"/>
          </a:xfrm>
          <a:prstGeom prst="rect">
            <a:avLst/>
          </a:prstGeom>
          <a:solidFill>
            <a:srgbClr val="FFFFFF"/>
          </a:solidFill>
          <a:ln w="12700">
            <a:solidFill>
              <a:srgbClr val="E2E8F0"/>
            </a:solidFill>
            <a:prstDash val="solid"/>
          </a:ln>
        </p:spPr>
        <p:txBody>
          <a:bodyPr/>
          <a:lstStyle/>
          <a:p>
            <a:endParaRPr lang="en-US"/>
          </a:p>
        </p:txBody>
      </p:sp>
      <p:sp>
        <p:nvSpPr>
          <p:cNvPr id="31" name="Text 28"/>
          <p:cNvSpPr/>
          <p:nvPr/>
        </p:nvSpPr>
        <p:spPr>
          <a:xfrm>
            <a:off x="3657600" y="3877056"/>
            <a:ext cx="5029200" cy="658368"/>
          </a:xfrm>
          <a:prstGeom prst="rect">
            <a:avLst/>
          </a:prstGeom>
          <a:noFill/>
          <a:ln/>
        </p:spPr>
        <p:txBody>
          <a:bodyPr wrap="square" rtlCol="0" anchor="ctr"/>
          <a:lstStyle/>
          <a:p>
            <a:pPr marL="0" indent="0">
              <a:buNone/>
            </a:pPr>
            <a:r>
              <a:rPr lang="en-US" sz="1200" dirty="0">
                <a:solidFill>
                  <a:srgbClr val="1A2340"/>
                </a:solidFill>
                <a:latin typeface="Arial" pitchFamily="34" charset="0"/>
                <a:ea typeface="Arial" pitchFamily="34" charset="-122"/>
                <a:cs typeface="Arial" pitchFamily="34" charset="-120"/>
              </a:rPr>
              <a:t>What helps foster a sense of belonging</a:t>
            </a:r>
            <a:endParaRPr lang="en-US" sz="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bg>
      <p:bgPr>
        <a:solidFill>
          <a:srgbClr val="F7F8FC"/>
        </a:solidFill>
        <a:effectLst/>
      </p:bgPr>
    </p:bg>
    <p:spTree>
      <p:nvGrpSpPr>
        <p:cNvPr id="1" name=""/>
        <p:cNvGrpSpPr/>
        <p:nvPr/>
      </p:nvGrpSpPr>
      <p:grpSpPr>
        <a:xfrm>
          <a:off x="0" y="0"/>
          <a:ext cx="0" cy="0"/>
          <a:chOff x="0" y="0"/>
          <a:chExt cx="0" cy="0"/>
        </a:xfrm>
      </p:grpSpPr>
      <p:sp>
        <p:nvSpPr>
          <p:cNvPr id="2" name="Shape 0"/>
          <p:cNvSpPr/>
          <p:nvPr/>
        </p:nvSpPr>
        <p:spPr>
          <a:xfrm>
            <a:off x="0" y="0"/>
            <a:ext cx="9144000" cy="822960"/>
          </a:xfrm>
          <a:prstGeom prst="rect">
            <a:avLst/>
          </a:prstGeom>
          <a:solidFill>
            <a:srgbClr val="1A2340"/>
          </a:solidFill>
          <a:ln w="12700">
            <a:solidFill>
              <a:srgbClr val="1A2340"/>
            </a:solidFill>
            <a:prstDash val="solid"/>
          </a:ln>
        </p:spPr>
        <p:txBody>
          <a:bodyPr/>
          <a:lstStyle/>
          <a:p>
            <a:endParaRPr lang="en-US"/>
          </a:p>
        </p:txBody>
      </p:sp>
      <p:sp>
        <p:nvSpPr>
          <p:cNvPr id="3" name="Shape 1"/>
          <p:cNvSpPr/>
          <p:nvPr/>
        </p:nvSpPr>
        <p:spPr>
          <a:xfrm>
            <a:off x="0" y="0"/>
            <a:ext cx="164592" cy="822960"/>
          </a:xfrm>
          <a:prstGeom prst="rect">
            <a:avLst/>
          </a:prstGeom>
          <a:solidFill>
            <a:srgbClr val="E8B84B"/>
          </a:solidFill>
          <a:ln w="12700">
            <a:solidFill>
              <a:srgbClr val="E8B84B"/>
            </a:solidFill>
            <a:prstDash val="solid"/>
          </a:ln>
        </p:spPr>
        <p:txBody>
          <a:bodyPr/>
          <a:lstStyle/>
          <a:p>
            <a:endParaRPr lang="en-US"/>
          </a:p>
        </p:txBody>
      </p:sp>
      <p:sp>
        <p:nvSpPr>
          <p:cNvPr id="4" name="Text 2"/>
          <p:cNvSpPr/>
          <p:nvPr/>
        </p:nvSpPr>
        <p:spPr>
          <a:xfrm>
            <a:off x="320040" y="0"/>
            <a:ext cx="7132320" cy="822960"/>
          </a:xfrm>
          <a:prstGeom prst="rect">
            <a:avLst/>
          </a:prstGeom>
          <a:noFill/>
          <a:ln/>
        </p:spPr>
        <p:txBody>
          <a:bodyPr wrap="square" lIns="0" tIns="0" rIns="0" bIns="0" rtlCol="0" anchor="ctr"/>
          <a:lstStyle/>
          <a:p>
            <a:pPr marL="0" indent="0" algn="l">
              <a:buNone/>
            </a:pPr>
            <a:r>
              <a:rPr lang="en-US" sz="2200" b="1" dirty="0">
                <a:solidFill>
                  <a:srgbClr val="FFFFFF"/>
                </a:solidFill>
                <a:latin typeface="Arial" pitchFamily="34" charset="0"/>
                <a:ea typeface="Arial" pitchFamily="34" charset="-122"/>
                <a:cs typeface="Arial" pitchFamily="34" charset="-120"/>
              </a:rPr>
              <a:t>Sub-Question 1: Understanding the Experience</a:t>
            </a:r>
            <a:endParaRPr lang="en-US" sz="2200" dirty="0"/>
          </a:p>
        </p:txBody>
      </p:sp>
      <p:sp>
        <p:nvSpPr>
          <p:cNvPr id="5" name="Shape 3"/>
          <p:cNvSpPr/>
          <p:nvPr/>
        </p:nvSpPr>
        <p:spPr>
          <a:xfrm>
            <a:off x="0" y="4818888"/>
            <a:ext cx="9144000" cy="324612"/>
          </a:xfrm>
          <a:prstGeom prst="rect">
            <a:avLst/>
          </a:prstGeom>
          <a:solidFill>
            <a:srgbClr val="EEF1F8"/>
          </a:solidFill>
          <a:ln w="12700">
            <a:solidFill>
              <a:srgbClr val="EEF1F8"/>
            </a:solidFill>
            <a:prstDash val="solid"/>
          </a:ln>
        </p:spPr>
        <p:txBody>
          <a:bodyPr/>
          <a:lstStyle/>
          <a:p>
            <a:endParaRPr lang="en-US"/>
          </a:p>
        </p:txBody>
      </p:sp>
      <p:pic>
        <p:nvPicPr>
          <p:cNvPr id="6" name="Image 0" descr="preencoded.png"/>
          <p:cNvPicPr>
            <a:picLocks noChangeAspect="1"/>
          </p:cNvPicPr>
          <p:nvPr/>
        </p:nvPicPr>
        <p:blipFill>
          <a:blip r:embed="rId3"/>
          <a:stretch>
            <a:fillRect/>
          </a:stretch>
        </p:blipFill>
        <p:spPr>
          <a:xfrm>
            <a:off x="7589520" y="109728"/>
            <a:ext cx="1371600" cy="640080"/>
          </a:xfrm>
          <a:prstGeom prst="rect">
            <a:avLst/>
          </a:prstGeom>
        </p:spPr>
      </p:pic>
      <p:sp>
        <p:nvSpPr>
          <p:cNvPr id="7" name="Shape 4"/>
          <p:cNvSpPr/>
          <p:nvPr/>
        </p:nvSpPr>
        <p:spPr>
          <a:xfrm>
            <a:off x="0" y="822960"/>
            <a:ext cx="164592" cy="3995928"/>
          </a:xfrm>
          <a:prstGeom prst="rect">
            <a:avLst/>
          </a:prstGeom>
          <a:solidFill>
            <a:srgbClr val="1A4480"/>
          </a:solidFill>
          <a:ln w="12700">
            <a:solidFill>
              <a:srgbClr val="1A4480"/>
            </a:solidFill>
            <a:prstDash val="solid"/>
          </a:ln>
        </p:spPr>
        <p:txBody>
          <a:bodyPr/>
          <a:lstStyle/>
          <a:p>
            <a:endParaRPr lang="en-US"/>
          </a:p>
        </p:txBody>
      </p:sp>
      <p:sp>
        <p:nvSpPr>
          <p:cNvPr id="8" name="Shape 5"/>
          <p:cNvSpPr/>
          <p:nvPr/>
        </p:nvSpPr>
        <p:spPr>
          <a:xfrm>
            <a:off x="320040" y="960120"/>
            <a:ext cx="1097280" cy="502920"/>
          </a:xfrm>
          <a:prstGeom prst="rect">
            <a:avLst/>
          </a:prstGeom>
          <a:solidFill>
            <a:srgbClr val="1A4480"/>
          </a:solidFill>
          <a:ln w="12700">
            <a:solidFill>
              <a:srgbClr val="1A4480"/>
            </a:solidFill>
            <a:prstDash val="solid"/>
          </a:ln>
        </p:spPr>
        <p:txBody>
          <a:bodyPr/>
          <a:lstStyle/>
          <a:p>
            <a:endParaRPr lang="en-US"/>
          </a:p>
        </p:txBody>
      </p:sp>
      <p:sp>
        <p:nvSpPr>
          <p:cNvPr id="9" name="Text 6"/>
          <p:cNvSpPr/>
          <p:nvPr/>
        </p:nvSpPr>
        <p:spPr>
          <a:xfrm>
            <a:off x="320040" y="960120"/>
            <a:ext cx="1097280" cy="502920"/>
          </a:xfrm>
          <a:prstGeom prst="rect">
            <a:avLst/>
          </a:prstGeom>
          <a:noFill/>
          <a:ln/>
        </p:spPr>
        <p:txBody>
          <a:bodyPr wrap="square" rtlCol="0" anchor="ctr"/>
          <a:lstStyle/>
          <a:p>
            <a:pPr marL="0" indent="0" algn="ctr">
              <a:buNone/>
            </a:pPr>
            <a:r>
              <a:rPr lang="en-US" sz="1100" b="1" dirty="0">
                <a:solidFill>
                  <a:srgbClr val="FFFFFF"/>
                </a:solidFill>
                <a:latin typeface="Arial" pitchFamily="34" charset="0"/>
                <a:ea typeface="Arial" pitchFamily="34" charset="-122"/>
                <a:cs typeface="Arial" pitchFamily="34" charset="-120"/>
              </a:rPr>
              <a:t>FOCUS</a:t>
            </a:r>
            <a:endParaRPr lang="en-US" sz="1100" dirty="0"/>
          </a:p>
        </p:txBody>
      </p:sp>
      <p:sp>
        <p:nvSpPr>
          <p:cNvPr id="10" name="Text 7"/>
          <p:cNvSpPr/>
          <p:nvPr/>
        </p:nvSpPr>
        <p:spPr>
          <a:xfrm>
            <a:off x="1508760" y="960120"/>
            <a:ext cx="7223760" cy="502920"/>
          </a:xfrm>
          <a:prstGeom prst="rect">
            <a:avLst/>
          </a:prstGeom>
          <a:noFill/>
          <a:ln/>
        </p:spPr>
        <p:txBody>
          <a:bodyPr wrap="square" rtlCol="0" anchor="ctr"/>
          <a:lstStyle/>
          <a:p>
            <a:pPr marL="0" indent="0">
              <a:buNone/>
            </a:pPr>
            <a:r>
              <a:rPr lang="en-US" sz="1400" b="1" dirty="0">
                <a:solidFill>
                  <a:srgbClr val="1A4480"/>
                </a:solidFill>
                <a:latin typeface="Arial" pitchFamily="34" charset="0"/>
                <a:ea typeface="Arial" pitchFamily="34" charset="-122"/>
                <a:cs typeface="Arial" pitchFamily="34" charset="-120"/>
              </a:rPr>
              <a:t>Meaning</a:t>
            </a:r>
            <a:endParaRPr lang="en-US" sz="1400" dirty="0"/>
          </a:p>
        </p:txBody>
      </p:sp>
      <p:sp>
        <p:nvSpPr>
          <p:cNvPr id="11" name="Text 8"/>
          <p:cNvSpPr/>
          <p:nvPr/>
        </p:nvSpPr>
        <p:spPr>
          <a:xfrm>
            <a:off x="320040" y="1600200"/>
            <a:ext cx="8412480" cy="1371600"/>
          </a:xfrm>
          <a:prstGeom prst="rect">
            <a:avLst/>
          </a:prstGeom>
          <a:noFill/>
          <a:ln/>
        </p:spPr>
        <p:txBody>
          <a:bodyPr wrap="square" rtlCol="0" anchor="ctr"/>
          <a:lstStyle/>
          <a:p>
            <a:pPr marL="0" indent="0">
              <a:lnSpc>
                <a:spcPct val="140000"/>
              </a:lnSpc>
              <a:buNone/>
            </a:pPr>
            <a:r>
              <a:rPr lang="en-US" sz="1300" dirty="0">
                <a:solidFill>
                  <a:srgbClr val="1A2340"/>
                </a:solidFill>
                <a:latin typeface="Arial" pitchFamily="34" charset="0"/>
                <a:ea typeface="Arial" pitchFamily="34" charset="-122"/>
                <a:cs typeface="Arial" pitchFamily="34" charset="-120"/>
              </a:rPr>
              <a:t>The first sub-question focuses on meaning, exploring how students perceive and define academic belonging. This is important because, in qualitative research, we are not only interested in what happens, but in how participants interpret and make sense of their experiences.</a:t>
            </a:r>
            <a:endParaRPr lang="en-US" sz="1300" dirty="0"/>
          </a:p>
        </p:txBody>
      </p:sp>
      <p:sp>
        <p:nvSpPr>
          <p:cNvPr id="12" name="Shape 9"/>
          <p:cNvSpPr/>
          <p:nvPr/>
        </p:nvSpPr>
        <p:spPr>
          <a:xfrm>
            <a:off x="320040" y="3154680"/>
            <a:ext cx="8412480" cy="1143000"/>
          </a:xfrm>
          <a:prstGeom prst="rect">
            <a:avLst/>
          </a:prstGeom>
          <a:solidFill>
            <a:srgbClr val="1A2340"/>
          </a:solidFill>
          <a:ln w="12700">
            <a:solidFill>
              <a:srgbClr val="1A2340"/>
            </a:solidFill>
            <a:prstDash val="solid"/>
          </a:ln>
        </p:spPr>
        <p:txBody>
          <a:bodyPr/>
          <a:lstStyle/>
          <a:p>
            <a:endParaRPr lang="en-US"/>
          </a:p>
        </p:txBody>
      </p:sp>
      <p:sp>
        <p:nvSpPr>
          <p:cNvPr id="13" name="Shape 10"/>
          <p:cNvSpPr/>
          <p:nvPr/>
        </p:nvSpPr>
        <p:spPr>
          <a:xfrm>
            <a:off x="320040" y="3154680"/>
            <a:ext cx="164592" cy="1143000"/>
          </a:xfrm>
          <a:prstGeom prst="rect">
            <a:avLst/>
          </a:prstGeom>
          <a:solidFill>
            <a:srgbClr val="E8B84B"/>
          </a:solidFill>
          <a:ln w="12700">
            <a:solidFill>
              <a:srgbClr val="E8B84B"/>
            </a:solidFill>
            <a:prstDash val="solid"/>
          </a:ln>
        </p:spPr>
        <p:txBody>
          <a:bodyPr/>
          <a:lstStyle/>
          <a:p>
            <a:endParaRPr lang="en-US"/>
          </a:p>
        </p:txBody>
      </p:sp>
      <p:sp>
        <p:nvSpPr>
          <p:cNvPr id="14" name="Text 11"/>
          <p:cNvSpPr/>
          <p:nvPr/>
        </p:nvSpPr>
        <p:spPr>
          <a:xfrm>
            <a:off x="640080" y="3200400"/>
            <a:ext cx="2286000" cy="365760"/>
          </a:xfrm>
          <a:prstGeom prst="rect">
            <a:avLst/>
          </a:prstGeom>
          <a:noFill/>
          <a:ln/>
        </p:spPr>
        <p:txBody>
          <a:bodyPr wrap="square" rtlCol="0" anchor="ctr"/>
          <a:lstStyle/>
          <a:p>
            <a:pPr marL="0" indent="0">
              <a:buNone/>
            </a:pPr>
            <a:r>
              <a:rPr lang="en-US" sz="1100" b="1" dirty="0">
                <a:solidFill>
                  <a:srgbClr val="E8B84B"/>
                </a:solidFill>
                <a:latin typeface="Arial" pitchFamily="34" charset="0"/>
                <a:ea typeface="Arial" pitchFamily="34" charset="-122"/>
                <a:cs typeface="Arial" pitchFamily="34" charset="-120"/>
              </a:rPr>
              <a:t>Example:</a:t>
            </a:r>
            <a:endParaRPr lang="en-US" sz="1100" dirty="0"/>
          </a:p>
        </p:txBody>
      </p:sp>
      <p:sp>
        <p:nvSpPr>
          <p:cNvPr id="15" name="Text 12"/>
          <p:cNvSpPr/>
          <p:nvPr/>
        </p:nvSpPr>
        <p:spPr>
          <a:xfrm>
            <a:off x="640080" y="3566160"/>
            <a:ext cx="7863840" cy="685800"/>
          </a:xfrm>
          <a:prstGeom prst="rect">
            <a:avLst/>
          </a:prstGeom>
          <a:noFill/>
          <a:ln/>
        </p:spPr>
        <p:txBody>
          <a:bodyPr wrap="square" rtlCol="0" anchor="ctr"/>
          <a:lstStyle/>
          <a:p>
            <a:pPr marL="0" indent="0">
              <a:lnSpc>
                <a:spcPct val="120000"/>
              </a:lnSpc>
              <a:buNone/>
            </a:pPr>
            <a:r>
              <a:rPr lang="en-US" sz="1300" i="1" dirty="0">
                <a:solidFill>
                  <a:srgbClr val="FFFFFF"/>
                </a:solidFill>
                <a:latin typeface="Arial" pitchFamily="34" charset="0"/>
                <a:ea typeface="Arial" pitchFamily="34" charset="-122"/>
                <a:cs typeface="Arial" pitchFamily="34" charset="-120"/>
              </a:rPr>
              <a:t>What are first-generation students' perceptions and meanings of academic belonging in online learning environments?</a:t>
            </a:r>
            <a:endParaRPr lang="en-US" sz="13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908</Words>
  <Application>Microsoft Office PowerPoint</Application>
  <PresentationFormat>On-screen Show (16:9)</PresentationFormat>
  <Paragraphs>152</Paragraphs>
  <Slides>15</Slides>
  <Notes>15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Aptos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Formulate a Qualitative Research Problem</dc:title>
  <dc:subject>PptxGenJS Presentation</dc:subject>
  <dc:creator>PptxGenJS</dc:creator>
  <cp:lastModifiedBy>Shila</cp:lastModifiedBy>
  <cp:revision>2</cp:revision>
  <dcterms:created xsi:type="dcterms:W3CDTF">2026-03-26T20:57:23Z</dcterms:created>
  <dcterms:modified xsi:type="dcterms:W3CDTF">2026-03-29T10:00:24Z</dcterms:modified>
</cp:coreProperties>
</file>