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71" r:id="rId5"/>
    <p:sldId id="289" r:id="rId6"/>
    <p:sldId id="256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8" r:id="rId23"/>
  </p:sldIdLst>
  <p:sldSz cx="12801600" cy="9601200" type="A3"/>
  <p:notesSz cx="9942513" cy="1437005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2D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506E5-77FD-47E9-8D34-D649277979A9}" v="1" dt="2022-12-05T08:56:37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416" y="4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9721A-73BC-4FDD-8415-AA1EC4756AD0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797050"/>
            <a:ext cx="6465887" cy="4849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6915150"/>
            <a:ext cx="7954963" cy="5659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49325"/>
            <a:ext cx="4308475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450" y="13649325"/>
            <a:ext cx="4308475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71EB1-637D-411C-AB36-326A670A008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503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6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3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9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9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9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0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2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2" y="3044824"/>
            <a:ext cx="5656263" cy="5531804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8" y="2149158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8" y="3044824"/>
            <a:ext cx="5658484" cy="5531804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0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9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2271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142"/>
            <a:ext cx="4211639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9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5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4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CCAE3-4D46-46EF-82DE-F04456ACD509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716D6-4188-460A-93F1-59FDC9C77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7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41FEB-EFD4-4747-BEA5-7177AD7FA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3" y="1219200"/>
            <a:ext cx="12792073" cy="71628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6600" b="1" dirty="0">
                <a:latin typeface="Arial" panose="020B0604020202020204" pitchFamily="34" charset="0"/>
                <a:cs typeface="Arial" panose="020B0604020202020204" pitchFamily="34" charset="0"/>
              </a:rPr>
              <a:t>Unisa 2022 Founders Lecture</a:t>
            </a:r>
          </a:p>
          <a:p>
            <a:pPr marL="0" indent="0" algn="ctr">
              <a:buNone/>
            </a:pPr>
            <a:endParaRPr lang="en-ZA" sz="5400" b="1" dirty="0">
              <a:solidFill>
                <a:srgbClr val="6D2D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ZA" sz="2800" b="1" i="1" dirty="0">
              <a:solidFill>
                <a:srgbClr val="6D2D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ZA" sz="4800" b="1" i="1" dirty="0">
                <a:solidFill>
                  <a:srgbClr val="6D2D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Realisation of the African Renaissance through the African Continental Free Trade”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95F19B-0CDC-4140-AEDF-F02E5F008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7760208"/>
            <a:ext cx="12801600" cy="184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295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-53340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2013 - Dr Ebrima Sall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705600" y="2286000"/>
            <a:ext cx="579248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Position: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Executive Secretary: Council for the Development of Social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cience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Research in Africa (CODESRIA).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The University and Social Transformation in Africa: Revisiting an Old Problematic in the Era of Globalisation.</a:t>
            </a:r>
            <a:endParaRPr kumimoji="0" lang="en-Z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30FC45-F216-41A1-B7B6-66B238500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47801"/>
            <a:ext cx="4876799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220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371600"/>
            <a:ext cx="5805203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45721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2014 -  Prof Adebayo Olukoshi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370320" y="1447800"/>
            <a:ext cx="6243349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Former: Director UN African Institute for Economic Development and Planning.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Topic: </a:t>
            </a:r>
            <a:r>
              <a:rPr lang="en-US" sz="32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The theme of the renegade behaviour which Mphahlele addresses frontally in the poem is one which resonates very much with me in what I have described for this lecture as the season of anomie that our continent is going through.”</a:t>
            </a:r>
            <a:endParaRPr kumimoji="0" lang="en-ZA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6" name="Picture 5" descr="A person speaking into a microphone&#10;&#10;Description automatically generated with medium confidence">
            <a:extLst>
              <a:ext uri="{FF2B5EF4-FFF2-40B4-BE49-F238E27FC236}">
                <a16:creationId xmlns:a16="http://schemas.microsoft.com/office/drawing/2014/main" id="{D0035BB6-C341-4E81-9320-F849E4A74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0" y="1720861"/>
            <a:ext cx="5603270" cy="5302742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4040134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1430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62654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2015 - Judge Navi Pillay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582395" y="1676400"/>
            <a:ext cx="591569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Current Position:</a:t>
            </a:r>
            <a:b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President of the Advisory Council of the International Nuremberg Principles Academy.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Position held when delivered the Lecture: F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ormer United High Commissioner</a:t>
            </a:r>
            <a:b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Human Rights.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lang="en-US" sz="3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impact of the model law on access to </a:t>
            </a:r>
            <a:br>
              <a:rPr lang="en-US" sz="3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information for Africa</a:t>
            </a:r>
            <a:endParaRPr lang="en-US" sz="3200" i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940BDCAF-0361-4665-A50C-7ECE314613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15" y="1436168"/>
            <a:ext cx="5716285" cy="5662063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4044316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295400"/>
            <a:ext cx="6812280" cy="6553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0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2016 </a:t>
            </a:r>
            <a:r>
              <a:rPr lang="en-US" sz="4800" b="1" dirty="0">
                <a:solidFill>
                  <a:srgbClr val="6D2D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– Justice </a:t>
            </a:r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Dikgang Moseneke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872908" y="2406915"/>
            <a:ext cx="570009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Current position: </a:t>
            </a:r>
            <a:b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Retired Judge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Position when he delivered the Lecture: F</a:t>
            </a: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ormer Deputy Chief Justice of South Africa.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Topic: </a:t>
            </a:r>
            <a:r>
              <a:rPr lang="en-ZA" sz="32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 claim that university #FeesMustFall is at odds with the democratic projects?</a:t>
            </a:r>
            <a:endParaRPr kumimoji="0" lang="en-ZA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ECC9D64E-34F5-4B96-BBFD-71D63A964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5" y="1628288"/>
            <a:ext cx="6451561" cy="5839312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858392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1430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0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2017 - Prof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Muxe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Nkondo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522389" y="1265615"/>
            <a:ext cx="5822011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Current Position:</a:t>
            </a:r>
            <a:b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Board member of The Mzansi National Philharmonic Orchestra  and Unisa  member of Council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Position when he delivered the Lecture: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Unisa Council Member.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Understanding and Institutionalising Decolonisation for Inclusive Higher Education</a:t>
            </a:r>
            <a:b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in South Africa</a:t>
            </a:r>
            <a:endParaRPr kumimoji="0" lang="en-Z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53BD8-ACFA-490C-9565-6FC355D26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71800"/>
            <a:ext cx="548640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35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676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45720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2018 - Prof Thuli Madonsela</a:t>
            </a:r>
            <a:endParaRPr kumimoji="0" lang="en-ZA" sz="4800" b="0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934200" y="2819400"/>
            <a:ext cx="554914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Chair: Law Trust in Social Justice and Law Professor: University of Stellenbosch, and Former Public Protector of South Africa.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Topic: </a:t>
            </a:r>
            <a:r>
              <a:rPr lang="en-US" sz="32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‘Ethics in democracy’</a:t>
            </a:r>
            <a:endParaRPr kumimoji="0" lang="en-ZA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3E9101-F934-4A18-BB29-2D4D67538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19" y="1810245"/>
            <a:ext cx="5669282" cy="598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41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295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22859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2019 - Dr Blade Nzimande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477002" y="1750848"/>
            <a:ext cx="5852491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Position: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Minister of Higher Education, Science and Technology.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lang="en-US" sz="3200" i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role of transformative higher education in a development state and its response to the challenges and opportunities posed by the industrial revolution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588D55-9879-4232-B7DE-AF3905484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888" y="1750848"/>
            <a:ext cx="5718544" cy="52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265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4478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-7620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2020 – Prof Adam Habib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934200" y="1806000"/>
            <a:ext cx="5623891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position: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Director of the School of Oriental and African Studies, University of London.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Position when he delivered the Lecture: Vice-Chancellor and Principal: University of the Witwatersrand (Wits).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lang="en-US" sz="3200" i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Covid 19 : what it reveals about who we are and what could be?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45B2E5-BF9D-4C48-B360-01B909661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50" y="1733819"/>
            <a:ext cx="5761219" cy="551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34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7723414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1430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71121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2021 – Prof Mamadou Diouf 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510869" y="1369525"/>
            <a:ext cx="5973684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position: 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Director: Institute for African Studies: Columbia University.</a:t>
            </a:r>
          </a:p>
          <a:p>
            <a:pPr marR="0" lvl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Position held when he delivered the Lecture: Leitner Family Professor of African Studies and History, Middle East and South Asian and African Studies (MESAAS). Columbia University.</a:t>
            </a:r>
          </a:p>
          <a:p>
            <a:pPr marR="0" lvl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Topic: </a:t>
            </a:r>
            <a:r>
              <a:rPr lang="en-US" sz="30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Explorations in “Reclaiming Africa’s futures”: The Sources of African Humanitie</a:t>
            </a:r>
            <a:r>
              <a:rPr lang="en-US" sz="32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EB8DDB-2865-4621-81B0-E3E833CF9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00" y="1450604"/>
            <a:ext cx="4883319" cy="56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58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8288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6541C1-D5E3-4677-A701-2852E315E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045" y="1972438"/>
            <a:ext cx="4688230" cy="58526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B77254-DBD5-45B3-86A1-525F50FE2B51}"/>
              </a:ext>
            </a:extLst>
          </p:cNvPr>
          <p:cNvSpPr txBox="1"/>
          <p:nvPr/>
        </p:nvSpPr>
        <p:spPr>
          <a:xfrm>
            <a:off x="6760362" y="2878032"/>
            <a:ext cx="56054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Vice President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of the Republic of Liberia. 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+mn-cs"/>
            </a:endParaRPr>
          </a:p>
          <a:p>
            <a:pPr lvl="0" algn="ctr"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Topic: </a:t>
            </a:r>
            <a:r>
              <a:rPr lang="en-US" sz="3200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The Realisation of </a:t>
            </a:r>
            <a:b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the African Renaissance through the African Continental Free Trade”</a:t>
            </a:r>
          </a:p>
          <a:p>
            <a:pPr lvl="0"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CA0D6-8D63-427F-9730-2ABE87DD54F2}"/>
              </a:ext>
            </a:extLst>
          </p:cNvPr>
          <p:cNvSpPr txBox="1"/>
          <p:nvPr/>
        </p:nvSpPr>
        <p:spPr>
          <a:xfrm>
            <a:off x="-38946" y="0"/>
            <a:ext cx="12755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2022  - Her Excellency </a:t>
            </a:r>
            <a:b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Madam Dr. Jewel Howard-Taylor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8092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CADB1D-1849-C6E5-B5C5-3F5DC74CFBAB}"/>
              </a:ext>
            </a:extLst>
          </p:cNvPr>
          <p:cNvSpPr txBox="1"/>
          <p:nvPr/>
        </p:nvSpPr>
        <p:spPr>
          <a:xfrm>
            <a:off x="-16933" y="3886200"/>
            <a:ext cx="12755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PAST LECTURES</a:t>
            </a:r>
            <a:endParaRPr lang="en-ZA" sz="7200" b="1" dirty="0">
              <a:solidFill>
                <a:srgbClr val="6D2D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2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274320" y="1676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99876D-C91F-412F-8A08-48CD294B675E}"/>
              </a:ext>
            </a:extLst>
          </p:cNvPr>
          <p:cNvSpPr txBox="1"/>
          <p:nvPr/>
        </p:nvSpPr>
        <p:spPr>
          <a:xfrm>
            <a:off x="6616700" y="2803945"/>
            <a:ext cx="5943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Current position: </a:t>
            </a:r>
            <a:b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Retired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Position when presented the Lecture: Professor of Complex Systems: </a:t>
            </a:r>
            <a:b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University of Cape Town. </a:t>
            </a:r>
          </a:p>
          <a:p>
            <a:pPr lvl="0" algn="ctr"/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lang="en-US" sz="3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role of a University in a democracy: Breadth, Depth, Tolerance</a:t>
            </a:r>
            <a:endParaRPr lang="en-ZA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5" name="Picture 24" descr="A picture containing person, person, dressed&#10;&#10;Description automatically generated">
            <a:extLst>
              <a:ext uri="{FF2B5EF4-FFF2-40B4-BE49-F238E27FC236}">
                <a16:creationId xmlns:a16="http://schemas.microsoft.com/office/drawing/2014/main" id="{AA733AC7-A571-472D-832B-40FDFAE74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" y="1994624"/>
            <a:ext cx="5903774" cy="5688152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91442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2006 - Prof George Ellis</a:t>
            </a:r>
            <a:endParaRPr lang="en-ZA" sz="4800" b="1" dirty="0">
              <a:solidFill>
                <a:srgbClr val="6D2D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9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26720" y="1676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99876D-C91F-412F-8A08-48CD294B675E}"/>
              </a:ext>
            </a:extLst>
          </p:cNvPr>
          <p:cNvSpPr txBox="1"/>
          <p:nvPr/>
        </p:nvSpPr>
        <p:spPr>
          <a:xfrm>
            <a:off x="6972300" y="2382669"/>
            <a:ext cx="5181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</a:rPr>
              <a:t>Deceased</a:t>
            </a:r>
            <a:r>
              <a:rPr lang="en-US" sz="3200">
                <a:solidFill>
                  <a:prstClr val="black"/>
                </a:solidFill>
                <a:latin typeface="Arial" panose="020B0604020202020204" pitchFamily="34" charset="0"/>
              </a:rPr>
              <a:t>: </a:t>
            </a:r>
            <a:r>
              <a:rPr lang="en-US" sz="320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2018 </a:t>
            </a:r>
            <a:endParaRPr lang="en-US" sz="32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Former Provost: Gresham College, and  President of the Royal Institute of Philosophy.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The Role of Truth in Determining the Health of a University</a:t>
            </a:r>
            <a:endParaRPr kumimoji="0" lang="en-Z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45721" y="2065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2007 - Lord Stewart Sutherland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A picture containing person, person, dark&#10;&#10;Description automatically generated">
            <a:extLst>
              <a:ext uri="{FF2B5EF4-FFF2-40B4-BE49-F238E27FC236}">
                <a16:creationId xmlns:a16="http://schemas.microsoft.com/office/drawing/2014/main" id="{82066FB6-7C10-45EE-8533-B22BE38241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14525"/>
            <a:ext cx="5791200" cy="5705475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256434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198120" y="1295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-7619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2008 - Prof Paul Zeleza </a:t>
            </a:r>
            <a:endParaRPr lang="en-ZA" sz="4800" b="1" dirty="0">
              <a:solidFill>
                <a:srgbClr val="6D2D6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591299" y="2363560"/>
            <a:ext cx="594360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 : 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Vice-Chancellor of United States International University Africa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Position when he delivered the Lecture: Professor of African Studies and History: Pennsylvania State University. Topic: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Critical Issues in Higher Education in Intellectual Development in Africa</a:t>
            </a:r>
            <a:endParaRPr kumimoji="0" lang="en-Z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782D8B-D371-41D9-92F5-AFDAFD12A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64" y="1667734"/>
            <a:ext cx="5809992" cy="549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5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7669947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0" y="1371600"/>
            <a:ext cx="5632954" cy="64770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-1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2009 - Prof Barney Pityana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436360" y="1988900"/>
            <a:ext cx="604443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Current position: </a:t>
            </a:r>
            <a:b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Chairperson of National Lottery Commission.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Position when he delivered the Lecture: Former Principal and Vice-Chancellor: Unisa.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The Necessity for Change in Higher Education Towards a Truly African Expression and Experience of Higher Education</a:t>
            </a:r>
            <a:endParaRPr kumimoji="0" lang="en-Z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3CD9F6-3F4C-4C1F-80E4-1BE18BD5E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79" y="1614918"/>
            <a:ext cx="4832352" cy="614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351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676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0" y="130314"/>
            <a:ext cx="12854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2010-Dr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Thirumalayaperumal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 Karunakaran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711446" y="2904744"/>
            <a:ext cx="570330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Current Position: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Vice-Chancellor, Gandhigram Rural Institute-Deemed University. 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The Concept of a University in a Developing Society</a:t>
            </a:r>
            <a:endParaRPr kumimoji="0" lang="en-ZA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4D92B-BB8C-4686-B941-4CF3A52C0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53" y="1845311"/>
            <a:ext cx="5596613" cy="583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28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45720" y="11430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45721" y="159603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2011 - Dr Philemon </a:t>
            </a:r>
            <a:r>
              <a:rPr lang="en-US" sz="4800" b="1" dirty="0" err="1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Mjwara</a:t>
            </a:r>
            <a:r>
              <a:rPr lang="en-US" sz="4800" b="1" dirty="0">
                <a:solidFill>
                  <a:srgbClr val="6D2D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ZA" sz="4800" b="1" dirty="0">
              <a:solidFill>
                <a:srgbClr val="6D2D6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858000" y="2590800"/>
            <a:ext cx="556388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Current Position : </a:t>
            </a:r>
            <a:b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Director-General: Department of Science and Technology.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Th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e role of innovation for sustained economic growth in the 21</a:t>
            </a:r>
            <a:r>
              <a:rPr kumimoji="0" lang="en-GB" sz="32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st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Century: Is this what South African needs in the next decade?</a:t>
            </a:r>
            <a:endParaRPr kumimoji="0" lang="en-ZA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7" name="Picture 6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19DF0BBA-8F0D-4FB0-8DE6-9A1ABD10F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53" y="1356344"/>
            <a:ext cx="5656613" cy="5656613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15496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59700"/>
            <a:ext cx="12801601" cy="18415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E59B430-2AB1-4068-B60C-DFCCC5F19F39}"/>
              </a:ext>
            </a:extLst>
          </p:cNvPr>
          <p:cNvSpPr/>
          <p:nvPr/>
        </p:nvSpPr>
        <p:spPr>
          <a:xfrm>
            <a:off x="350520" y="1676400"/>
            <a:ext cx="6278880" cy="6172200"/>
          </a:xfrm>
          <a:prstGeom prst="ellipse">
            <a:avLst/>
          </a:prstGeom>
          <a:solidFill>
            <a:srgbClr val="6D2D64"/>
          </a:solidFill>
          <a:ln>
            <a:solidFill>
              <a:srgbClr val="6D2D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D7976-1058-4254-9192-3D0B74EC382A}"/>
              </a:ext>
            </a:extLst>
          </p:cNvPr>
          <p:cNvSpPr txBox="1"/>
          <p:nvPr/>
        </p:nvSpPr>
        <p:spPr>
          <a:xfrm>
            <a:off x="45720" y="130314"/>
            <a:ext cx="12755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6D2D64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2012- Dr Mamphele Ramphele </a:t>
            </a:r>
            <a:endParaRPr kumimoji="0" lang="en-ZA" sz="4800" b="1" i="0" u="none" strike="noStrike" kern="1200" cap="none" spc="0" normalizeH="0" baseline="0" noProof="0" dirty="0">
              <a:ln>
                <a:noFill/>
              </a:ln>
              <a:solidFill>
                <a:srgbClr val="6D2D6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726B6-2C9A-48EF-BEB6-08B13ADBE69E}"/>
              </a:ext>
            </a:extLst>
          </p:cNvPr>
          <p:cNvSpPr txBox="1"/>
          <p:nvPr/>
        </p:nvSpPr>
        <p:spPr>
          <a:xfrm>
            <a:off x="6904809" y="2919606"/>
            <a:ext cx="56904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Current position: </a:t>
            </a:r>
            <a:br>
              <a:rPr lang="en-GB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GB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Founder: Citizens Movement. </a:t>
            </a:r>
          </a:p>
          <a:p>
            <a:pPr marL="0" marR="0" lvl="0" indent="0" algn="ct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latin typeface="Arial" panose="020B0604020202020204" pitchFamily="34" charset="0"/>
                <a:ea typeface="Times New Roman" panose="02020603050405020304" pitchFamily="18" charset="0"/>
              </a:rPr>
              <a:t>Topic: </a:t>
            </a:r>
            <a:r>
              <a:rPr lang="en-GB" sz="3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Educating and training the 21st Century South African Citizen.</a:t>
            </a:r>
          </a:p>
          <a:p>
            <a:pPr marL="0" marR="0" lvl="0" indent="0" algn="just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Re-Imagine and rebuild education in South Africa</a:t>
            </a:r>
            <a:endParaRPr kumimoji="0" lang="en-Z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10" name="Picture 9" descr="A person smiling in front of a bookshelf&#10;&#10;Description automatically generated with medium confidence">
            <a:extLst>
              <a:ext uri="{FF2B5EF4-FFF2-40B4-BE49-F238E27FC236}">
                <a16:creationId xmlns:a16="http://schemas.microsoft.com/office/drawing/2014/main" id="{065DB469-4BF7-481E-A9DC-6F97260FE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11042"/>
            <a:ext cx="5638798" cy="5556558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1902803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72C72B2B7007468A9B08977E312479" ma:contentTypeVersion="13" ma:contentTypeDescription="Create a new document." ma:contentTypeScope="" ma:versionID="c90fd2e21407dd0cf7772858b7776e0e">
  <xsd:schema xmlns:xsd="http://www.w3.org/2001/XMLSchema" xmlns:xs="http://www.w3.org/2001/XMLSchema" xmlns:p="http://schemas.microsoft.com/office/2006/metadata/properties" xmlns:ns3="211a666f-5b5e-4b4b-93f2-6e144aec6a28" xmlns:ns4="279c8efd-bf8d-4f37-b632-d801c0fac41d" targetNamespace="http://schemas.microsoft.com/office/2006/metadata/properties" ma:root="true" ma:fieldsID="49a1df4cfb0f6770142db35d5aa78572" ns3:_="" ns4:_="">
    <xsd:import namespace="211a666f-5b5e-4b4b-93f2-6e144aec6a28"/>
    <xsd:import namespace="279c8efd-bf8d-4f37-b632-d801c0fac4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1a666f-5b5e-4b4b-93f2-6e144aec6a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c8efd-bf8d-4f37-b632-d801c0fac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E40B9A-205A-4875-B7B4-1789E65A52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205340-4714-492E-A220-12F8D1FA460C}">
  <ds:schemaRefs>
    <ds:schemaRef ds:uri="http://www.w3.org/XML/1998/namespace"/>
    <ds:schemaRef ds:uri="http://purl.org/dc/dcmitype/"/>
    <ds:schemaRef ds:uri="http://schemas.microsoft.com/office/infopath/2007/PartnerControls"/>
    <ds:schemaRef ds:uri="211a666f-5b5e-4b4b-93f2-6e144aec6a28"/>
    <ds:schemaRef ds:uri="279c8efd-bf8d-4f37-b632-d801c0fac41d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5F88CC7-408D-4FC2-9C4F-4556F3D58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1a666f-5b5e-4b4b-93f2-6e144aec6a28"/>
    <ds:schemaRef ds:uri="279c8efd-bf8d-4f37-b632-d801c0fac4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782</Words>
  <Application>Microsoft Office PowerPoint</Application>
  <PresentationFormat>A3 Paper (297x420 mm)</PresentationFormat>
  <Paragraphs>65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Ntanjana, Sipho</dc:creator>
  <cp:lastModifiedBy>Seme, Siyabonga</cp:lastModifiedBy>
  <cp:revision>37</cp:revision>
  <cp:lastPrinted>2017-08-08T10:58:41Z</cp:lastPrinted>
  <dcterms:created xsi:type="dcterms:W3CDTF">2016-08-11T06:41:56Z</dcterms:created>
  <dcterms:modified xsi:type="dcterms:W3CDTF">2022-12-05T09:00:27Z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0x0101005372C72B2B7007468A9B08977E312479</vt:lpwstr>
  </property>
</Properties>
</file>