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5" d="100"/>
          <a:sy n="35" d="100"/>
        </p:scale>
        <p:origin x="10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5C0C-33C5-4056-8BBD-E56791403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71F110-FB0C-4B03-8306-AD4195771E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FC786-D221-4134-A07D-288A073F9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D458-A528-4CC2-89D1-A879B4EB3F9A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C4F78-80EC-4EF8-8DD9-2193533E3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EB43D-F54B-400A-A686-A394DEAD4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66B5-E5FF-480C-BC52-F447F76E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6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A155E-7C6A-494E-905D-1C910AB5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CD33A-E333-4CA4-BAE3-B59ABDF22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B82E2-2C7A-4997-992E-5BBBB1310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D458-A528-4CC2-89D1-A879B4EB3F9A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BA406-C280-4227-8B6E-778BB1105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73455-3BDA-48FC-8E97-7829D1A7E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66B5-E5FF-480C-BC52-F447F76E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164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30B28-6041-43C1-993E-41E1E3A04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1DF2E-6893-4289-BE60-473A98695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EC959-A76D-4899-A93A-01352FD11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D458-A528-4CC2-89D1-A879B4EB3F9A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91BF7-8F33-4E9E-A429-8F6E2A43E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DBBE-E312-4144-9DDE-05A9BE3E2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66B5-E5FF-480C-BC52-F447F76E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61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2F6F7-9747-4EC7-806C-1B46CB448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9F546-4601-48B5-929C-65746F874A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1A4741-DFA2-4BAD-93E9-A6EE8A9EF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9BFFA-73EC-4942-A2DC-297BFE36A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D458-A528-4CC2-89D1-A879B4EB3F9A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6DC07-4EAE-4BA9-9D4B-C8F99824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852794-9F62-43DE-9DF1-DF82C3CF6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66B5-E5FF-480C-BC52-F447F76E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01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799A3-F888-4A30-8328-C44CB2C39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8EA64-1DBD-4B56-81D5-6E1E05B8C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C6256E-D974-4BEE-9110-C85C54A26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2A6407-8732-4D10-9042-73A2C0B473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CA1D37-EBC2-454D-B735-199ABDCD1C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2C5A3B-9676-47DB-AA4B-EECC92A31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D458-A528-4CC2-89D1-A879B4EB3F9A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4D6DC4-2F48-42E8-B0E9-260C57728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89C128-40E7-406A-B68A-84DEB2BA1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66B5-E5FF-480C-BC52-F447F76E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A716-1E3F-4FF5-A19B-86944E3E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D65566-2525-45E9-9388-DFFAA30A6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D458-A528-4CC2-89D1-A879B4EB3F9A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28AAB9-5E12-46A9-9A18-255853519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2424C-90F5-4F32-BFE7-2513A1191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66B5-E5FF-480C-BC52-F447F76E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489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760988-0316-48DD-B2FB-CDA6D5447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D458-A528-4CC2-89D1-A879B4EB3F9A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15E164-A2D5-4416-AA76-6887F91CB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2F855-AB3E-4B32-A62B-CDFF40DB1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66B5-E5FF-480C-BC52-F447F76E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2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1A421-5E31-4EA6-9104-D595B34C9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8E626-27D8-4029-95E5-CF2242A9C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9DE0C-3414-478A-AC31-3A297EC3F2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85217-7CC7-4695-BD4B-EE3BBD503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D458-A528-4CC2-89D1-A879B4EB3F9A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537850-2897-43D8-A524-12C4D213B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DC226D-F4F7-4D8A-91D6-CA893E657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66B5-E5FF-480C-BC52-F447F76E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60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A5A5F-3F44-4544-9295-CA9CF13E0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D05104-437A-40E7-A4E4-99DE147137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27624-2808-45BD-8619-DEAFCF556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18FB5C-365D-49EA-BDF4-344F21252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D458-A528-4CC2-89D1-A879B4EB3F9A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F97464-9350-4475-807A-83F83B0C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7BE5A-5DD7-45C6-B9CD-D9956AE60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66B5-E5FF-480C-BC52-F447F76E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8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39DD2-C744-48C6-BF83-29580FB9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69CC78-D501-47DE-AEC7-85677F9EF4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30748-205F-4D84-8DA1-E79DB90EB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D458-A528-4CC2-89D1-A879B4EB3F9A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828B7-0B69-4ABE-AF9D-16FE2F25C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6B2B9-1D2E-4B22-A0BD-66644D66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66B5-E5FF-480C-BC52-F447F76E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105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14B65C-3F97-4407-9BE9-4DAD50FBD5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704C77-28A8-41C2-836E-1779B3AB1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EB742-8E43-45BE-AF9C-07E4C83D0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D458-A528-4CC2-89D1-A879B4EB3F9A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5B336-881F-48FC-B5DD-A583B3864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62A65-36F5-4A25-9801-E19FA78AE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66B5-E5FF-480C-BC52-F447F76E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05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218ACF-E2A8-4281-A023-1E0506279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4AC74-7A57-46FF-B8E6-8DA7F01FB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AD5BD-6068-49E5-8992-431BB29E30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6D458-A528-4CC2-89D1-A879B4EB3F9A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A31E6-7875-4D26-B3D5-D754D1ABCA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AA4FA-1E85-4139-8F31-E5CA3B2B6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766B5-E5FF-480C-BC52-F447F76E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09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5D0A3B4-D20F-4D21-BEE8-AAF3F3E23A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9359075"/>
              </p:ext>
            </p:extLst>
          </p:nvPr>
        </p:nvGraphicFramePr>
        <p:xfrm>
          <a:off x="152400" y="736600"/>
          <a:ext cx="11941629" cy="6084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7696">
                  <a:extLst>
                    <a:ext uri="{9D8B030D-6E8A-4147-A177-3AD203B41FA5}">
                      <a16:colId xmlns:a16="http://schemas.microsoft.com/office/drawing/2014/main" val="661328743"/>
                    </a:ext>
                  </a:extLst>
                </a:gridCol>
                <a:gridCol w="5063933">
                  <a:extLst>
                    <a:ext uri="{9D8B030D-6E8A-4147-A177-3AD203B41FA5}">
                      <a16:colId xmlns:a16="http://schemas.microsoft.com/office/drawing/2014/main" val="1231839149"/>
                    </a:ext>
                  </a:extLst>
                </a:gridCol>
              </a:tblGrid>
              <a:tr h="22629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1" u="none" strike="noStrike" dirty="0">
                          <a:effectLst/>
                        </a:rPr>
                        <a:t>Malaria suspected case screening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571283"/>
                  </a:ext>
                </a:extLst>
              </a:tr>
              <a:tr h="238287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All adult outpatients who reside in malaria endemic areas or have history of travel to malaria endemic places during the previous one month.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098230"/>
                  </a:ext>
                </a:extLst>
              </a:tr>
              <a:tr h="36065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Sign and symptoms:- fever, history of fever plus chills, shivering, sweating, headache, joint pain, nausea, vomiting but no sign and symptom of severe malaria.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875661"/>
                  </a:ext>
                </a:extLst>
              </a:tr>
              <a:tr h="22629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1" u="none" strike="noStrike" dirty="0">
                          <a:effectLst/>
                        </a:rPr>
                        <a:t>Correct malaria diagnosis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466642"/>
                  </a:ext>
                </a:extLst>
              </a:tr>
              <a:tr h="22629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Confirm malaria using microscopy or multispecies rapid diagnostic test.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035471"/>
                  </a:ext>
                </a:extLst>
              </a:tr>
              <a:tr h="22629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Screen mothers (age 15- 49 years) for recent pregnancy (inquire LMP).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719700"/>
                  </a:ext>
                </a:extLst>
              </a:tr>
              <a:tr h="2262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u="none" strike="noStrike" dirty="0">
                          <a:effectLst/>
                        </a:rPr>
                        <a:t>Correct treatment and dosage </a:t>
                      </a:r>
                      <a:r>
                        <a:rPr lang="en-US" sz="1400" b="1" u="none" strike="noStrike" baseline="30000" dirty="0">
                          <a:effectLst/>
                        </a:rPr>
                        <a:t>#</a:t>
                      </a:r>
                      <a:endParaRPr lang="en-US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31" marR="2431" marT="2431" marB="0"/>
                </a:tc>
                <a:extLst>
                  <a:ext uri="{0D108BD9-81ED-4DB2-BD59-A6C34878D82A}">
                    <a16:rowId xmlns:a16="http://schemas.microsoft.com/office/drawing/2014/main" val="1948313847"/>
                  </a:ext>
                </a:extLst>
              </a:tr>
              <a:tr h="2262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Adult non-pregnant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Adult pregnant woman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extLst>
                  <a:ext uri="{0D108BD9-81ED-4DB2-BD59-A6C34878D82A}">
                    <a16:rowId xmlns:a16="http://schemas.microsoft.com/office/drawing/2014/main" val="116558444"/>
                  </a:ext>
                </a:extLst>
              </a:tr>
              <a:tr h="126993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P. falciparum malaria: 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First line: Artemether-lumefantrine, a total dose of 5–24 mg/kg body weight (</a:t>
                      </a:r>
                      <a:r>
                        <a:rPr lang="en-US" sz="1400" u="none" strike="noStrike" dirty="0" err="1">
                          <a:effectLst/>
                        </a:rPr>
                        <a:t>bw</a:t>
                      </a:r>
                      <a:r>
                        <a:rPr lang="en-US" sz="1400" u="none" strike="noStrike" dirty="0">
                          <a:effectLst/>
                        </a:rPr>
                        <a:t>) of artemether and 29–144 mg/kg </a:t>
                      </a:r>
                      <a:r>
                        <a:rPr lang="en-US" sz="1400" u="none" strike="noStrike" dirty="0" err="1">
                          <a:effectLst/>
                        </a:rPr>
                        <a:t>bw</a:t>
                      </a:r>
                      <a:r>
                        <a:rPr lang="en-US" sz="1400" u="none" strike="noStrike" dirty="0">
                          <a:effectLst/>
                        </a:rPr>
                        <a:t> of lumefantrine or 80 mg artemether  + 480 lumefantrine mg twice daily for three days plus primaquine single low dose (</a:t>
                      </a:r>
                      <a:r>
                        <a:rPr lang="en-US" sz="1400" u="none" strike="noStrike" dirty="0" err="1">
                          <a:effectLst/>
                        </a:rPr>
                        <a:t>sld</a:t>
                      </a:r>
                      <a:r>
                        <a:rPr lang="en-US" sz="1400" u="none" strike="noStrike" dirty="0">
                          <a:effectLst/>
                        </a:rPr>
                        <a:t>) 0.25 mg/kg body weight.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Second line: Quinine 8.3 mg base /kg body weight three times daily for seven days plus  primaquine </a:t>
                      </a:r>
                      <a:r>
                        <a:rPr lang="en-US" sz="1400" u="none" strike="noStrike" dirty="0" err="1">
                          <a:effectLst/>
                        </a:rPr>
                        <a:t>sld</a:t>
                      </a:r>
                      <a:r>
                        <a:rPr lang="en-US" sz="1400" u="none" strike="noStrike" dirty="0">
                          <a:effectLst/>
                        </a:rPr>
                        <a:t> 0.25 mg/kg body weight.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P. falciparum malaria : Quinine 8.3 mg base/kg body weight three times daily for seven days.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extLst>
                  <a:ext uri="{0D108BD9-81ED-4DB2-BD59-A6C34878D82A}">
                    <a16:rowId xmlns:a16="http://schemas.microsoft.com/office/drawing/2014/main" val="1448052805"/>
                  </a:ext>
                </a:extLst>
              </a:tr>
              <a:tr h="10778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P. vivax malaria: 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First line: Chloroquine*  10 mg base/kg body weight  immediately  (Day 1), 10 mg base /kg body weight  immediately  (Day 2), and 5 mg base /kg body weight  immediately  (Day 3). 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Second line: Artemether-lumefantrine  (20/120 mg fixed dose tablet ) 4 tabs two times daily for three days.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P. vivax malaria : Chloroquine 10 mg base/kg body weight  immediately  (Day 1), 10 mg base/kg body weight  immediately  (Day 2), and 5 mg base/kg body weight  immediately  (Day 3).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extLst>
                  <a:ext uri="{0D108BD9-81ED-4DB2-BD59-A6C34878D82A}">
                    <a16:rowId xmlns:a16="http://schemas.microsoft.com/office/drawing/2014/main" val="1883937661"/>
                  </a:ext>
                </a:extLst>
              </a:tr>
              <a:tr h="6361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P. falciparum or mixed </a:t>
                      </a:r>
                      <a:r>
                        <a:rPr lang="en-US" sz="1400" u="none" strike="noStrike" dirty="0" err="1">
                          <a:effectLst/>
                        </a:rPr>
                        <a:t>Pf</a:t>
                      </a:r>
                      <a:r>
                        <a:rPr lang="en-US" sz="1400" u="none" strike="noStrike" dirty="0">
                          <a:effectLst/>
                        </a:rPr>
                        <a:t> &amp; PV malaria: 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First line: Artemether-lumefantrine  Plus primaquine single low dose (</a:t>
                      </a:r>
                      <a:r>
                        <a:rPr lang="en-US" sz="1400" u="none" strike="noStrike" dirty="0" err="1">
                          <a:effectLst/>
                        </a:rPr>
                        <a:t>sld</a:t>
                      </a:r>
                      <a:r>
                        <a:rPr lang="en-US" sz="1400" u="none" strike="noStrike" dirty="0">
                          <a:effectLst/>
                        </a:rPr>
                        <a:t>).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Second line: Quinine plus primaquine sld.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P. falciparum malaria : Quinine 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extLst>
                  <a:ext uri="{0D108BD9-81ED-4DB2-BD59-A6C34878D82A}">
                    <a16:rowId xmlns:a16="http://schemas.microsoft.com/office/drawing/2014/main" val="3344480633"/>
                  </a:ext>
                </a:extLst>
              </a:tr>
              <a:tr h="6361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Presumed malaria: 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First line: Artemether-lumefantrine  Plus primaquine single low dose (</a:t>
                      </a:r>
                      <a:r>
                        <a:rPr lang="en-US" sz="1400" u="none" strike="noStrike" dirty="0" err="1">
                          <a:effectLst/>
                        </a:rPr>
                        <a:t>sld</a:t>
                      </a:r>
                      <a:r>
                        <a:rPr lang="en-US" sz="1400" u="none" strike="noStrike" dirty="0">
                          <a:effectLst/>
                        </a:rPr>
                        <a:t>).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Second line: Quinine plus  primaquine sld. 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Presumed malaria : Quinine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31" marR="2431" marT="2431" marB="0"/>
                </a:tc>
                <a:extLst>
                  <a:ext uri="{0D108BD9-81ED-4DB2-BD59-A6C34878D82A}">
                    <a16:rowId xmlns:a16="http://schemas.microsoft.com/office/drawing/2014/main" val="3870858616"/>
                  </a:ext>
                </a:extLst>
              </a:tr>
              <a:tr h="47773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Acronym: LMP date of last mensuration period.</a:t>
                      </a:r>
                      <a:br>
                        <a:rPr lang="en-US" sz="1050" u="none" strike="noStrike" dirty="0">
                          <a:effectLst/>
                        </a:rPr>
                      </a:br>
                      <a:r>
                        <a:rPr lang="en-US" sz="1050" u="none" strike="noStrike" dirty="0">
                          <a:effectLst/>
                        </a:rPr>
                        <a:t>NB: </a:t>
                      </a:r>
                      <a:r>
                        <a:rPr lang="en-US" sz="1050" b="1" u="none" strike="noStrike" baseline="30000" dirty="0">
                          <a:effectLst/>
                        </a:rPr>
                        <a:t> </a:t>
                      </a:r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guidelines include direct observed therapy, comprehensive counselling  and follow-up</a:t>
                      </a:r>
                      <a:r>
                        <a:rPr lang="en-US" sz="1050" b="1" u="none" strike="noStrike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malaria elimination targeted district, P. vivax malaria infection radical cure is recommended with Primaquine 0.25 mg/kg body weight for 14 days.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31" marR="2431" marT="243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26324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C860931-6711-49F3-90E2-F5AD32E134BF}"/>
              </a:ext>
            </a:extLst>
          </p:cNvPr>
          <p:cNvSpPr txBox="1"/>
          <p:nvPr/>
        </p:nvSpPr>
        <p:spPr>
          <a:xfrm>
            <a:off x="152400" y="203200"/>
            <a:ext cx="11887200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1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Malaria diagnosis and treatment guidelines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[7]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051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450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Mesele Damte</dc:creator>
  <cp:lastModifiedBy>Mesele Damte Argaw</cp:lastModifiedBy>
  <cp:revision>11</cp:revision>
  <dcterms:created xsi:type="dcterms:W3CDTF">2021-12-01T09:27:31Z</dcterms:created>
  <dcterms:modified xsi:type="dcterms:W3CDTF">2022-10-06T12:38:35Z</dcterms:modified>
</cp:coreProperties>
</file>