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27"/>
  </p:notesMasterIdLst>
  <p:sldIdLst>
    <p:sldId id="256" r:id="rId3"/>
    <p:sldId id="257" r:id="rId4"/>
    <p:sldId id="274" r:id="rId5"/>
    <p:sldId id="275" r:id="rId6"/>
    <p:sldId id="276" r:id="rId7"/>
    <p:sldId id="282" r:id="rId8"/>
    <p:sldId id="277" r:id="rId9"/>
    <p:sldId id="278" r:id="rId10"/>
    <p:sldId id="279" r:id="rId11"/>
    <p:sldId id="283" r:id="rId12"/>
    <p:sldId id="258" r:id="rId13"/>
    <p:sldId id="280" r:id="rId14"/>
    <p:sldId id="281" r:id="rId15"/>
    <p:sldId id="285" r:id="rId16"/>
    <p:sldId id="286" r:id="rId17"/>
    <p:sldId id="287" r:id="rId18"/>
    <p:sldId id="288" r:id="rId19"/>
    <p:sldId id="289" r:id="rId20"/>
    <p:sldId id="290" r:id="rId21"/>
    <p:sldId id="291" r:id="rId22"/>
    <p:sldId id="292" r:id="rId23"/>
    <p:sldId id="293" r:id="rId24"/>
    <p:sldId id="294" r:id="rId25"/>
    <p:sldId id="273" r:id="rId2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8F30"/>
    <a:srgbClr val="F19B46"/>
    <a:srgbClr val="A0D440"/>
    <a:srgbClr val="C49A6E"/>
    <a:srgbClr val="975B4E"/>
    <a:srgbClr val="744743"/>
    <a:srgbClr val="000000"/>
    <a:srgbClr val="6F6C5F"/>
    <a:srgbClr val="CA413C"/>
    <a:srgbClr val="A62A2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1"/>
  </p:normalViewPr>
  <p:slideViewPr>
    <p:cSldViewPr snapToGrid="0" snapToObjects="1">
      <p:cViewPr varScale="1">
        <p:scale>
          <a:sx n="81" d="100"/>
          <a:sy n="81" d="100"/>
        </p:scale>
        <p:origin x="1306" y="62"/>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7BD95-B02D-4343-98B9-93B924B84F15}" type="datetimeFigureOut">
              <a:rPr lang="en-US" smtClean="0"/>
              <a:pPr/>
              <a:t>10/27/2022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6B7778-B2C9-48E9-920F-325679A79C2F}" type="slidenum">
              <a:rPr lang="en-US" smtClean="0"/>
              <a:pPr/>
              <a:t>‹#›</a:t>
            </a:fld>
            <a:endParaRPr lang="en-US"/>
          </a:p>
        </p:txBody>
      </p:sp>
    </p:spTree>
    <p:extLst>
      <p:ext uri="{BB962C8B-B14F-4D97-AF65-F5344CB8AC3E}">
        <p14:creationId xmlns:p14="http://schemas.microsoft.com/office/powerpoint/2010/main" val="3157951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1703" y="278294"/>
            <a:ext cx="5562323" cy="2405271"/>
          </a:xfrm>
        </p:spPr>
        <p:txBody>
          <a:bodyPr anchor="t" anchorCtr="0">
            <a:normAutofit/>
          </a:bodyPr>
          <a:lstStyle>
            <a:lvl1pPr algn="l">
              <a:defRPr sz="3200" b="1"/>
            </a:lvl1pPr>
          </a:lstStyle>
          <a:p>
            <a:r>
              <a:rPr lang="en-US" dirty="0"/>
              <a:t>Click to edit Master title style</a:t>
            </a:r>
          </a:p>
        </p:txBody>
      </p:sp>
      <p:sp>
        <p:nvSpPr>
          <p:cNvPr id="3" name="Subtitle 2"/>
          <p:cNvSpPr>
            <a:spLocks noGrp="1"/>
          </p:cNvSpPr>
          <p:nvPr>
            <p:ph type="subTitle" idx="1"/>
          </p:nvPr>
        </p:nvSpPr>
        <p:spPr>
          <a:xfrm>
            <a:off x="311703" y="2941982"/>
            <a:ext cx="2332106" cy="2315817"/>
          </a:xfrm>
        </p:spPr>
        <p:txBody>
          <a:bodyPr vert="horz" lIns="91440" tIns="45720" rIns="91440" bIns="45720" rtlCol="0" anchor="t" anchorCtr="0">
            <a:normAutofit/>
          </a:bodyPr>
          <a:lstStyle>
            <a:lvl1pPr marL="0" indent="0" algn="l" defTabSz="457200" rtl="0" eaLnBrk="1" latinLnBrk="0" hangingPunct="1">
              <a:spcBef>
                <a:spcPct val="0"/>
              </a:spcBef>
              <a:buNone/>
              <a:defRPr lang="en-US" sz="2400" b="1" kern="1200">
                <a:solidFill>
                  <a:schemeClr val="tx1">
                    <a:lumMod val="50000"/>
                    <a:lumOff val="50000"/>
                  </a:schemeClr>
                </a:solidFill>
                <a:latin typeface="Arial"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660866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824"/>
            <a:ext cx="9905999" cy="684123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E68F3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tcure &amp;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E68F30"/>
                </a:solidFill>
              </a:defRPr>
            </a:lvl1pPr>
          </a:lstStyle>
          <a:p>
            <a:r>
              <a:rPr lang="en-US" dirty="0"/>
              <a:t>Click to edit Master title style</a:t>
            </a:r>
          </a:p>
        </p:txBody>
      </p:sp>
      <p:sp>
        <p:nvSpPr>
          <p:cNvPr id="3" name="Content Placeholder 2"/>
          <p:cNvSpPr>
            <a:spLocks noGrp="1"/>
          </p:cNvSpPr>
          <p:nvPr>
            <p:ph idx="1"/>
          </p:nvPr>
        </p:nvSpPr>
        <p:spPr>
          <a:xfrm>
            <a:off x="6521450" y="1600201"/>
            <a:ext cx="2889250" cy="4184373"/>
          </a:xfrm>
        </p:spPr>
        <p:txBody>
          <a:bodyPr>
            <a:normAutofit/>
          </a:bodyPr>
          <a:lstStyle>
            <a:lvl1pPr marL="0" indent="0">
              <a:lnSpc>
                <a:spcPct val="150000"/>
              </a:lnSpc>
              <a:buFontTx/>
              <a:buNone/>
              <a:defRPr sz="1600"/>
            </a:lvl1pPr>
            <a:lvl2pPr marL="0" indent="0">
              <a:lnSpc>
                <a:spcPct val="150000"/>
              </a:lnSpc>
              <a:buFontTx/>
              <a:buNone/>
              <a:defRPr sz="1600"/>
            </a:lvl2pPr>
            <a:lvl3pPr marL="0" indent="0">
              <a:lnSpc>
                <a:spcPct val="150000"/>
              </a:lnSpc>
              <a:buFontTx/>
              <a:buNone/>
              <a:defRPr sz="1600"/>
            </a:lvl3pPr>
            <a:lvl4pPr marL="0" indent="0">
              <a:lnSpc>
                <a:spcPct val="150000"/>
              </a:lnSpc>
              <a:buFontTx/>
              <a:buNone/>
              <a:defRPr sz="1600"/>
            </a:lvl4pPr>
            <a:lvl5pPr marL="0" indent="0">
              <a:lnSpc>
                <a:spcPct val="150000"/>
              </a:lnSpc>
              <a:buFontTx/>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
        <p:nvSpPr>
          <p:cNvPr id="7" name="Picture Placeholder 2"/>
          <p:cNvSpPr>
            <a:spLocks noGrp="1"/>
          </p:cNvSpPr>
          <p:nvPr>
            <p:ph type="pic" idx="13"/>
          </p:nvPr>
        </p:nvSpPr>
        <p:spPr>
          <a:xfrm>
            <a:off x="495300" y="1600200"/>
            <a:ext cx="5943600" cy="4184373"/>
          </a:xfrm>
          <a:solidFill>
            <a:schemeClr val="bg1">
              <a:lumMod val="85000"/>
            </a:schemeClr>
          </a:solidFill>
        </p:spPr>
        <p:txBody>
          <a:bodyPr>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amp; caption 2">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941645" y="612775"/>
            <a:ext cx="5943600" cy="4114800"/>
          </a:xfrm>
          <a:solidFill>
            <a:schemeClr val="bg1">
              <a:lumMod val="85000"/>
            </a:schemeClr>
          </a:solidFill>
        </p:spPr>
        <p:txBody>
          <a:bodyPr>
            <a:normAutofit/>
          </a:bodyPr>
          <a:lstStyle>
            <a:lvl1pPr marL="0" indent="0">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5961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1143829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E68F3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3753735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lvl1pPr>
              <a:defRPr kumimoji="0" lang="en-US" sz="3600" b="1" i="0" u="none" strike="noStrike" kern="1200" cap="none" spc="0" normalizeH="0" baseline="0" noProof="0">
                <a:ln>
                  <a:noFill/>
                </a:ln>
                <a:solidFill>
                  <a:srgbClr val="E68F30"/>
                </a:solidFill>
                <a:effectLst/>
                <a:uLnTx/>
                <a:uFillTx/>
                <a:latin typeface="Arial" pitchFamily="34" charset="0"/>
                <a:ea typeface="+mj-ea"/>
                <a:cs typeface="Arial"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a:t>Click to edit Master title style</a:t>
            </a:r>
          </a:p>
        </p:txBody>
      </p:sp>
      <p:sp>
        <p:nvSpPr>
          <p:cNvPr id="3" name="Content Placeholder 2"/>
          <p:cNvSpPr>
            <a:spLocks noGrp="1"/>
          </p:cNvSpPr>
          <p:nvPr>
            <p:ph sz="half" idx="1"/>
          </p:nvPr>
        </p:nvSpPr>
        <p:spPr>
          <a:xfrm>
            <a:off x="536575" y="1600201"/>
            <a:ext cx="431372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4733" y="1600201"/>
            <a:ext cx="43159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32702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vert="horz" lIns="91440" tIns="45720" rIns="91440" bIns="45720" rtlCol="0" anchor="ctr">
            <a:normAutofit/>
          </a:bodyPr>
          <a:lstStyle>
            <a:lvl1pPr>
              <a:defRPr kumimoji="0" lang="en-US" sz="3600" b="1" i="0" u="none" strike="noStrike" kern="1200" cap="none" spc="0" normalizeH="0" baseline="0" noProof="0">
                <a:ln>
                  <a:noFill/>
                </a:ln>
                <a:solidFill>
                  <a:srgbClr val="E68F30"/>
                </a:solidFill>
                <a:effectLst/>
                <a:uLnTx/>
                <a:uFillTx/>
                <a:latin typeface="Arial" pitchFamily="34" charset="0"/>
                <a:ea typeface="+mj-ea"/>
                <a:cs typeface="Arial" pitchFamily="34" charset="0"/>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254092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A3D07B-B9B6-C444-A01F-9431D03BDAA4}" type="datetimeFigureOut">
              <a:rPr lang="en-US" smtClean="0"/>
              <a:pPr/>
              <a:t>10/27/2022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70135-24A5-AA42-B8BE-3A78067FE72E}" type="slidenum">
              <a:rPr lang="en-US" smtClean="0"/>
              <a:pPr/>
              <a:t>‹#›</a:t>
            </a:fld>
            <a:endParaRPr lang="en-US"/>
          </a:p>
        </p:txBody>
      </p:sp>
    </p:spTree>
    <p:extLst>
      <p:ext uri="{BB962C8B-B14F-4D97-AF65-F5344CB8AC3E}">
        <p14:creationId xmlns:p14="http://schemas.microsoft.com/office/powerpoint/2010/main" val="452553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A3D07B-B9B6-C444-A01F-9431D03BDAA4}" type="datetimeFigureOut">
              <a:rPr lang="en-US" smtClean="0"/>
              <a:pPr/>
              <a:t>10/27/2022</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70135-24A5-AA42-B8BE-3A78067FE72E}" type="slidenum">
              <a:rPr lang="en-US" smtClean="0"/>
              <a:pPr/>
              <a:t>‹#›</a:t>
            </a:fld>
            <a:endParaRPr lang="en-US"/>
          </a:p>
        </p:txBody>
      </p:sp>
      <p:pic>
        <p:nvPicPr>
          <p:cNvPr id="8" name="Picture 7" descr="Inside.png"/>
          <p:cNvPicPr>
            <a:picLocks noChangeAspect="1"/>
          </p:cNvPicPr>
          <p:nvPr userDrawn="1"/>
        </p:nvPicPr>
        <p:blipFill>
          <a:blip r:embed="rId10"/>
          <a:stretch>
            <a:fillRect/>
          </a:stretch>
        </p:blipFill>
        <p:spPr>
          <a:xfrm>
            <a:off x="0" y="19824"/>
            <a:ext cx="9906000" cy="6841236"/>
          </a:xfrm>
          <a:prstGeom prst="rect">
            <a:avLst/>
          </a:prstGeom>
        </p:spPr>
      </p:pic>
    </p:spTree>
    <p:extLst>
      <p:ext uri="{BB962C8B-B14F-4D97-AF65-F5344CB8AC3E}">
        <p14:creationId xmlns:p14="http://schemas.microsoft.com/office/powerpoint/2010/main" val="106798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7" r:id="rId4"/>
    <p:sldLayoutId id="2147483661" r:id="rId5"/>
    <p:sldLayoutId id="2147483652" r:id="rId6"/>
    <p:sldLayoutId id="2147483653" r:id="rId7"/>
    <p:sldLayoutId id="2147483655" r:id="rId8"/>
  </p:sldLayoutIdLst>
  <p:txStyles>
    <p:titleStyle>
      <a:lvl1pPr algn="ctr" defTabSz="4572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pitchFamily="34" charset="0"/>
          <a:ea typeface="+mn-ea"/>
          <a:cs typeface="Arial" pitchFamily="34" charset="0"/>
        </a:defRPr>
      </a:lvl1pPr>
      <a:lvl2pPr marL="742950" indent="-285750" algn="l" defTabSz="457200" rtl="0" eaLnBrk="1" latinLnBrk="0" hangingPunct="1">
        <a:spcBef>
          <a:spcPct val="20000"/>
        </a:spcBef>
        <a:buFont typeface="Arial"/>
        <a:buChar char="–"/>
        <a:defRPr sz="2800" kern="120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itchFamily="34" charset="0"/>
          <a:ea typeface="+mn-ea"/>
          <a:cs typeface="Arial"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633B9-941F-4D36-9740-F4B8E4B09DC3}" type="datetimeFigureOut">
              <a:rPr lang="en-US" smtClean="0"/>
              <a:pPr/>
              <a:t>10/27/2022</a:t>
            </a:fld>
            <a:endParaRPr lang="en-US"/>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8D40DC-DFA6-4F5E-B244-5E87571D92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000" y="-83155"/>
            <a:ext cx="9936000" cy="7024310"/>
          </a:xfrm>
          <a:prstGeom prst="rect">
            <a:avLst/>
          </a:prstGeom>
        </p:spPr>
      </p:pic>
      <p:sp>
        <p:nvSpPr>
          <p:cNvPr id="13" name="Title 12"/>
          <p:cNvSpPr>
            <a:spLocks noGrp="1"/>
          </p:cNvSpPr>
          <p:nvPr>
            <p:ph type="ctrTitle"/>
          </p:nvPr>
        </p:nvSpPr>
        <p:spPr/>
        <p:txBody>
          <a:bodyPr>
            <a:normAutofit fontScale="90000"/>
          </a:bodyPr>
          <a:lstStyle/>
          <a:p>
            <a:r>
              <a:rPr lang="en-US" dirty="0"/>
              <a:t>The Importance of Open Access in Reducing Climate Change's Threat on the Human Right to Clean Drinking Water</a:t>
            </a:r>
          </a:p>
        </p:txBody>
      </p:sp>
      <p:sp>
        <p:nvSpPr>
          <p:cNvPr id="15" name="Subtitle 14"/>
          <p:cNvSpPr>
            <a:spLocks noGrp="1"/>
          </p:cNvSpPr>
          <p:nvPr>
            <p:ph type="subTitle" idx="1"/>
          </p:nvPr>
        </p:nvSpPr>
        <p:spPr>
          <a:xfrm>
            <a:off x="311702" y="2941982"/>
            <a:ext cx="2549063" cy="2315817"/>
          </a:xfrm>
        </p:spPr>
        <p:txBody>
          <a:bodyPr>
            <a:normAutofit/>
          </a:bodyPr>
          <a:lstStyle/>
          <a:p>
            <a:r>
              <a:rPr lang="en-US" sz="1800" dirty="0"/>
              <a:t>Prof Anja du Plessis</a:t>
            </a:r>
          </a:p>
        </p:txBody>
      </p:sp>
    </p:spTree>
    <p:extLst>
      <p:ext uri="{BB962C8B-B14F-4D97-AF65-F5344CB8AC3E}">
        <p14:creationId xmlns:p14="http://schemas.microsoft.com/office/powerpoint/2010/main" val="2143731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B5051-025B-6BBA-EA26-B049D0801DB8}"/>
              </a:ext>
            </a:extLst>
          </p:cNvPr>
          <p:cNvSpPr>
            <a:spLocks noGrp="1"/>
          </p:cNvSpPr>
          <p:nvPr>
            <p:ph type="title"/>
          </p:nvPr>
        </p:nvSpPr>
        <p:spPr/>
        <p:txBody>
          <a:bodyPr/>
          <a:lstStyle/>
          <a:p>
            <a:r>
              <a:rPr lang="en-ZA" dirty="0"/>
              <a:t>Climate Change and Water Quality</a:t>
            </a:r>
          </a:p>
        </p:txBody>
      </p:sp>
      <p:sp>
        <p:nvSpPr>
          <p:cNvPr id="3" name="Content Placeholder 2">
            <a:extLst>
              <a:ext uri="{FF2B5EF4-FFF2-40B4-BE49-F238E27FC236}">
                <a16:creationId xmlns:a16="http://schemas.microsoft.com/office/drawing/2014/main" id="{6DC042D6-CF8B-B760-2A53-2E21CE9F24D4}"/>
              </a:ext>
            </a:extLst>
          </p:cNvPr>
          <p:cNvSpPr>
            <a:spLocks noGrp="1"/>
          </p:cNvSpPr>
          <p:nvPr>
            <p:ph idx="1"/>
          </p:nvPr>
        </p:nvSpPr>
        <p:spPr/>
        <p:txBody>
          <a:bodyPr>
            <a:normAutofit fontScale="92500" lnSpcReduction="10000"/>
          </a:bodyPr>
          <a:lstStyle/>
          <a:p>
            <a:pPr algn="just"/>
            <a:r>
              <a:rPr lang="en-ZA" dirty="0"/>
              <a:t>Pollution is predicted to increase.</a:t>
            </a:r>
          </a:p>
          <a:p>
            <a:pPr algn="just"/>
            <a:r>
              <a:rPr lang="en-ZA" dirty="0"/>
              <a:t>Urban water supply is particularly at risk due to high population densities and increased rural-urban migration.</a:t>
            </a:r>
          </a:p>
          <a:p>
            <a:pPr algn="just"/>
            <a:r>
              <a:rPr lang="en-US" dirty="0"/>
              <a:t>Climate-induced harmful algae blooms are currently increasing due to increased water temperatures.</a:t>
            </a:r>
          </a:p>
          <a:p>
            <a:pPr algn="just"/>
            <a:r>
              <a:rPr lang="en-US" dirty="0" err="1"/>
              <a:t>Characterised</a:t>
            </a:r>
            <a:r>
              <a:rPr lang="en-US" dirty="0"/>
              <a:t> by toxic, food web-altering, hypoxia-generating blooms of harmful cyanobacteria.</a:t>
            </a:r>
            <a:endParaRPr lang="en-ZA" dirty="0"/>
          </a:p>
        </p:txBody>
      </p:sp>
    </p:spTree>
    <p:extLst>
      <p:ext uri="{BB962C8B-B14F-4D97-AF65-F5344CB8AC3E}">
        <p14:creationId xmlns:p14="http://schemas.microsoft.com/office/powerpoint/2010/main" val="2369130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95300" y="1600201"/>
            <a:ext cx="5895561" cy="418437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495301" y="3552735"/>
            <a:ext cx="5895560" cy="461665"/>
          </a:xfrm>
          <a:prstGeom prst="rect">
            <a:avLst/>
          </a:prstGeom>
          <a:noFill/>
        </p:spPr>
        <p:txBody>
          <a:bodyPr wrap="square" rtlCol="0">
            <a:spAutoFit/>
          </a:bodyPr>
          <a:lstStyle/>
          <a:p>
            <a:pPr algn="ctr"/>
            <a:r>
              <a:rPr lang="en-US" sz="2300" dirty="0">
                <a:solidFill>
                  <a:schemeClr val="bg1">
                    <a:lumMod val="50000"/>
                  </a:schemeClr>
                </a:solidFill>
                <a:latin typeface="Delargo DT"/>
                <a:cs typeface="Delargo DT"/>
              </a:rPr>
              <a:t>Image placeholder</a:t>
            </a:r>
            <a:endParaRPr lang="en-US" sz="1400" dirty="0">
              <a:solidFill>
                <a:schemeClr val="bg1">
                  <a:lumMod val="50000"/>
                </a:schemeClr>
              </a:solidFill>
              <a:latin typeface="Delargo DT"/>
              <a:cs typeface="Delargo DT"/>
            </a:endParaRPr>
          </a:p>
        </p:txBody>
      </p:sp>
      <p:sp>
        <p:nvSpPr>
          <p:cNvPr id="9" name="Title 8"/>
          <p:cNvSpPr>
            <a:spLocks noGrp="1"/>
          </p:cNvSpPr>
          <p:nvPr>
            <p:ph type="title"/>
          </p:nvPr>
        </p:nvSpPr>
        <p:spPr/>
        <p:txBody>
          <a:bodyPr/>
          <a:lstStyle/>
          <a:p>
            <a:r>
              <a:rPr lang="en-US" dirty="0">
                <a:solidFill>
                  <a:srgbClr val="E68F30"/>
                </a:solidFill>
              </a:rPr>
              <a:t>Harmful Algal Blooms</a:t>
            </a:r>
          </a:p>
        </p:txBody>
      </p:sp>
      <p:sp>
        <p:nvSpPr>
          <p:cNvPr id="10" name="Content Placeholder 9"/>
          <p:cNvSpPr>
            <a:spLocks noGrp="1"/>
          </p:cNvSpPr>
          <p:nvPr>
            <p:ph idx="1"/>
          </p:nvPr>
        </p:nvSpPr>
        <p:spPr/>
        <p:txBody>
          <a:bodyPr>
            <a:normAutofit/>
          </a:bodyPr>
          <a:lstStyle/>
          <a:p>
            <a:pPr algn="ctr">
              <a:lnSpc>
                <a:spcPct val="160000"/>
              </a:lnSpc>
            </a:pPr>
            <a:r>
              <a:rPr lang="en-US" dirty="0"/>
              <a:t>An example of harmful algae blooms in the </a:t>
            </a:r>
            <a:r>
              <a:rPr lang="en-US" dirty="0" err="1"/>
              <a:t>Hartebeespoort</a:t>
            </a:r>
            <a:r>
              <a:rPr lang="en-US" dirty="0"/>
              <a:t> Dam, South Africa.</a:t>
            </a:r>
          </a:p>
          <a:p>
            <a:pPr algn="ctr">
              <a:lnSpc>
                <a:spcPct val="160000"/>
              </a:lnSpc>
            </a:pPr>
            <a:endParaRPr lang="en-US" dirty="0"/>
          </a:p>
          <a:p>
            <a:pPr algn="ctr">
              <a:lnSpc>
                <a:spcPct val="160000"/>
              </a:lnSpc>
            </a:pPr>
            <a:r>
              <a:rPr lang="en-US" dirty="0"/>
              <a:t>Due to increased temperatures, the management thereof is severely affected by increased climate variability.</a:t>
            </a:r>
          </a:p>
        </p:txBody>
      </p:sp>
      <p:pic>
        <p:nvPicPr>
          <p:cNvPr id="2" name="Picture Placeholder 1">
            <a:extLst>
              <a:ext uri="{FF2B5EF4-FFF2-40B4-BE49-F238E27FC236}">
                <a16:creationId xmlns:a16="http://schemas.microsoft.com/office/drawing/2014/main" id="{165B30AC-8083-16BA-6585-8DC5485D298B}"/>
              </a:ext>
            </a:extLst>
          </p:cNvPr>
          <p:cNvPicPr>
            <a:picLocks noGrp="1" noChangeAspect="1"/>
          </p:cNvPicPr>
          <p:nvPr>
            <p:ph type="pic" idx="13"/>
          </p:nvPr>
        </p:nvPicPr>
        <p:blipFill>
          <a:blip r:embed="rId2"/>
          <a:srcRect t="3310" b="3310"/>
          <a:stretch>
            <a:fillRect/>
          </a:stretch>
        </p:blipFill>
        <p:spPr>
          <a:prstGeom prst="rect">
            <a:avLst/>
          </a:prstGeom>
        </p:spPr>
      </p:pic>
    </p:spTree>
    <p:extLst>
      <p:ext uri="{BB962C8B-B14F-4D97-AF65-F5344CB8AC3E}">
        <p14:creationId xmlns:p14="http://schemas.microsoft.com/office/powerpoint/2010/main" val="2384672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6F98B-29E8-BD01-0F3D-36BAB6E235A3}"/>
              </a:ext>
            </a:extLst>
          </p:cNvPr>
          <p:cNvSpPr>
            <a:spLocks noGrp="1"/>
          </p:cNvSpPr>
          <p:nvPr>
            <p:ph type="title"/>
          </p:nvPr>
        </p:nvSpPr>
        <p:spPr>
          <a:xfrm>
            <a:off x="495300" y="392205"/>
            <a:ext cx="8915400" cy="1143000"/>
          </a:xfrm>
        </p:spPr>
        <p:txBody>
          <a:bodyPr>
            <a:normAutofit fontScale="90000"/>
          </a:bodyPr>
          <a:lstStyle/>
          <a:p>
            <a:r>
              <a:rPr lang="en-ZA" dirty="0"/>
              <a:t>Climate Justice: Linking Climate Change to Human Rights</a:t>
            </a:r>
          </a:p>
        </p:txBody>
      </p:sp>
      <p:sp>
        <p:nvSpPr>
          <p:cNvPr id="3" name="Content Placeholder 2">
            <a:extLst>
              <a:ext uri="{FF2B5EF4-FFF2-40B4-BE49-F238E27FC236}">
                <a16:creationId xmlns:a16="http://schemas.microsoft.com/office/drawing/2014/main" id="{D46CA9AF-8FA7-D7C9-2765-30EEDC877631}"/>
              </a:ext>
            </a:extLst>
          </p:cNvPr>
          <p:cNvSpPr>
            <a:spLocks noGrp="1"/>
          </p:cNvSpPr>
          <p:nvPr>
            <p:ph idx="1"/>
          </p:nvPr>
        </p:nvSpPr>
        <p:spPr/>
        <p:txBody>
          <a:bodyPr/>
          <a:lstStyle/>
          <a:p>
            <a:pPr algn="just"/>
            <a:r>
              <a:rPr lang="en-US" dirty="0"/>
              <a:t>“The climate crisis is the biggest threat to our survival as a species and is already threatening human rights around the world.”</a:t>
            </a:r>
          </a:p>
          <a:p>
            <a:pPr algn="just"/>
            <a:r>
              <a:rPr lang="en-US" dirty="0"/>
              <a:t>Differing social, economic, public health, and other adverse impacts on vulnerable populations.</a:t>
            </a:r>
          </a:p>
          <a:p>
            <a:pPr algn="just"/>
            <a:r>
              <a:rPr lang="en-US" dirty="0"/>
              <a:t>The need for long-term mitigation and adaptation strategies.</a:t>
            </a:r>
          </a:p>
          <a:p>
            <a:endParaRPr lang="en-ZA" dirty="0"/>
          </a:p>
        </p:txBody>
      </p:sp>
    </p:spTree>
    <p:extLst>
      <p:ext uri="{BB962C8B-B14F-4D97-AF65-F5344CB8AC3E}">
        <p14:creationId xmlns:p14="http://schemas.microsoft.com/office/powerpoint/2010/main" val="1240490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ight to life: climate change threatens our existence on this planet. We’ve all noticed extreme weather events, such as the 2013 Heatwave in Europe that claimed 35,000 live The World Health Organization predicts climate change will cause 250,000 deaths per year from 2030–2050, due to malaria, malnutrition, diarrhoea and heat stress. Right to health: people living in poorer countries will experience undernutrition more and more, due to less food production. They will also experience more disease. Children exposed to the natural disasters caused by climate change may suffer from post-traumatic stress disorders as a direct result.  Right to housing: increases in extreme weather create a higher likelihood of housing loss to events like floods and wildfires. Many people are already displaced internationally from such events. Issues such as Drought, erosion and flooding will also impact our physical environments as sea-level rise.  Water and sanitation: increases in melting snow and ice, higher temperatures, rising sea levels, and lessening rainfall show the affects of climate change on water sources. More than one billion people do not have access to clean water; this number will increase as climate change continues. Extreme weather events like cyclones and floods affect water and sanitation systems and leave behind contaminated water, which causes disease to spread. Sewage systems in urban areas will also be affected. ">
            <a:extLst>
              <a:ext uri="{FF2B5EF4-FFF2-40B4-BE49-F238E27FC236}">
                <a16:creationId xmlns:a16="http://schemas.microsoft.com/office/drawing/2014/main" id="{5409F26F-B807-70EB-51DA-089B1A85B8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4218" y="0"/>
            <a:ext cx="6817564" cy="6817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087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EBF95-7238-7AC7-37BE-345ED4D4788D}"/>
              </a:ext>
            </a:extLst>
          </p:cNvPr>
          <p:cNvSpPr>
            <a:spLocks noGrp="1"/>
          </p:cNvSpPr>
          <p:nvPr>
            <p:ph type="title"/>
          </p:nvPr>
        </p:nvSpPr>
        <p:spPr>
          <a:xfrm>
            <a:off x="495300" y="353016"/>
            <a:ext cx="8915400" cy="1143000"/>
          </a:xfrm>
        </p:spPr>
        <p:txBody>
          <a:bodyPr>
            <a:normAutofit fontScale="90000"/>
          </a:bodyPr>
          <a:lstStyle/>
          <a:p>
            <a:r>
              <a:rPr lang="en-ZA" dirty="0"/>
              <a:t>Climate Justice and the Human Right to Clean Drinking Water</a:t>
            </a:r>
          </a:p>
        </p:txBody>
      </p:sp>
      <p:sp>
        <p:nvSpPr>
          <p:cNvPr id="3" name="Content Placeholder 2">
            <a:extLst>
              <a:ext uri="{FF2B5EF4-FFF2-40B4-BE49-F238E27FC236}">
                <a16:creationId xmlns:a16="http://schemas.microsoft.com/office/drawing/2014/main" id="{C34A8E1E-3310-9AA6-0D95-5F005D9868DE}"/>
              </a:ext>
            </a:extLst>
          </p:cNvPr>
          <p:cNvSpPr>
            <a:spLocks noGrp="1"/>
          </p:cNvSpPr>
          <p:nvPr>
            <p:ph idx="1"/>
          </p:nvPr>
        </p:nvSpPr>
        <p:spPr/>
        <p:txBody>
          <a:bodyPr>
            <a:normAutofit lnSpcReduction="10000"/>
          </a:bodyPr>
          <a:lstStyle/>
          <a:p>
            <a:pPr algn="just"/>
            <a:r>
              <a:rPr lang="en-US" dirty="0"/>
              <a:t>The human right to clean drinking water is of particular risk and concern due to the possible domino effect on all the others.</a:t>
            </a:r>
          </a:p>
          <a:p>
            <a:pPr algn="just"/>
            <a:r>
              <a:rPr lang="en-US" dirty="0"/>
              <a:t>This is the most basic of all human rights, together with sanitation, and a key one in the fight against climate change.</a:t>
            </a:r>
          </a:p>
          <a:p>
            <a:pPr algn="just"/>
            <a:r>
              <a:rPr lang="en-US" dirty="0"/>
              <a:t>Affected primarily by extreme weather events which in turn affect the hydrological cycle resulting in “too much” or “too little” water.</a:t>
            </a:r>
          </a:p>
          <a:p>
            <a:endParaRPr lang="en-ZA" dirty="0"/>
          </a:p>
        </p:txBody>
      </p:sp>
    </p:spTree>
    <p:extLst>
      <p:ext uri="{BB962C8B-B14F-4D97-AF65-F5344CB8AC3E}">
        <p14:creationId xmlns:p14="http://schemas.microsoft.com/office/powerpoint/2010/main" val="350139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D3F63-77AD-2F85-9129-F100E2DCAB1C}"/>
              </a:ext>
            </a:extLst>
          </p:cNvPr>
          <p:cNvSpPr>
            <a:spLocks noGrp="1"/>
          </p:cNvSpPr>
          <p:nvPr>
            <p:ph type="title"/>
          </p:nvPr>
        </p:nvSpPr>
        <p:spPr>
          <a:xfrm>
            <a:off x="495300" y="366079"/>
            <a:ext cx="8915400" cy="1143000"/>
          </a:xfrm>
        </p:spPr>
        <p:txBody>
          <a:bodyPr>
            <a:normAutofit fontScale="90000"/>
          </a:bodyPr>
          <a:lstStyle/>
          <a:p>
            <a:r>
              <a:rPr lang="en-ZA" dirty="0"/>
              <a:t>Current Global Statistics of Safe Drinking Water and Sanitation</a:t>
            </a:r>
          </a:p>
        </p:txBody>
      </p:sp>
      <p:sp>
        <p:nvSpPr>
          <p:cNvPr id="3" name="Content Placeholder 2">
            <a:extLst>
              <a:ext uri="{FF2B5EF4-FFF2-40B4-BE49-F238E27FC236}">
                <a16:creationId xmlns:a16="http://schemas.microsoft.com/office/drawing/2014/main" id="{F7BCB611-EED4-9B91-5B29-354E1A2605D5}"/>
              </a:ext>
            </a:extLst>
          </p:cNvPr>
          <p:cNvSpPr>
            <a:spLocks noGrp="1"/>
          </p:cNvSpPr>
          <p:nvPr>
            <p:ph idx="1"/>
          </p:nvPr>
        </p:nvSpPr>
        <p:spPr/>
        <p:txBody>
          <a:bodyPr>
            <a:normAutofit fontScale="92500" lnSpcReduction="20000"/>
          </a:bodyPr>
          <a:lstStyle/>
          <a:p>
            <a:pPr algn="just"/>
            <a:r>
              <a:rPr lang="en-US" dirty="0"/>
              <a:t>Two billion people - or one in four - lack access to safe drinking water.</a:t>
            </a:r>
          </a:p>
          <a:p>
            <a:pPr algn="just"/>
            <a:r>
              <a:rPr lang="en-US" dirty="0"/>
              <a:t>Close to half the world’s population - 3.6 billion people – do not have adequate sanitation.</a:t>
            </a:r>
          </a:p>
          <a:p>
            <a:pPr algn="just"/>
            <a:r>
              <a:rPr lang="en-US" dirty="0"/>
              <a:t>Approximately 2.3 billion people are unable to wash their hands at home due to lack of water or soap.</a:t>
            </a:r>
          </a:p>
          <a:p>
            <a:pPr algn="just"/>
            <a:r>
              <a:rPr lang="en-US" dirty="0"/>
              <a:t>Majority of populations who do not have access to water and sanitation are mostly in poor and/or vulnerable countries – who are also the ones most vulnerable to the effects of climate change.</a:t>
            </a:r>
            <a:endParaRPr lang="en-ZA" dirty="0"/>
          </a:p>
        </p:txBody>
      </p:sp>
    </p:spTree>
    <p:extLst>
      <p:ext uri="{BB962C8B-B14F-4D97-AF65-F5344CB8AC3E}">
        <p14:creationId xmlns:p14="http://schemas.microsoft.com/office/powerpoint/2010/main" val="35444300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9FE43-146E-E1C9-E13A-534C73B3001C}"/>
              </a:ext>
            </a:extLst>
          </p:cNvPr>
          <p:cNvSpPr>
            <a:spLocks noGrp="1"/>
          </p:cNvSpPr>
          <p:nvPr>
            <p:ph type="title"/>
          </p:nvPr>
        </p:nvSpPr>
        <p:spPr/>
        <p:txBody>
          <a:bodyPr>
            <a:normAutofit fontScale="90000"/>
          </a:bodyPr>
          <a:lstStyle/>
          <a:p>
            <a:r>
              <a:rPr lang="en-ZA" dirty="0"/>
              <a:t>Current Reality for Marginalised Populations</a:t>
            </a:r>
          </a:p>
        </p:txBody>
      </p:sp>
      <p:sp>
        <p:nvSpPr>
          <p:cNvPr id="3" name="Content Placeholder 2">
            <a:extLst>
              <a:ext uri="{FF2B5EF4-FFF2-40B4-BE49-F238E27FC236}">
                <a16:creationId xmlns:a16="http://schemas.microsoft.com/office/drawing/2014/main" id="{24FED2CC-7D36-5E00-7C2F-D300D29B5D39}"/>
              </a:ext>
            </a:extLst>
          </p:cNvPr>
          <p:cNvSpPr>
            <a:spLocks noGrp="1"/>
          </p:cNvSpPr>
          <p:nvPr>
            <p:ph idx="1"/>
          </p:nvPr>
        </p:nvSpPr>
        <p:spPr/>
        <p:txBody>
          <a:bodyPr>
            <a:normAutofit fontScale="85000" lnSpcReduction="20000"/>
          </a:bodyPr>
          <a:lstStyle/>
          <a:p>
            <a:pPr algn="just"/>
            <a:r>
              <a:rPr lang="en-US" dirty="0"/>
              <a:t>Estimates show that almost 600 million children are projected to be living in areas of extremely high water stress by 2040.</a:t>
            </a:r>
          </a:p>
          <a:p>
            <a:pPr algn="just"/>
            <a:r>
              <a:rPr lang="en-US" dirty="0"/>
              <a:t>Those left furthest behind, end up bearing the brunt of increasing water scarcity and poverty.</a:t>
            </a:r>
          </a:p>
          <a:p>
            <a:pPr algn="just"/>
            <a:r>
              <a:rPr lang="en-US" dirty="0" err="1"/>
              <a:t>Marginalised</a:t>
            </a:r>
            <a:r>
              <a:rPr lang="en-US" dirty="0"/>
              <a:t> populations - women, children, and those living in extreme poverty – will face an immense and unjust cycle where the lack of access to water and sanitation will be aggravated by extreme weather events.</a:t>
            </a:r>
          </a:p>
          <a:p>
            <a:pPr algn="just"/>
            <a:r>
              <a:rPr lang="en-US" dirty="0"/>
              <a:t>This will lead to more expensive and unaffordable services.</a:t>
            </a:r>
            <a:endParaRPr lang="en-ZA" dirty="0"/>
          </a:p>
        </p:txBody>
      </p:sp>
    </p:spTree>
    <p:extLst>
      <p:ext uri="{BB962C8B-B14F-4D97-AF65-F5344CB8AC3E}">
        <p14:creationId xmlns:p14="http://schemas.microsoft.com/office/powerpoint/2010/main" val="3629336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88452-19FE-9E82-28FE-81A0C720EBB1}"/>
              </a:ext>
            </a:extLst>
          </p:cNvPr>
          <p:cNvSpPr>
            <a:spLocks noGrp="1"/>
          </p:cNvSpPr>
          <p:nvPr>
            <p:ph type="title"/>
          </p:nvPr>
        </p:nvSpPr>
        <p:spPr/>
        <p:txBody>
          <a:bodyPr/>
          <a:lstStyle/>
          <a:p>
            <a:r>
              <a:rPr lang="en-ZA" dirty="0"/>
              <a:t>The Importance of Open Access</a:t>
            </a:r>
          </a:p>
        </p:txBody>
      </p:sp>
      <p:sp>
        <p:nvSpPr>
          <p:cNvPr id="3" name="Content Placeholder 2">
            <a:extLst>
              <a:ext uri="{FF2B5EF4-FFF2-40B4-BE49-F238E27FC236}">
                <a16:creationId xmlns:a16="http://schemas.microsoft.com/office/drawing/2014/main" id="{F8C632AD-6DE7-50AE-8D2D-8A4DFAE73A0B}"/>
              </a:ext>
            </a:extLst>
          </p:cNvPr>
          <p:cNvSpPr>
            <a:spLocks noGrp="1"/>
          </p:cNvSpPr>
          <p:nvPr>
            <p:ph idx="1"/>
          </p:nvPr>
        </p:nvSpPr>
        <p:spPr/>
        <p:txBody>
          <a:bodyPr/>
          <a:lstStyle/>
          <a:p>
            <a:pPr algn="just"/>
            <a:r>
              <a:rPr lang="en-ZA" dirty="0"/>
              <a:t>Assists with connecting the dots.</a:t>
            </a:r>
          </a:p>
          <a:p>
            <a:pPr algn="just"/>
            <a:r>
              <a:rPr lang="en-US" dirty="0"/>
              <a:t>Offers benefits both for mitigation (stopping climate change) and adaptation (adjusting to the new normal).</a:t>
            </a:r>
          </a:p>
          <a:p>
            <a:pPr algn="just"/>
            <a:r>
              <a:rPr lang="en-US" dirty="0"/>
              <a:t>Provides available solutions which are well known and readily available.</a:t>
            </a:r>
          </a:p>
          <a:p>
            <a:pPr algn="just"/>
            <a:r>
              <a:rPr lang="en-US" dirty="0"/>
              <a:t>Open Access data can also inform good practice.</a:t>
            </a:r>
            <a:endParaRPr lang="en-ZA" dirty="0"/>
          </a:p>
        </p:txBody>
      </p:sp>
    </p:spTree>
    <p:extLst>
      <p:ext uri="{BB962C8B-B14F-4D97-AF65-F5344CB8AC3E}">
        <p14:creationId xmlns:p14="http://schemas.microsoft.com/office/powerpoint/2010/main" val="3790361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5B55F-2E8C-6C39-E3A8-76D21FF98676}"/>
              </a:ext>
            </a:extLst>
          </p:cNvPr>
          <p:cNvSpPr>
            <a:spLocks noGrp="1"/>
          </p:cNvSpPr>
          <p:nvPr>
            <p:ph type="title"/>
          </p:nvPr>
        </p:nvSpPr>
        <p:spPr/>
        <p:txBody>
          <a:bodyPr>
            <a:normAutofit fontScale="90000"/>
          </a:bodyPr>
          <a:lstStyle/>
          <a:p>
            <a:r>
              <a:rPr lang="en-US" dirty="0"/>
              <a:t>The Move Towards “Smart Management”</a:t>
            </a:r>
            <a:endParaRPr lang="en-ZA" dirty="0"/>
          </a:p>
        </p:txBody>
      </p:sp>
      <p:sp>
        <p:nvSpPr>
          <p:cNvPr id="3" name="Content Placeholder 2">
            <a:extLst>
              <a:ext uri="{FF2B5EF4-FFF2-40B4-BE49-F238E27FC236}">
                <a16:creationId xmlns:a16="http://schemas.microsoft.com/office/drawing/2014/main" id="{BF4DAD0B-65AE-7FAA-A683-84E4CD5FF0CD}"/>
              </a:ext>
            </a:extLst>
          </p:cNvPr>
          <p:cNvSpPr>
            <a:spLocks noGrp="1"/>
          </p:cNvSpPr>
          <p:nvPr>
            <p:ph idx="1"/>
          </p:nvPr>
        </p:nvSpPr>
        <p:spPr/>
        <p:txBody>
          <a:bodyPr>
            <a:normAutofit fontScale="92500" lnSpcReduction="20000"/>
          </a:bodyPr>
          <a:lstStyle/>
          <a:p>
            <a:pPr algn="just"/>
            <a:r>
              <a:rPr lang="en-ZA" dirty="0"/>
              <a:t>An understanding is required </a:t>
            </a:r>
            <a:r>
              <a:rPr lang="en-US" dirty="0"/>
              <a:t>regarding the adaptation needs and mitigation opportunities of water and sanitation systems.</a:t>
            </a:r>
          </a:p>
          <a:p>
            <a:pPr algn="just"/>
            <a:r>
              <a:rPr lang="en-US" dirty="0"/>
              <a:t>The risks which climate change poses to sustainable services needs to be well understood.</a:t>
            </a:r>
          </a:p>
          <a:p>
            <a:pPr algn="just"/>
            <a:r>
              <a:rPr lang="en-US" dirty="0"/>
              <a:t>Climate and water policies should be aligned to improve equitable access to water, reduction of climate risks and increase the money made available for adaptation and/or mitigation strategies.</a:t>
            </a:r>
            <a:endParaRPr lang="en-ZA" dirty="0"/>
          </a:p>
        </p:txBody>
      </p:sp>
    </p:spTree>
    <p:extLst>
      <p:ext uri="{BB962C8B-B14F-4D97-AF65-F5344CB8AC3E}">
        <p14:creationId xmlns:p14="http://schemas.microsoft.com/office/powerpoint/2010/main" val="3083854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75BCA-2384-78F7-7CA6-5C53955CB100}"/>
              </a:ext>
            </a:extLst>
          </p:cNvPr>
          <p:cNvSpPr>
            <a:spLocks noGrp="1"/>
          </p:cNvSpPr>
          <p:nvPr>
            <p:ph type="title"/>
          </p:nvPr>
        </p:nvSpPr>
        <p:spPr/>
        <p:txBody>
          <a:bodyPr>
            <a:normAutofit fontScale="90000"/>
          </a:bodyPr>
          <a:lstStyle/>
          <a:p>
            <a:r>
              <a:rPr lang="en-US" dirty="0"/>
              <a:t>The Move Towards “Smart Management”</a:t>
            </a:r>
            <a:endParaRPr lang="en-ZA" dirty="0"/>
          </a:p>
        </p:txBody>
      </p:sp>
      <p:sp>
        <p:nvSpPr>
          <p:cNvPr id="3" name="Content Placeholder 2">
            <a:extLst>
              <a:ext uri="{FF2B5EF4-FFF2-40B4-BE49-F238E27FC236}">
                <a16:creationId xmlns:a16="http://schemas.microsoft.com/office/drawing/2014/main" id="{8F7EF5F2-B5CB-954A-DAB0-9FBF67142A14}"/>
              </a:ext>
            </a:extLst>
          </p:cNvPr>
          <p:cNvSpPr>
            <a:spLocks noGrp="1"/>
          </p:cNvSpPr>
          <p:nvPr>
            <p:ph idx="1"/>
          </p:nvPr>
        </p:nvSpPr>
        <p:spPr/>
        <p:txBody>
          <a:bodyPr>
            <a:normAutofit lnSpcReduction="10000"/>
          </a:bodyPr>
          <a:lstStyle/>
          <a:p>
            <a:pPr algn="just"/>
            <a:r>
              <a:rPr lang="en-US" dirty="0"/>
              <a:t>The root causes of the water crisis on a global or national/local level needs to be clear.</a:t>
            </a:r>
          </a:p>
          <a:p>
            <a:pPr algn="just"/>
            <a:r>
              <a:rPr lang="en-US" dirty="0"/>
              <a:t>You cannot manage which you cannot “see”.</a:t>
            </a:r>
          </a:p>
          <a:p>
            <a:pPr algn="just"/>
            <a:r>
              <a:rPr lang="en-US" dirty="0"/>
              <a:t>Capacity to manage water sources sustainably and efficiently needs to be improved upon.</a:t>
            </a:r>
          </a:p>
          <a:p>
            <a:pPr algn="just"/>
            <a:r>
              <a:rPr lang="en-US" dirty="0"/>
              <a:t>Expansion of monitoring networks as well as collected data being made available in the public domain will be key.</a:t>
            </a:r>
            <a:endParaRPr lang="en-ZA" dirty="0"/>
          </a:p>
        </p:txBody>
      </p:sp>
    </p:spTree>
    <p:extLst>
      <p:ext uri="{BB962C8B-B14F-4D97-AF65-F5344CB8AC3E}">
        <p14:creationId xmlns:p14="http://schemas.microsoft.com/office/powerpoint/2010/main" val="2586553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solidFill>
                  <a:srgbClr val="E68F30"/>
                </a:solidFill>
              </a:rPr>
              <a:t>Contents</a:t>
            </a:r>
          </a:p>
        </p:txBody>
      </p:sp>
      <p:sp>
        <p:nvSpPr>
          <p:cNvPr id="8" name="Content Placeholder 7"/>
          <p:cNvSpPr>
            <a:spLocks noGrp="1"/>
          </p:cNvSpPr>
          <p:nvPr>
            <p:ph idx="1"/>
          </p:nvPr>
        </p:nvSpPr>
        <p:spPr/>
        <p:txBody>
          <a:bodyPr>
            <a:normAutofit/>
          </a:bodyPr>
          <a:lstStyle/>
          <a:p>
            <a:pPr marL="514350" indent="-514350" algn="just">
              <a:buFont typeface="+mj-lt"/>
              <a:buAutoNum type="arabicPeriod"/>
            </a:pPr>
            <a:r>
              <a:rPr lang="en-US" sz="3100" dirty="0"/>
              <a:t>Current global trends of freshwater resources.</a:t>
            </a:r>
          </a:p>
          <a:p>
            <a:pPr marL="514350" indent="-514350" algn="just">
              <a:buFont typeface="+mj-lt"/>
              <a:buAutoNum type="arabicPeriod"/>
            </a:pPr>
            <a:r>
              <a:rPr lang="en-US" sz="3100" dirty="0"/>
              <a:t>Predicted effects of increased climate variability.</a:t>
            </a:r>
          </a:p>
          <a:p>
            <a:pPr marL="514350" indent="-514350" algn="just">
              <a:buFont typeface="+mj-lt"/>
              <a:buAutoNum type="arabicPeriod"/>
            </a:pPr>
            <a:r>
              <a:rPr lang="en-US" sz="3100" dirty="0"/>
              <a:t>Connection between achieving climate justice and human right to clean drinking water.</a:t>
            </a:r>
          </a:p>
          <a:p>
            <a:pPr marL="514350" indent="-514350" algn="just">
              <a:buFont typeface="+mj-lt"/>
              <a:buAutoNum type="arabicPeriod"/>
            </a:pPr>
            <a:r>
              <a:rPr lang="en-US" sz="3100" dirty="0"/>
              <a:t>The important role of Open Access.</a:t>
            </a:r>
          </a:p>
          <a:p>
            <a:pPr marL="514350" indent="-514350" algn="just">
              <a:buFont typeface="+mj-lt"/>
              <a:buAutoNum type="arabicPeriod"/>
            </a:pPr>
            <a:r>
              <a:rPr lang="en-US" sz="3100" dirty="0"/>
              <a:t>The move towards “Smart Management”.</a:t>
            </a:r>
          </a:p>
        </p:txBody>
      </p:sp>
    </p:spTree>
    <p:extLst>
      <p:ext uri="{BB962C8B-B14F-4D97-AF65-F5344CB8AC3E}">
        <p14:creationId xmlns:p14="http://schemas.microsoft.com/office/powerpoint/2010/main" val="1569043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E15A0-53F0-958D-418E-1494F3032C8A}"/>
              </a:ext>
            </a:extLst>
          </p:cNvPr>
          <p:cNvSpPr>
            <a:spLocks noGrp="1"/>
          </p:cNvSpPr>
          <p:nvPr>
            <p:ph type="title"/>
          </p:nvPr>
        </p:nvSpPr>
        <p:spPr/>
        <p:txBody>
          <a:bodyPr/>
          <a:lstStyle/>
          <a:p>
            <a:r>
              <a:rPr lang="en-ZA" dirty="0"/>
              <a:t>The Way Forward</a:t>
            </a:r>
          </a:p>
        </p:txBody>
      </p:sp>
      <p:sp>
        <p:nvSpPr>
          <p:cNvPr id="3" name="Content Placeholder 2">
            <a:extLst>
              <a:ext uri="{FF2B5EF4-FFF2-40B4-BE49-F238E27FC236}">
                <a16:creationId xmlns:a16="http://schemas.microsoft.com/office/drawing/2014/main" id="{332E82B4-4F73-4FD2-047B-73840507F820}"/>
              </a:ext>
            </a:extLst>
          </p:cNvPr>
          <p:cNvSpPr>
            <a:spLocks noGrp="1"/>
          </p:cNvSpPr>
          <p:nvPr>
            <p:ph idx="1"/>
          </p:nvPr>
        </p:nvSpPr>
        <p:spPr/>
        <p:txBody>
          <a:bodyPr>
            <a:normAutofit lnSpcReduction="10000"/>
          </a:bodyPr>
          <a:lstStyle/>
          <a:p>
            <a:pPr algn="just"/>
            <a:r>
              <a:rPr lang="en-US" dirty="0"/>
              <a:t>Urgent measures need to be identified and implemented to slow the effects of climate change and adapt to the damage already done.</a:t>
            </a:r>
          </a:p>
          <a:p>
            <a:pPr algn="just"/>
            <a:r>
              <a:rPr lang="en-US" dirty="0"/>
              <a:t>Without sanitation, the right to education cannot be guaranteed.</a:t>
            </a:r>
          </a:p>
          <a:p>
            <a:pPr algn="just"/>
            <a:r>
              <a:rPr lang="en-US" dirty="0"/>
              <a:t>Without hygiene, human health is reduced.</a:t>
            </a:r>
          </a:p>
          <a:p>
            <a:pPr algn="just"/>
            <a:r>
              <a:rPr lang="en-US" dirty="0"/>
              <a:t>Without reliable and equitable access to water, inequalities will persist.</a:t>
            </a:r>
            <a:endParaRPr lang="en-ZA" dirty="0"/>
          </a:p>
        </p:txBody>
      </p:sp>
    </p:spTree>
    <p:extLst>
      <p:ext uri="{BB962C8B-B14F-4D97-AF65-F5344CB8AC3E}">
        <p14:creationId xmlns:p14="http://schemas.microsoft.com/office/powerpoint/2010/main" val="58689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6DF97-0EDC-913A-25CA-C54D1034C28B}"/>
              </a:ext>
            </a:extLst>
          </p:cNvPr>
          <p:cNvSpPr>
            <a:spLocks noGrp="1"/>
          </p:cNvSpPr>
          <p:nvPr>
            <p:ph type="title"/>
          </p:nvPr>
        </p:nvSpPr>
        <p:spPr/>
        <p:txBody>
          <a:bodyPr/>
          <a:lstStyle/>
          <a:p>
            <a:r>
              <a:rPr lang="en-ZA" dirty="0"/>
              <a:t>Concluding Remarks</a:t>
            </a:r>
          </a:p>
        </p:txBody>
      </p:sp>
      <p:sp>
        <p:nvSpPr>
          <p:cNvPr id="3" name="Content Placeholder 2">
            <a:extLst>
              <a:ext uri="{FF2B5EF4-FFF2-40B4-BE49-F238E27FC236}">
                <a16:creationId xmlns:a16="http://schemas.microsoft.com/office/drawing/2014/main" id="{6FB27E0A-B238-C1AA-E33C-D017625AD1BC}"/>
              </a:ext>
            </a:extLst>
          </p:cNvPr>
          <p:cNvSpPr>
            <a:spLocks noGrp="1"/>
          </p:cNvSpPr>
          <p:nvPr>
            <p:ph idx="1"/>
          </p:nvPr>
        </p:nvSpPr>
        <p:spPr/>
        <p:txBody>
          <a:bodyPr>
            <a:normAutofit fontScale="92500"/>
          </a:bodyPr>
          <a:lstStyle/>
          <a:p>
            <a:pPr algn="just"/>
            <a:r>
              <a:rPr lang="en-US" dirty="0"/>
              <a:t>Effective climate action requires the elimination of inequalities, which includes the access to water and sanitation as a foundational requirement.</a:t>
            </a:r>
          </a:p>
          <a:p>
            <a:pPr algn="just"/>
            <a:r>
              <a:rPr lang="en-US" dirty="0"/>
              <a:t>We need to move towards expanding monitoring networks and ensure that data are made available – Smart Management Practices.</a:t>
            </a:r>
          </a:p>
          <a:p>
            <a:pPr algn="just"/>
            <a:r>
              <a:rPr lang="en-US" dirty="0"/>
              <a:t>This will in turn require a hierarchical “Big Data” quality assessment framework.</a:t>
            </a:r>
          </a:p>
        </p:txBody>
      </p:sp>
    </p:spTree>
    <p:extLst>
      <p:ext uri="{BB962C8B-B14F-4D97-AF65-F5344CB8AC3E}">
        <p14:creationId xmlns:p14="http://schemas.microsoft.com/office/powerpoint/2010/main" val="1038943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80A5C-9A31-BE71-5FEA-33EEA07B3FAF}"/>
              </a:ext>
            </a:extLst>
          </p:cNvPr>
          <p:cNvSpPr>
            <a:spLocks noGrp="1"/>
          </p:cNvSpPr>
          <p:nvPr>
            <p:ph type="title"/>
          </p:nvPr>
        </p:nvSpPr>
        <p:spPr/>
        <p:txBody>
          <a:bodyPr/>
          <a:lstStyle/>
          <a:p>
            <a:r>
              <a:rPr lang="en-ZA" dirty="0"/>
              <a:t>Concluding Remarks</a:t>
            </a:r>
          </a:p>
        </p:txBody>
      </p:sp>
      <p:sp>
        <p:nvSpPr>
          <p:cNvPr id="3" name="Content Placeholder 2">
            <a:extLst>
              <a:ext uri="{FF2B5EF4-FFF2-40B4-BE49-F238E27FC236}">
                <a16:creationId xmlns:a16="http://schemas.microsoft.com/office/drawing/2014/main" id="{DE5AAAA9-1C19-60BE-EBE0-475CBFE67EC0}"/>
              </a:ext>
            </a:extLst>
          </p:cNvPr>
          <p:cNvSpPr>
            <a:spLocks noGrp="1"/>
          </p:cNvSpPr>
          <p:nvPr>
            <p:ph idx="1"/>
          </p:nvPr>
        </p:nvSpPr>
        <p:spPr/>
        <p:txBody>
          <a:bodyPr>
            <a:normAutofit lnSpcReduction="10000"/>
          </a:bodyPr>
          <a:lstStyle/>
          <a:p>
            <a:pPr algn="just"/>
            <a:r>
              <a:rPr lang="en-US" dirty="0"/>
              <a:t>The hierarchical “Big Data” quality assessment framework should focus on the following:</a:t>
            </a:r>
          </a:p>
          <a:p>
            <a:pPr lvl="1" algn="just"/>
            <a:r>
              <a:rPr lang="en-US" dirty="0"/>
              <a:t>Availability –Accessibility and Timeliness</a:t>
            </a:r>
          </a:p>
          <a:p>
            <a:pPr lvl="1" algn="just"/>
            <a:r>
              <a:rPr lang="en-US" dirty="0"/>
              <a:t>Usability – Credibility </a:t>
            </a:r>
          </a:p>
          <a:p>
            <a:pPr lvl="1" algn="just"/>
            <a:r>
              <a:rPr lang="en-US" dirty="0"/>
              <a:t>Reliability – Accuracy, Consistency, Integrity and Completeness</a:t>
            </a:r>
          </a:p>
          <a:p>
            <a:pPr lvl="1" algn="just"/>
            <a:r>
              <a:rPr lang="en-US" dirty="0"/>
              <a:t>Relevance – Fitness for use</a:t>
            </a:r>
          </a:p>
          <a:p>
            <a:pPr lvl="1" algn="just"/>
            <a:r>
              <a:rPr lang="en-US" dirty="0"/>
              <a:t>Presentation Quality - Readability</a:t>
            </a:r>
          </a:p>
          <a:p>
            <a:endParaRPr lang="en-ZA" dirty="0"/>
          </a:p>
        </p:txBody>
      </p:sp>
    </p:spTree>
    <p:extLst>
      <p:ext uri="{BB962C8B-B14F-4D97-AF65-F5344CB8AC3E}">
        <p14:creationId xmlns:p14="http://schemas.microsoft.com/office/powerpoint/2010/main" val="1601235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99A1A-0B04-956A-3448-87354C4B709C}"/>
              </a:ext>
            </a:extLst>
          </p:cNvPr>
          <p:cNvSpPr>
            <a:spLocks noGrp="1"/>
          </p:cNvSpPr>
          <p:nvPr>
            <p:ph type="title"/>
          </p:nvPr>
        </p:nvSpPr>
        <p:spPr/>
        <p:txBody>
          <a:bodyPr/>
          <a:lstStyle/>
          <a:p>
            <a:endParaRPr lang="en-ZA"/>
          </a:p>
        </p:txBody>
      </p:sp>
      <p:sp>
        <p:nvSpPr>
          <p:cNvPr id="3" name="Content Placeholder 2">
            <a:extLst>
              <a:ext uri="{FF2B5EF4-FFF2-40B4-BE49-F238E27FC236}">
                <a16:creationId xmlns:a16="http://schemas.microsoft.com/office/drawing/2014/main" id="{E17A6EA9-58AD-D4A0-4D98-E2CB74E71B0E}"/>
              </a:ext>
            </a:extLst>
          </p:cNvPr>
          <p:cNvSpPr>
            <a:spLocks noGrp="1"/>
          </p:cNvSpPr>
          <p:nvPr>
            <p:ph idx="1"/>
          </p:nvPr>
        </p:nvSpPr>
        <p:spPr/>
        <p:txBody>
          <a:bodyPr/>
          <a:lstStyle/>
          <a:p>
            <a:pPr marL="0" indent="0" algn="just">
              <a:buNone/>
            </a:pPr>
            <a:r>
              <a:rPr lang="en-US" dirty="0"/>
              <a:t>The move towards smart management practices will require a </a:t>
            </a:r>
            <a:r>
              <a:rPr lang="en-US" b="1" dirty="0"/>
              <a:t>collective effort</a:t>
            </a:r>
            <a:r>
              <a:rPr lang="en-US" dirty="0"/>
              <a:t> in ensuring that collected data are accurate, reliable and complies with </a:t>
            </a:r>
            <a:r>
              <a:rPr lang="en-US" b="1" dirty="0"/>
              <a:t>good data management practices </a:t>
            </a:r>
            <a:r>
              <a:rPr lang="en-US" dirty="0"/>
              <a:t>to ensure informed decision-making and implementation of appropriate measures.</a:t>
            </a:r>
          </a:p>
          <a:p>
            <a:pPr marL="0" indent="0" algn="just">
              <a:buNone/>
            </a:pPr>
            <a:endParaRPr lang="en-US" dirty="0"/>
          </a:p>
        </p:txBody>
      </p:sp>
    </p:spTree>
    <p:extLst>
      <p:ext uri="{BB962C8B-B14F-4D97-AF65-F5344CB8AC3E}">
        <p14:creationId xmlns:p14="http://schemas.microsoft.com/office/powerpoint/2010/main" val="3287536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F:\DEPT\CCMWS\DESIGN TEAM\Presentations\_Templates\_new templates 2012\CLAW ppt template\images\thankyou.png"/>
          <p:cNvPicPr>
            <a:picLocks noChangeAspect="1" noChangeArrowheads="1"/>
          </p:cNvPicPr>
          <p:nvPr/>
        </p:nvPicPr>
        <p:blipFill>
          <a:blip r:embed="rId2"/>
          <a:srcRect/>
          <a:stretch>
            <a:fillRect/>
          </a:stretch>
        </p:blipFill>
        <p:spPr bwMode="auto">
          <a:xfrm>
            <a:off x="2643533" y="2517913"/>
            <a:ext cx="4618935" cy="116077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30CA7-48E8-9A74-FF71-3450952A4CFA}"/>
              </a:ext>
            </a:extLst>
          </p:cNvPr>
          <p:cNvSpPr>
            <a:spLocks noGrp="1"/>
          </p:cNvSpPr>
          <p:nvPr>
            <p:ph type="title"/>
          </p:nvPr>
        </p:nvSpPr>
        <p:spPr/>
        <p:txBody>
          <a:bodyPr/>
          <a:lstStyle/>
          <a:p>
            <a:r>
              <a:rPr lang="en-ZA" dirty="0"/>
              <a:t>Global Freshwater Trends: Availability</a:t>
            </a:r>
          </a:p>
        </p:txBody>
      </p:sp>
      <p:sp>
        <p:nvSpPr>
          <p:cNvPr id="3" name="Content Placeholder 2">
            <a:extLst>
              <a:ext uri="{FF2B5EF4-FFF2-40B4-BE49-F238E27FC236}">
                <a16:creationId xmlns:a16="http://schemas.microsoft.com/office/drawing/2014/main" id="{358DB3E5-48B3-B8E6-587E-60B01459A9C0}"/>
              </a:ext>
            </a:extLst>
          </p:cNvPr>
          <p:cNvSpPr>
            <a:spLocks noGrp="1"/>
          </p:cNvSpPr>
          <p:nvPr>
            <p:ph idx="1"/>
          </p:nvPr>
        </p:nvSpPr>
        <p:spPr/>
        <p:txBody>
          <a:bodyPr/>
          <a:lstStyle/>
          <a:p>
            <a:pPr algn="just"/>
            <a:r>
              <a:rPr lang="en-ZA" dirty="0"/>
              <a:t>Declining at an exponential rate.</a:t>
            </a:r>
          </a:p>
          <a:p>
            <a:pPr algn="just"/>
            <a:r>
              <a:rPr lang="en-ZA" dirty="0"/>
              <a:t>Primary driving forces include:</a:t>
            </a:r>
          </a:p>
          <a:p>
            <a:pPr lvl="1" algn="just"/>
            <a:r>
              <a:rPr lang="en-ZA" dirty="0"/>
              <a:t>Continued population growth; rural-urban migration; expanding urban settlements, increased demands by all water use sectors.</a:t>
            </a:r>
          </a:p>
          <a:p>
            <a:pPr algn="just"/>
            <a:r>
              <a:rPr lang="en-US" dirty="0"/>
              <a:t>Primary drivers + Climate change = Increased water stress.</a:t>
            </a:r>
          </a:p>
          <a:p>
            <a:endParaRPr lang="en-ZA" dirty="0"/>
          </a:p>
        </p:txBody>
      </p:sp>
    </p:spTree>
    <p:extLst>
      <p:ext uri="{BB962C8B-B14F-4D97-AF65-F5344CB8AC3E}">
        <p14:creationId xmlns:p14="http://schemas.microsoft.com/office/powerpoint/2010/main" val="3070999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12AC7-CD51-F294-B132-33418B01E13D}"/>
              </a:ext>
            </a:extLst>
          </p:cNvPr>
          <p:cNvSpPr>
            <a:spLocks noGrp="1"/>
          </p:cNvSpPr>
          <p:nvPr>
            <p:ph type="title"/>
          </p:nvPr>
        </p:nvSpPr>
        <p:spPr/>
        <p:txBody>
          <a:bodyPr/>
          <a:lstStyle/>
          <a:p>
            <a:r>
              <a:rPr lang="en-ZA" dirty="0"/>
              <a:t>Increased Water Stress</a:t>
            </a:r>
          </a:p>
        </p:txBody>
      </p:sp>
      <p:pic>
        <p:nvPicPr>
          <p:cNvPr id="5" name="Content Placeholder 4" descr="A map of the world&#10;&#10;Description automatically generated with medium confidence">
            <a:extLst>
              <a:ext uri="{FF2B5EF4-FFF2-40B4-BE49-F238E27FC236}">
                <a16:creationId xmlns:a16="http://schemas.microsoft.com/office/drawing/2014/main" id="{FED50C1F-75F3-D29B-2A26-DB364F20549E}"/>
              </a:ext>
            </a:extLst>
          </p:cNvPr>
          <p:cNvPicPr>
            <a:picLocks noGrp="1" noChangeAspect="1"/>
          </p:cNvPicPr>
          <p:nvPr>
            <p:ph idx="1"/>
          </p:nvPr>
        </p:nvPicPr>
        <p:blipFill>
          <a:blip r:embed="rId2"/>
          <a:stretch>
            <a:fillRect/>
          </a:stretch>
        </p:blipFill>
        <p:spPr>
          <a:xfrm>
            <a:off x="1005939" y="1417638"/>
            <a:ext cx="7894121" cy="4525963"/>
          </a:xfrm>
        </p:spPr>
      </p:pic>
    </p:spTree>
    <p:extLst>
      <p:ext uri="{BB962C8B-B14F-4D97-AF65-F5344CB8AC3E}">
        <p14:creationId xmlns:p14="http://schemas.microsoft.com/office/powerpoint/2010/main" val="3047102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34F5A-ADC2-8485-51F7-D03906AE87B4}"/>
              </a:ext>
            </a:extLst>
          </p:cNvPr>
          <p:cNvSpPr>
            <a:spLocks noGrp="1"/>
          </p:cNvSpPr>
          <p:nvPr>
            <p:ph type="title"/>
          </p:nvPr>
        </p:nvSpPr>
        <p:spPr/>
        <p:txBody>
          <a:bodyPr/>
          <a:lstStyle/>
          <a:p>
            <a:r>
              <a:rPr lang="en-ZA" dirty="0"/>
              <a:t>Current Water Stress Statistics</a:t>
            </a:r>
          </a:p>
        </p:txBody>
      </p:sp>
      <p:sp>
        <p:nvSpPr>
          <p:cNvPr id="3" name="Content Placeholder 2">
            <a:extLst>
              <a:ext uri="{FF2B5EF4-FFF2-40B4-BE49-F238E27FC236}">
                <a16:creationId xmlns:a16="http://schemas.microsoft.com/office/drawing/2014/main" id="{E4CB76FB-601B-DECD-6854-99D7323B8096}"/>
              </a:ext>
            </a:extLst>
          </p:cNvPr>
          <p:cNvSpPr>
            <a:spLocks noGrp="1"/>
          </p:cNvSpPr>
          <p:nvPr>
            <p:ph idx="1"/>
          </p:nvPr>
        </p:nvSpPr>
        <p:spPr/>
        <p:txBody>
          <a:bodyPr/>
          <a:lstStyle/>
          <a:p>
            <a:pPr algn="just"/>
            <a:r>
              <a:rPr lang="en-US" dirty="0"/>
              <a:t>A 40% global water deficit by 2030 - under a business-as-usual scenario.</a:t>
            </a:r>
          </a:p>
          <a:p>
            <a:pPr algn="just"/>
            <a:r>
              <a:rPr lang="en-US" dirty="0"/>
              <a:t>One-fourth of the global population will face an increasingly urgent risk – “Day Zero”.</a:t>
            </a:r>
          </a:p>
          <a:p>
            <a:pPr algn="just"/>
            <a:r>
              <a:rPr lang="en-US" dirty="0"/>
              <a:t>17 countries are currently already under extremely high water stress.</a:t>
            </a:r>
          </a:p>
          <a:p>
            <a:pPr algn="just"/>
            <a:r>
              <a:rPr lang="en-US" dirty="0"/>
              <a:t>More “Day Zero” scenarios are expected in the future.</a:t>
            </a:r>
            <a:endParaRPr lang="en-ZA" dirty="0"/>
          </a:p>
        </p:txBody>
      </p:sp>
    </p:spTree>
    <p:extLst>
      <p:ext uri="{BB962C8B-B14F-4D97-AF65-F5344CB8AC3E}">
        <p14:creationId xmlns:p14="http://schemas.microsoft.com/office/powerpoint/2010/main" val="2038660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9906E6B-53F1-F3C1-0707-78BC170B7CBE}"/>
              </a:ext>
            </a:extLst>
          </p:cNvPr>
          <p:cNvSpPr>
            <a:spLocks noGrp="1"/>
          </p:cNvSpPr>
          <p:nvPr>
            <p:ph type="title"/>
          </p:nvPr>
        </p:nvSpPr>
        <p:spPr>
          <a:xfrm>
            <a:off x="495300" y="425467"/>
            <a:ext cx="8915400" cy="1143000"/>
          </a:xfrm>
        </p:spPr>
        <p:txBody>
          <a:bodyPr>
            <a:normAutofit fontScale="90000"/>
          </a:bodyPr>
          <a:lstStyle/>
          <a:p>
            <a:r>
              <a:rPr lang="en-US" dirty="0"/>
              <a:t>Climate Change and Water Stress Hot Spots</a:t>
            </a:r>
          </a:p>
        </p:txBody>
      </p:sp>
      <p:pic>
        <p:nvPicPr>
          <p:cNvPr id="9" name="Content Placeholder 8">
            <a:extLst>
              <a:ext uri="{FF2B5EF4-FFF2-40B4-BE49-F238E27FC236}">
                <a16:creationId xmlns:a16="http://schemas.microsoft.com/office/drawing/2014/main" id="{3EAFF8F6-B50A-BB8E-22C1-AA207EF28CEA}"/>
              </a:ext>
            </a:extLst>
          </p:cNvPr>
          <p:cNvPicPr>
            <a:picLocks noGrp="1" noChangeAspect="1"/>
          </p:cNvPicPr>
          <p:nvPr>
            <p:ph sz="quarter" idx="4"/>
          </p:nvPr>
        </p:nvPicPr>
        <p:blipFill>
          <a:blip r:embed="rId2"/>
          <a:stretch>
            <a:fillRect/>
          </a:stretch>
        </p:blipFill>
        <p:spPr>
          <a:xfrm>
            <a:off x="5288437" y="2201471"/>
            <a:ext cx="4155013" cy="3080645"/>
          </a:xfrm>
          <a:prstGeom prst="rect">
            <a:avLst/>
          </a:prstGeom>
          <a:ln>
            <a:solidFill>
              <a:schemeClr val="tx1"/>
            </a:solidFill>
          </a:ln>
        </p:spPr>
      </p:pic>
      <p:pic>
        <p:nvPicPr>
          <p:cNvPr id="12" name="Content Placeholder 11">
            <a:extLst>
              <a:ext uri="{FF2B5EF4-FFF2-40B4-BE49-F238E27FC236}">
                <a16:creationId xmlns:a16="http://schemas.microsoft.com/office/drawing/2014/main" id="{BFD73087-3031-8A46-BF49-82A4D2F8BAA4}"/>
              </a:ext>
            </a:extLst>
          </p:cNvPr>
          <p:cNvPicPr>
            <a:picLocks noGrp="1" noChangeAspect="1"/>
          </p:cNvPicPr>
          <p:nvPr>
            <p:ph sz="half" idx="2"/>
          </p:nvPr>
        </p:nvPicPr>
        <p:blipFill>
          <a:blip r:embed="rId3"/>
          <a:stretch>
            <a:fillRect/>
          </a:stretch>
        </p:blipFill>
        <p:spPr>
          <a:xfrm>
            <a:off x="495300" y="2206215"/>
            <a:ext cx="4492968" cy="3082222"/>
          </a:xfrm>
          <a:prstGeom prst="rect">
            <a:avLst/>
          </a:prstGeom>
          <a:ln>
            <a:solidFill>
              <a:schemeClr val="tx1"/>
            </a:solidFill>
          </a:ln>
        </p:spPr>
      </p:pic>
    </p:spTree>
    <p:extLst>
      <p:ext uri="{BB962C8B-B14F-4D97-AF65-F5344CB8AC3E}">
        <p14:creationId xmlns:p14="http://schemas.microsoft.com/office/powerpoint/2010/main" val="1416556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30AAE-7C1C-4901-6C13-697549FE3968}"/>
              </a:ext>
            </a:extLst>
          </p:cNvPr>
          <p:cNvSpPr>
            <a:spLocks noGrp="1"/>
          </p:cNvSpPr>
          <p:nvPr>
            <p:ph type="title"/>
          </p:nvPr>
        </p:nvSpPr>
        <p:spPr/>
        <p:txBody>
          <a:bodyPr>
            <a:normAutofit fontScale="90000"/>
          </a:bodyPr>
          <a:lstStyle/>
          <a:p>
            <a:r>
              <a:rPr lang="en-ZA" dirty="0"/>
              <a:t>Global Examples of Increased Water Stress</a:t>
            </a:r>
          </a:p>
        </p:txBody>
      </p:sp>
      <p:sp>
        <p:nvSpPr>
          <p:cNvPr id="3" name="Content Placeholder 2">
            <a:extLst>
              <a:ext uri="{FF2B5EF4-FFF2-40B4-BE49-F238E27FC236}">
                <a16:creationId xmlns:a16="http://schemas.microsoft.com/office/drawing/2014/main" id="{748D5E21-B4A8-67F7-CD9D-BE188CB33091}"/>
              </a:ext>
            </a:extLst>
          </p:cNvPr>
          <p:cNvSpPr>
            <a:spLocks noGrp="1"/>
          </p:cNvSpPr>
          <p:nvPr>
            <p:ph idx="1"/>
          </p:nvPr>
        </p:nvSpPr>
        <p:spPr/>
        <p:txBody>
          <a:bodyPr>
            <a:normAutofit lnSpcReduction="10000"/>
          </a:bodyPr>
          <a:lstStyle/>
          <a:p>
            <a:pPr algn="just"/>
            <a:r>
              <a:rPr lang="en-US" dirty="0"/>
              <a:t>Most of Sub-Saharan Africa is already experiencing both physical and economic water scarcity.</a:t>
            </a:r>
          </a:p>
          <a:p>
            <a:pPr algn="just"/>
            <a:r>
              <a:rPr lang="en-US" dirty="0"/>
              <a:t>The Ganges Basin in India is depleting by an estimated 6.31 cm per annum due to insatiable population and irrigation demands.</a:t>
            </a:r>
          </a:p>
          <a:p>
            <a:pPr algn="just"/>
            <a:r>
              <a:rPr lang="en-US" dirty="0"/>
              <a:t>Mexico City, built on ancient lake beds, is currently sinking in some areas at a rate of 22.8 cm per annum.</a:t>
            </a:r>
          </a:p>
          <a:p>
            <a:endParaRPr lang="en-ZA" dirty="0"/>
          </a:p>
        </p:txBody>
      </p:sp>
    </p:spTree>
    <p:extLst>
      <p:ext uri="{BB962C8B-B14F-4D97-AF65-F5344CB8AC3E}">
        <p14:creationId xmlns:p14="http://schemas.microsoft.com/office/powerpoint/2010/main" val="793097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C59C3-BA69-D53C-96BE-E928B141DEDA}"/>
              </a:ext>
            </a:extLst>
          </p:cNvPr>
          <p:cNvSpPr>
            <a:spLocks noGrp="1"/>
          </p:cNvSpPr>
          <p:nvPr>
            <p:ph type="title"/>
          </p:nvPr>
        </p:nvSpPr>
        <p:spPr/>
        <p:txBody>
          <a:bodyPr/>
          <a:lstStyle/>
          <a:p>
            <a:r>
              <a:rPr lang="en-ZA" dirty="0"/>
              <a:t>Building a Fragile Future</a:t>
            </a:r>
          </a:p>
        </p:txBody>
      </p:sp>
      <p:sp>
        <p:nvSpPr>
          <p:cNvPr id="3" name="Content Placeholder 2">
            <a:extLst>
              <a:ext uri="{FF2B5EF4-FFF2-40B4-BE49-F238E27FC236}">
                <a16:creationId xmlns:a16="http://schemas.microsoft.com/office/drawing/2014/main" id="{2C454341-0182-FA00-643D-44D200B07F77}"/>
              </a:ext>
            </a:extLst>
          </p:cNvPr>
          <p:cNvSpPr>
            <a:spLocks noGrp="1"/>
          </p:cNvSpPr>
          <p:nvPr>
            <p:ph idx="1"/>
          </p:nvPr>
        </p:nvSpPr>
        <p:spPr/>
        <p:txBody>
          <a:bodyPr>
            <a:normAutofit fontScale="92500" lnSpcReduction="10000"/>
          </a:bodyPr>
          <a:lstStyle/>
          <a:p>
            <a:pPr algn="just"/>
            <a:r>
              <a:rPr lang="en-US" dirty="0"/>
              <a:t>Misuse of water resources - Undervaluing water.</a:t>
            </a:r>
          </a:p>
          <a:p>
            <a:pPr algn="just"/>
            <a:r>
              <a:rPr lang="en-US" dirty="0"/>
              <a:t>Poor water governance and management.</a:t>
            </a:r>
          </a:p>
          <a:p>
            <a:pPr algn="just"/>
            <a:r>
              <a:rPr lang="en-US" dirty="0"/>
              <a:t>Over extraction of groundwater resources.</a:t>
            </a:r>
          </a:p>
          <a:p>
            <a:pPr algn="just"/>
            <a:r>
              <a:rPr lang="en-US" dirty="0"/>
              <a:t>Increased </a:t>
            </a:r>
            <a:r>
              <a:rPr lang="en-US" dirty="0" err="1"/>
              <a:t>urbanisation</a:t>
            </a:r>
            <a:r>
              <a:rPr lang="en-US" dirty="0"/>
              <a:t> with deteriorating infrastructure – Current water shortages in the Gauteng Province. </a:t>
            </a:r>
          </a:p>
          <a:p>
            <a:pPr algn="just"/>
            <a:r>
              <a:rPr lang="en-US" dirty="0"/>
              <a:t>Deteriorating water quality – leading to water resources not being of a suitable standard for use.</a:t>
            </a:r>
            <a:endParaRPr lang="en-ZA" dirty="0"/>
          </a:p>
        </p:txBody>
      </p:sp>
    </p:spTree>
    <p:extLst>
      <p:ext uri="{BB962C8B-B14F-4D97-AF65-F5344CB8AC3E}">
        <p14:creationId xmlns:p14="http://schemas.microsoft.com/office/powerpoint/2010/main" val="2639910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1E2E3-A161-E6F3-292A-4C17068B341F}"/>
              </a:ext>
            </a:extLst>
          </p:cNvPr>
          <p:cNvSpPr>
            <a:spLocks noGrp="1"/>
          </p:cNvSpPr>
          <p:nvPr>
            <p:ph type="title"/>
          </p:nvPr>
        </p:nvSpPr>
        <p:spPr/>
        <p:txBody>
          <a:bodyPr/>
          <a:lstStyle/>
          <a:p>
            <a:r>
              <a:rPr lang="en-ZA" dirty="0"/>
              <a:t>Climate Change and Water Resources</a:t>
            </a:r>
          </a:p>
        </p:txBody>
      </p:sp>
      <p:sp>
        <p:nvSpPr>
          <p:cNvPr id="3" name="Content Placeholder 2">
            <a:extLst>
              <a:ext uri="{FF2B5EF4-FFF2-40B4-BE49-F238E27FC236}">
                <a16:creationId xmlns:a16="http://schemas.microsoft.com/office/drawing/2014/main" id="{BFEBC43E-7F82-941D-9F0E-1117CAAE3382}"/>
              </a:ext>
            </a:extLst>
          </p:cNvPr>
          <p:cNvSpPr>
            <a:spLocks noGrp="1"/>
          </p:cNvSpPr>
          <p:nvPr>
            <p:ph idx="1"/>
          </p:nvPr>
        </p:nvSpPr>
        <p:spPr/>
        <p:txBody>
          <a:bodyPr>
            <a:normAutofit fontScale="92500" lnSpcReduction="20000"/>
          </a:bodyPr>
          <a:lstStyle/>
          <a:p>
            <a:pPr algn="just"/>
            <a:r>
              <a:rPr lang="en-ZA" dirty="0"/>
              <a:t>Predicted hydrological changes - </a:t>
            </a:r>
            <a:r>
              <a:rPr lang="en-US" dirty="0"/>
              <a:t> Adding extra pressure on the sustainable management of water resources.</a:t>
            </a:r>
          </a:p>
          <a:p>
            <a:pPr algn="just"/>
            <a:r>
              <a:rPr lang="en-US" dirty="0"/>
              <a:t>Increased extreme weather events - such as droughts, heatwaves, unparalleled rainfalls, thunderstorms and storm surge events, to mention a few. </a:t>
            </a:r>
          </a:p>
          <a:p>
            <a:pPr algn="just"/>
            <a:r>
              <a:rPr lang="en-US" dirty="0"/>
              <a:t>Exacerbate current water threats and observed trends.</a:t>
            </a:r>
          </a:p>
          <a:p>
            <a:pPr algn="just"/>
            <a:r>
              <a:rPr lang="en-US" dirty="0"/>
              <a:t>Increased risks of water pollution and pathogenic contamination.</a:t>
            </a:r>
          </a:p>
          <a:p>
            <a:pPr algn="just"/>
            <a:endParaRPr lang="en-US" dirty="0"/>
          </a:p>
          <a:p>
            <a:endParaRPr lang="en-ZA" dirty="0"/>
          </a:p>
        </p:txBody>
      </p:sp>
    </p:spTree>
    <p:extLst>
      <p:ext uri="{BB962C8B-B14F-4D97-AF65-F5344CB8AC3E}">
        <p14:creationId xmlns:p14="http://schemas.microsoft.com/office/powerpoint/2010/main" val="25994319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1186</TotalTime>
  <Words>1168</Words>
  <Application>Microsoft Office PowerPoint</Application>
  <PresentationFormat>A4 Paper (210x297 mm)</PresentationFormat>
  <Paragraphs>94</Paragraphs>
  <Slides>24</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24</vt:i4>
      </vt:variant>
    </vt:vector>
  </HeadingPairs>
  <TitlesOfParts>
    <vt:vector size="29" baseType="lpstr">
      <vt:lpstr>Arial</vt:lpstr>
      <vt:lpstr>Calibri</vt:lpstr>
      <vt:lpstr>Delargo DT</vt:lpstr>
      <vt:lpstr>Office Theme</vt:lpstr>
      <vt:lpstr>Custom Design</vt:lpstr>
      <vt:lpstr>The Importance of Open Access in Reducing Climate Change's Threat on the Human Right to Clean Drinking Water</vt:lpstr>
      <vt:lpstr>Contents</vt:lpstr>
      <vt:lpstr>Global Freshwater Trends: Availability</vt:lpstr>
      <vt:lpstr>Increased Water Stress</vt:lpstr>
      <vt:lpstr>Current Water Stress Statistics</vt:lpstr>
      <vt:lpstr>Climate Change and Water Stress Hot Spots</vt:lpstr>
      <vt:lpstr>Global Examples of Increased Water Stress</vt:lpstr>
      <vt:lpstr>Building a Fragile Future</vt:lpstr>
      <vt:lpstr>Climate Change and Water Resources</vt:lpstr>
      <vt:lpstr>Climate Change and Water Quality</vt:lpstr>
      <vt:lpstr>Harmful Algal Blooms</vt:lpstr>
      <vt:lpstr>Climate Justice: Linking Climate Change to Human Rights</vt:lpstr>
      <vt:lpstr>PowerPoint Presentation</vt:lpstr>
      <vt:lpstr>Climate Justice and the Human Right to Clean Drinking Water</vt:lpstr>
      <vt:lpstr>Current Global Statistics of Safe Drinking Water and Sanitation</vt:lpstr>
      <vt:lpstr>Current Reality for Marginalised Populations</vt:lpstr>
      <vt:lpstr>The Importance of Open Access</vt:lpstr>
      <vt:lpstr>The Move Towards “Smart Management”</vt:lpstr>
      <vt:lpstr>The Move Towards “Smart Management”</vt:lpstr>
      <vt:lpstr>The Way Forward</vt:lpstr>
      <vt:lpstr>Concluding Remarks</vt:lpstr>
      <vt:lpstr>Concluding Remarks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Pedrie Van De Walt</dc:creator>
  <cp:lastModifiedBy>Du Plessis, Anja</cp:lastModifiedBy>
  <cp:revision>70</cp:revision>
  <dcterms:created xsi:type="dcterms:W3CDTF">2012-05-21T07:15:18Z</dcterms:created>
  <dcterms:modified xsi:type="dcterms:W3CDTF">2022-10-27T08:15:24Z</dcterms:modified>
</cp:coreProperties>
</file>