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2" r:id="rId5"/>
    <p:sldMasterId id="2147483725" r:id="rId6"/>
  </p:sldMasterIdLst>
  <p:notesMasterIdLst>
    <p:notesMasterId r:id="rId29"/>
  </p:notesMasterIdLst>
  <p:sldIdLst>
    <p:sldId id="256" r:id="rId7"/>
    <p:sldId id="274" r:id="rId8"/>
    <p:sldId id="275" r:id="rId9"/>
    <p:sldId id="276" r:id="rId10"/>
    <p:sldId id="304" r:id="rId11"/>
    <p:sldId id="305" r:id="rId12"/>
    <p:sldId id="279" r:id="rId13"/>
    <p:sldId id="309" r:id="rId14"/>
    <p:sldId id="306" r:id="rId15"/>
    <p:sldId id="280" r:id="rId16"/>
    <p:sldId id="310" r:id="rId17"/>
    <p:sldId id="311" r:id="rId18"/>
    <p:sldId id="281" r:id="rId19"/>
    <p:sldId id="282" r:id="rId20"/>
    <p:sldId id="283" r:id="rId21"/>
    <p:sldId id="307" r:id="rId22"/>
    <p:sldId id="265" r:id="rId23"/>
    <p:sldId id="284" r:id="rId24"/>
    <p:sldId id="308" r:id="rId25"/>
    <p:sldId id="266" r:id="rId26"/>
    <p:sldId id="312" r:id="rId27"/>
    <p:sldId id="273" r:id="rId28"/>
  </p:sldIdLst>
  <p:sldSz cx="9906000" cy="6858000" type="A4"/>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9B3F"/>
    <a:srgbClr val="803F87"/>
    <a:srgbClr val="0089D0"/>
    <a:srgbClr val="F3CA7E"/>
    <a:srgbClr val="92CEDC"/>
    <a:srgbClr val="638895"/>
    <a:srgbClr val="31AFE4"/>
    <a:srgbClr val="098ACD"/>
    <a:srgbClr val="00A48A"/>
    <a:srgbClr val="E68F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0876" autoAdjust="0"/>
  </p:normalViewPr>
  <p:slideViewPr>
    <p:cSldViewPr snapToGrid="0" snapToObjects="1">
      <p:cViewPr varScale="1">
        <p:scale>
          <a:sx n="37" d="100"/>
          <a:sy n="37" d="100"/>
        </p:scale>
        <p:origin x="1668" y="32"/>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8"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7B907C-B1BA-4C09-970A-4813BA650C92}"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n-US"/>
        </a:p>
      </dgm:t>
    </dgm:pt>
    <dgm:pt modelId="{9B3A8742-A689-4E69-88AF-D29D6F7F8D57}">
      <dgm:prSet phldrT="[Text]" custT="1"/>
      <dgm:spPr>
        <a:xfrm>
          <a:off x="669" y="57307"/>
          <a:ext cx="2612538" cy="1567522"/>
        </a:xfrm>
        <a:prstGeom prst="rect">
          <a:avLst/>
        </a:prstGeom>
        <a:solidFill>
          <a:srgbClr val="7C9B3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r>
            <a:rPr lang="en-US" sz="1400" b="1" dirty="0">
              <a:solidFill>
                <a:schemeClr val="bg1"/>
              </a:solidFill>
              <a:latin typeface="Arial" panose="020B0604020202020204" pitchFamily="34" charset="0"/>
              <a:ea typeface="+mn-ea"/>
              <a:cs typeface="Arial" panose="020B0604020202020204" pitchFamily="34" charset="0"/>
            </a:rPr>
            <a:t>GLOBAL</a:t>
          </a:r>
        </a:p>
        <a:p>
          <a:r>
            <a:rPr lang="en-ZA" sz="1400" b="0" i="0" dirty="0">
              <a:solidFill>
                <a:schemeClr val="bg1"/>
              </a:solidFill>
              <a:latin typeface="Arial" panose="020B0604020202020204" pitchFamily="34" charset="0"/>
              <a:ea typeface="+mn-ea"/>
              <a:cs typeface="Arial" panose="020B0604020202020204" pitchFamily="34" charset="0"/>
            </a:rPr>
            <a:t>Centrally controlled operations</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No need for home office integration, since home office makes all decisions</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Views the world as its market</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Low market responsiveness, since it is centrally controlled</a:t>
          </a:r>
        </a:p>
        <a:p>
          <a:r>
            <a:rPr lang="en-ZA" sz="1400" b="0" i="0" dirty="0">
              <a:solidFill>
                <a:schemeClr val="bg1"/>
              </a:solidFill>
              <a:latin typeface="Arial" panose="020B0604020202020204" pitchFamily="34" charset="0"/>
              <a:ea typeface="+mn-ea"/>
              <a:cs typeface="Arial" panose="020B0604020202020204" pitchFamily="34" charset="0"/>
            </a:rPr>
            <a:t>(</a:t>
          </a:r>
          <a:r>
            <a:rPr lang="en-ZA" sz="1400" b="0" i="1" dirty="0">
              <a:solidFill>
                <a:schemeClr val="bg1"/>
              </a:solidFill>
              <a:latin typeface="Arial" panose="020B0604020202020204" pitchFamily="34" charset="0"/>
              <a:ea typeface="+mn-ea"/>
              <a:cs typeface="Arial" panose="020B0604020202020204" pitchFamily="34" charset="0"/>
            </a:rPr>
            <a:t>Global standards/standardisation strategy</a:t>
          </a:r>
          <a:r>
            <a:rPr lang="en-ZA" sz="1400" b="0" i="0" dirty="0">
              <a:solidFill>
                <a:schemeClr val="bg1"/>
              </a:solidFill>
              <a:latin typeface="Arial" panose="020B0604020202020204" pitchFamily="34" charset="0"/>
              <a:ea typeface="+mn-ea"/>
              <a:cs typeface="Arial" panose="020B0604020202020204" pitchFamily="34" charset="0"/>
            </a:rPr>
            <a:t>)</a:t>
          </a:r>
          <a:endParaRPr lang="en-US" sz="1400" dirty="0">
            <a:solidFill>
              <a:schemeClr val="bg1"/>
            </a:solidFill>
            <a:latin typeface="Calibri"/>
            <a:ea typeface="+mn-ea"/>
            <a:cs typeface="+mn-cs"/>
          </a:endParaRPr>
        </a:p>
      </dgm:t>
    </dgm:pt>
    <dgm:pt modelId="{8766204B-F019-43F3-93DF-1FFB893AA169}" type="parTrans" cxnId="{FF4438B1-7524-42C3-B87C-1304E26E0528}">
      <dgm:prSet/>
      <dgm:spPr/>
      <dgm:t>
        <a:bodyPr/>
        <a:lstStyle/>
        <a:p>
          <a:endParaRPr lang="en-US" sz="1000"/>
        </a:p>
      </dgm:t>
    </dgm:pt>
    <dgm:pt modelId="{DF52EC18-6D1B-42F0-A73E-E287A3D47AA5}" type="sibTrans" cxnId="{FF4438B1-7524-42C3-B87C-1304E26E0528}">
      <dgm:prSet/>
      <dgm:spPr/>
      <dgm:t>
        <a:bodyPr/>
        <a:lstStyle/>
        <a:p>
          <a:endParaRPr lang="en-US" sz="1000"/>
        </a:p>
      </dgm:t>
    </dgm:pt>
    <dgm:pt modelId="{157E812B-EE15-4D27-B086-5E3F8CED3AB4}">
      <dgm:prSet phldrT="[Text]" custT="1"/>
      <dgm:spPr>
        <a:xfrm>
          <a:off x="2874461" y="57307"/>
          <a:ext cx="2612538" cy="1567522"/>
        </a:xfrm>
        <a:prstGeom prst="rect">
          <a:avLst/>
        </a:prstGeom>
        <a:solidFill>
          <a:schemeClr val="tx2">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r>
            <a:rPr lang="en-US" sz="1400" b="1">
              <a:solidFill>
                <a:schemeClr val="bg1"/>
              </a:solidFill>
              <a:latin typeface="Arial" panose="020B0604020202020204" pitchFamily="34" charset="0"/>
              <a:ea typeface="+mn-ea"/>
              <a:cs typeface="Arial" panose="020B0604020202020204" pitchFamily="34" charset="0"/>
            </a:rPr>
            <a:t>TRANSNATIONAL</a:t>
          </a:r>
        </a:p>
        <a:p>
          <a:r>
            <a:rPr lang="en-ZA" sz="1400" b="0" i="0">
              <a:solidFill>
                <a:schemeClr val="bg1"/>
              </a:solidFill>
              <a:latin typeface="Arial" panose="020B0604020202020204" pitchFamily="34" charset="0"/>
              <a:ea typeface="+mn-ea"/>
              <a:cs typeface="Arial" panose="020B0604020202020204" pitchFamily="34" charset="0"/>
            </a:rPr>
            <a:t>Foreign offices have control over production, markets</a:t>
          </a:r>
          <a:endParaRPr lang="en-US" sz="1400">
            <a:solidFill>
              <a:schemeClr val="bg1"/>
            </a:solidFill>
            <a:latin typeface="Arial" panose="020B0604020202020204" pitchFamily="34" charset="0"/>
            <a:ea typeface="+mn-ea"/>
            <a:cs typeface="Arial" panose="020B0604020202020204" pitchFamily="34" charset="0"/>
          </a:endParaRPr>
        </a:p>
        <a:p>
          <a:r>
            <a:rPr lang="en-ZA" sz="1400">
              <a:solidFill>
                <a:schemeClr val="bg1"/>
              </a:solidFill>
              <a:latin typeface="Arial" panose="020B0604020202020204" pitchFamily="34" charset="0"/>
              <a:ea typeface="+mn-ea"/>
              <a:cs typeface="Arial" panose="020B0604020202020204" pitchFamily="34" charset="0"/>
            </a:rPr>
            <a:t>Integration with home office</a:t>
          </a:r>
          <a:endParaRPr lang="en-US" sz="1400">
            <a:solidFill>
              <a:schemeClr val="bg1"/>
            </a:solidFill>
            <a:latin typeface="Arial" panose="020B0604020202020204" pitchFamily="34" charset="0"/>
            <a:ea typeface="+mn-ea"/>
            <a:cs typeface="Arial" panose="020B0604020202020204" pitchFamily="34" charset="0"/>
          </a:endParaRPr>
        </a:p>
        <a:p>
          <a:r>
            <a:rPr lang="en-ZA" sz="1400" b="0" i="0">
              <a:solidFill>
                <a:schemeClr val="bg1"/>
              </a:solidFill>
              <a:latin typeface="Arial" panose="020B0604020202020204" pitchFamily="34" charset="0"/>
              <a:ea typeface="+mn-ea"/>
              <a:cs typeface="Arial" panose="020B0604020202020204" pitchFamily="34" charset="0"/>
            </a:rPr>
            <a:t>High local responsiveness</a:t>
          </a:r>
        </a:p>
        <a:p>
          <a:r>
            <a:rPr lang="en-ZA" sz="1400" b="0" i="0">
              <a:solidFill>
                <a:schemeClr val="bg1"/>
              </a:solidFill>
              <a:latin typeface="Arial" panose="020B0604020202020204" pitchFamily="34" charset="0"/>
              <a:ea typeface="+mn-ea"/>
              <a:cs typeface="Arial" panose="020B0604020202020204" pitchFamily="34" charset="0"/>
            </a:rPr>
            <a:t>(</a:t>
          </a:r>
          <a:r>
            <a:rPr lang="en-ZA" sz="1400" b="0" i="1">
              <a:solidFill>
                <a:schemeClr val="bg1"/>
              </a:solidFill>
              <a:latin typeface="Arial" panose="020B0604020202020204" pitchFamily="34" charset="0"/>
              <a:ea typeface="+mn-ea"/>
              <a:cs typeface="Arial" panose="020B0604020202020204" pitchFamily="34" charset="0"/>
            </a:rPr>
            <a:t>Transnational strategy</a:t>
          </a:r>
          <a:r>
            <a:rPr lang="en-ZA" sz="1400" b="0" i="0">
              <a:solidFill>
                <a:schemeClr val="bg1"/>
              </a:solidFill>
              <a:latin typeface="Arial" panose="020B0604020202020204" pitchFamily="34" charset="0"/>
              <a:ea typeface="+mn-ea"/>
              <a:cs typeface="Arial" panose="020B0604020202020204" pitchFamily="34" charset="0"/>
            </a:rPr>
            <a:t>)</a:t>
          </a:r>
          <a:endParaRPr lang="en-US" sz="1400">
            <a:solidFill>
              <a:schemeClr val="bg1"/>
            </a:solidFill>
            <a:latin typeface="Calibri"/>
            <a:ea typeface="+mn-ea"/>
            <a:cs typeface="+mn-cs"/>
          </a:endParaRPr>
        </a:p>
      </dgm:t>
    </dgm:pt>
    <dgm:pt modelId="{C7600660-3C9D-405D-B537-287EB956B037}" type="parTrans" cxnId="{8284375B-07AB-4515-9FED-A59388D7CE77}">
      <dgm:prSet/>
      <dgm:spPr/>
      <dgm:t>
        <a:bodyPr/>
        <a:lstStyle/>
        <a:p>
          <a:endParaRPr lang="en-US" sz="1000"/>
        </a:p>
      </dgm:t>
    </dgm:pt>
    <dgm:pt modelId="{549EA096-DC6A-4B07-A35A-D3F83D15EA39}" type="sibTrans" cxnId="{8284375B-07AB-4515-9FED-A59388D7CE77}">
      <dgm:prSet/>
      <dgm:spPr/>
      <dgm:t>
        <a:bodyPr/>
        <a:lstStyle/>
        <a:p>
          <a:endParaRPr lang="en-US" sz="1000"/>
        </a:p>
      </dgm:t>
    </dgm:pt>
    <dgm:pt modelId="{C4D3E1E1-241E-49F3-95EF-3F06DF39A68F}">
      <dgm:prSet phldrT="[Text]" custT="1"/>
      <dgm:spPr>
        <a:xfrm>
          <a:off x="669" y="1886084"/>
          <a:ext cx="2612538" cy="1567522"/>
        </a:xfrm>
        <a:prstGeom prst="rect">
          <a:avLst/>
        </a:prstGeom>
        <a:solidFill>
          <a:srgbClr val="803F87"/>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r>
            <a:rPr lang="en-US" sz="1400" b="1" dirty="0">
              <a:solidFill>
                <a:schemeClr val="bg1"/>
              </a:solidFill>
              <a:latin typeface="Arial" panose="020B0604020202020204" pitchFamily="34" charset="0"/>
              <a:ea typeface="+mn-ea"/>
              <a:cs typeface="Arial" panose="020B0604020202020204" pitchFamily="34" charset="0"/>
            </a:rPr>
            <a:t>INTERNATIONAL</a:t>
          </a:r>
        </a:p>
        <a:p>
          <a:r>
            <a:rPr lang="en-ZA" sz="1400" b="0" i="0" dirty="0">
              <a:solidFill>
                <a:schemeClr val="bg1"/>
              </a:solidFill>
              <a:latin typeface="Arial" panose="020B0604020202020204" pitchFamily="34" charset="0"/>
              <a:ea typeface="+mn-ea"/>
              <a:cs typeface="Arial" panose="020B0604020202020204" pitchFamily="34" charset="0"/>
            </a:rPr>
            <a:t>Centrally controlled</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No need for home office integration, as home office makes all decisions</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Uses existing production to sell products overseas</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Low market responsiveness</a:t>
          </a:r>
        </a:p>
        <a:p>
          <a:r>
            <a:rPr lang="en-ZA" sz="1400" b="0" i="0" dirty="0">
              <a:solidFill>
                <a:schemeClr val="bg1"/>
              </a:solidFill>
              <a:latin typeface="Arial" panose="020B0604020202020204" pitchFamily="34" charset="0"/>
              <a:ea typeface="+mn-ea"/>
              <a:cs typeface="Arial" panose="020B0604020202020204" pitchFamily="34" charset="0"/>
            </a:rPr>
            <a:t>(</a:t>
          </a:r>
          <a:r>
            <a:rPr lang="en-ZA" sz="1400" b="0" i="1" dirty="0">
              <a:solidFill>
                <a:schemeClr val="bg1"/>
              </a:solidFill>
              <a:latin typeface="Arial" panose="020B0604020202020204" pitchFamily="34" charset="0"/>
              <a:ea typeface="+mn-ea"/>
              <a:cs typeface="Arial" panose="020B0604020202020204" pitchFamily="34" charset="0"/>
            </a:rPr>
            <a:t>Home replication/export strategy</a:t>
          </a:r>
          <a:r>
            <a:rPr lang="en-ZA" sz="1400" b="0" i="0" dirty="0">
              <a:solidFill>
                <a:schemeClr val="bg1"/>
              </a:solidFill>
              <a:latin typeface="Arial" panose="020B0604020202020204" pitchFamily="34" charset="0"/>
              <a:ea typeface="+mn-ea"/>
              <a:cs typeface="Arial" panose="020B0604020202020204" pitchFamily="34" charset="0"/>
            </a:rPr>
            <a:t>)</a:t>
          </a:r>
          <a:endParaRPr lang="en-US" sz="1400" dirty="0">
            <a:solidFill>
              <a:schemeClr val="bg1"/>
            </a:solidFill>
            <a:latin typeface="Calibri"/>
            <a:ea typeface="+mn-ea"/>
            <a:cs typeface="+mn-cs"/>
          </a:endParaRPr>
        </a:p>
      </dgm:t>
    </dgm:pt>
    <dgm:pt modelId="{96882E95-9DA9-4246-8ABA-CECE1F7564C6}" type="parTrans" cxnId="{065E820A-2EB5-41B4-BEC3-3A1D137FE57E}">
      <dgm:prSet/>
      <dgm:spPr/>
      <dgm:t>
        <a:bodyPr/>
        <a:lstStyle/>
        <a:p>
          <a:endParaRPr lang="en-US" sz="1000"/>
        </a:p>
      </dgm:t>
    </dgm:pt>
    <dgm:pt modelId="{33AEFE49-7618-4E35-87DD-F72048DCE24A}" type="sibTrans" cxnId="{065E820A-2EB5-41B4-BEC3-3A1D137FE57E}">
      <dgm:prSet/>
      <dgm:spPr/>
      <dgm:t>
        <a:bodyPr/>
        <a:lstStyle/>
        <a:p>
          <a:endParaRPr lang="en-US" sz="1000"/>
        </a:p>
      </dgm:t>
    </dgm:pt>
    <dgm:pt modelId="{483692E4-1BB5-4674-81E1-AD38C5479F95}">
      <dgm:prSet phldrT="[Text]" custT="1"/>
      <dgm:spPr>
        <a:xfrm>
          <a:off x="2874461" y="1886084"/>
          <a:ext cx="2612538" cy="1567522"/>
        </a:xfrm>
        <a:prstGeom prst="rect">
          <a:avLst/>
        </a:prstGeom>
        <a:solidFill>
          <a:schemeClr val="accent2"/>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r>
            <a:rPr lang="en-US" sz="1400" b="1" dirty="0">
              <a:solidFill>
                <a:schemeClr val="bg1"/>
              </a:solidFill>
              <a:latin typeface="Arial" panose="020B0604020202020204" pitchFamily="34" charset="0"/>
              <a:ea typeface="+mn-ea"/>
              <a:cs typeface="Arial" panose="020B0604020202020204" pitchFamily="34" charset="0"/>
            </a:rPr>
            <a:t>MULTINATIONAL</a:t>
          </a:r>
        </a:p>
        <a:p>
          <a:r>
            <a:rPr lang="en-ZA" sz="1400" b="0" i="0" dirty="0">
              <a:solidFill>
                <a:schemeClr val="bg1"/>
              </a:solidFill>
              <a:latin typeface="Arial" panose="020B0604020202020204" pitchFamily="34" charset="0"/>
              <a:ea typeface="+mn-ea"/>
              <a:cs typeface="Arial" panose="020B0604020202020204" pitchFamily="34" charset="0"/>
            </a:rPr>
            <a:t>Foreign offices are viewed as subsidiaries</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Home office still has much control</a:t>
          </a:r>
          <a:endParaRPr lang="en-US" sz="1400" dirty="0">
            <a:solidFill>
              <a:schemeClr val="bg1"/>
            </a:solidFill>
            <a:latin typeface="Arial" panose="020B0604020202020204" pitchFamily="34" charset="0"/>
            <a:ea typeface="+mn-ea"/>
            <a:cs typeface="Arial" panose="020B0604020202020204" pitchFamily="34" charset="0"/>
          </a:endParaRPr>
        </a:p>
        <a:p>
          <a:r>
            <a:rPr lang="en-ZA" sz="1400" b="0" i="0" dirty="0">
              <a:solidFill>
                <a:schemeClr val="bg1"/>
              </a:solidFill>
              <a:latin typeface="Arial" panose="020B0604020202020204" pitchFamily="34" charset="0"/>
              <a:ea typeface="+mn-ea"/>
              <a:cs typeface="Arial" panose="020B0604020202020204" pitchFamily="34" charset="0"/>
            </a:rPr>
            <a:t>High local responsiveness</a:t>
          </a:r>
        </a:p>
        <a:p>
          <a:r>
            <a:rPr lang="en-ZA" sz="1400" b="0" i="0" dirty="0">
              <a:solidFill>
                <a:schemeClr val="bg1"/>
              </a:solidFill>
              <a:latin typeface="Arial" panose="020B0604020202020204" pitchFamily="34" charset="0"/>
              <a:ea typeface="+mn-ea"/>
              <a:cs typeface="Arial" panose="020B0604020202020204" pitchFamily="34" charset="0"/>
            </a:rPr>
            <a:t>(</a:t>
          </a:r>
          <a:r>
            <a:rPr lang="en-ZA" sz="1400" b="0" i="1" dirty="0">
              <a:solidFill>
                <a:schemeClr val="bg1"/>
              </a:solidFill>
              <a:latin typeface="Arial" panose="020B0604020202020204" pitchFamily="34" charset="0"/>
              <a:ea typeface="+mn-ea"/>
              <a:cs typeface="Arial" panose="020B0604020202020204" pitchFamily="34" charset="0"/>
            </a:rPr>
            <a:t>Multi-domestic/localisation strategy</a:t>
          </a:r>
          <a:r>
            <a:rPr lang="en-ZA" sz="1400" b="0" i="0" dirty="0">
              <a:solidFill>
                <a:schemeClr val="bg1"/>
              </a:solidFill>
              <a:latin typeface="Arial" panose="020B0604020202020204" pitchFamily="34" charset="0"/>
              <a:ea typeface="+mn-ea"/>
              <a:cs typeface="Arial" panose="020B0604020202020204" pitchFamily="34" charset="0"/>
            </a:rPr>
            <a:t>)</a:t>
          </a:r>
          <a:endParaRPr lang="en-US" sz="1400" dirty="0">
            <a:solidFill>
              <a:schemeClr val="bg1"/>
            </a:solidFill>
            <a:latin typeface="Calibri"/>
            <a:ea typeface="+mn-ea"/>
            <a:cs typeface="+mn-cs"/>
          </a:endParaRPr>
        </a:p>
      </dgm:t>
    </dgm:pt>
    <dgm:pt modelId="{E09C3D4E-9FC4-4778-8305-CCF04E7E95B5}" type="parTrans" cxnId="{18EDEAA5-D029-458C-9492-7285CA4C9FFB}">
      <dgm:prSet/>
      <dgm:spPr/>
      <dgm:t>
        <a:bodyPr/>
        <a:lstStyle/>
        <a:p>
          <a:endParaRPr lang="en-US" sz="1000"/>
        </a:p>
      </dgm:t>
    </dgm:pt>
    <dgm:pt modelId="{56EBA91A-F033-4BB5-9F81-544AC3C43A03}" type="sibTrans" cxnId="{18EDEAA5-D029-458C-9492-7285CA4C9FFB}">
      <dgm:prSet/>
      <dgm:spPr/>
      <dgm:t>
        <a:bodyPr/>
        <a:lstStyle/>
        <a:p>
          <a:endParaRPr lang="en-US" sz="1000"/>
        </a:p>
      </dgm:t>
    </dgm:pt>
    <dgm:pt modelId="{14D493E2-7F12-4E9F-9B08-28D15AC0EB01}" type="pres">
      <dgm:prSet presAssocID="{2D7B907C-B1BA-4C09-970A-4813BA650C92}" presName="diagram" presStyleCnt="0">
        <dgm:presLayoutVars>
          <dgm:dir/>
          <dgm:resizeHandles val="exact"/>
        </dgm:presLayoutVars>
      </dgm:prSet>
      <dgm:spPr/>
    </dgm:pt>
    <dgm:pt modelId="{A0B2A89D-C85D-4C66-9E30-7B62B7C84F4B}" type="pres">
      <dgm:prSet presAssocID="{9B3A8742-A689-4E69-88AF-D29D6F7F8D57}" presName="node" presStyleLbl="node1" presStyleIdx="0" presStyleCnt="4">
        <dgm:presLayoutVars>
          <dgm:bulletEnabled val="1"/>
        </dgm:presLayoutVars>
      </dgm:prSet>
      <dgm:spPr/>
    </dgm:pt>
    <dgm:pt modelId="{E6E33C9F-75C1-4E70-AB0F-5DC4108EDE02}" type="pres">
      <dgm:prSet presAssocID="{DF52EC18-6D1B-42F0-A73E-E287A3D47AA5}" presName="sibTrans" presStyleCnt="0"/>
      <dgm:spPr/>
    </dgm:pt>
    <dgm:pt modelId="{F80F6DA8-13CF-430C-BC06-AD24F3B65AD5}" type="pres">
      <dgm:prSet presAssocID="{157E812B-EE15-4D27-B086-5E3F8CED3AB4}" presName="node" presStyleLbl="node1" presStyleIdx="1" presStyleCnt="4">
        <dgm:presLayoutVars>
          <dgm:bulletEnabled val="1"/>
        </dgm:presLayoutVars>
      </dgm:prSet>
      <dgm:spPr/>
    </dgm:pt>
    <dgm:pt modelId="{7EE90D13-A92F-4C40-9433-B5F57EAC59EF}" type="pres">
      <dgm:prSet presAssocID="{549EA096-DC6A-4B07-A35A-D3F83D15EA39}" presName="sibTrans" presStyleCnt="0"/>
      <dgm:spPr/>
    </dgm:pt>
    <dgm:pt modelId="{E7C16BC6-4BAD-4BBB-A13A-1E7778B39F54}" type="pres">
      <dgm:prSet presAssocID="{C4D3E1E1-241E-49F3-95EF-3F06DF39A68F}" presName="node" presStyleLbl="node1" presStyleIdx="2" presStyleCnt="4">
        <dgm:presLayoutVars>
          <dgm:bulletEnabled val="1"/>
        </dgm:presLayoutVars>
      </dgm:prSet>
      <dgm:spPr/>
    </dgm:pt>
    <dgm:pt modelId="{B5493C9E-E93D-4C38-BD35-40BEC95DA724}" type="pres">
      <dgm:prSet presAssocID="{33AEFE49-7618-4E35-87DD-F72048DCE24A}" presName="sibTrans" presStyleCnt="0"/>
      <dgm:spPr/>
    </dgm:pt>
    <dgm:pt modelId="{63CEDFA2-C40C-4DD4-810C-1982C9A0EF7E}" type="pres">
      <dgm:prSet presAssocID="{483692E4-1BB5-4674-81E1-AD38C5479F95}" presName="node" presStyleLbl="node1" presStyleIdx="3" presStyleCnt="4">
        <dgm:presLayoutVars>
          <dgm:bulletEnabled val="1"/>
        </dgm:presLayoutVars>
      </dgm:prSet>
      <dgm:spPr/>
    </dgm:pt>
  </dgm:ptLst>
  <dgm:cxnLst>
    <dgm:cxn modelId="{065E820A-2EB5-41B4-BEC3-3A1D137FE57E}" srcId="{2D7B907C-B1BA-4C09-970A-4813BA650C92}" destId="{C4D3E1E1-241E-49F3-95EF-3F06DF39A68F}" srcOrd="2" destOrd="0" parTransId="{96882E95-9DA9-4246-8ABA-CECE1F7564C6}" sibTransId="{33AEFE49-7618-4E35-87DD-F72048DCE24A}"/>
    <dgm:cxn modelId="{A088971C-4169-418D-8EB0-A3F4DC1E6F00}" type="presOf" srcId="{157E812B-EE15-4D27-B086-5E3F8CED3AB4}" destId="{F80F6DA8-13CF-430C-BC06-AD24F3B65AD5}" srcOrd="0" destOrd="0" presId="urn:microsoft.com/office/officeart/2005/8/layout/default"/>
    <dgm:cxn modelId="{6BBDAD33-D8D1-43E2-BD96-CABA3CA07EB1}" type="presOf" srcId="{2D7B907C-B1BA-4C09-970A-4813BA650C92}" destId="{14D493E2-7F12-4E9F-9B08-28D15AC0EB01}" srcOrd="0" destOrd="0" presId="urn:microsoft.com/office/officeart/2005/8/layout/default"/>
    <dgm:cxn modelId="{8284375B-07AB-4515-9FED-A59388D7CE77}" srcId="{2D7B907C-B1BA-4C09-970A-4813BA650C92}" destId="{157E812B-EE15-4D27-B086-5E3F8CED3AB4}" srcOrd="1" destOrd="0" parTransId="{C7600660-3C9D-405D-B537-287EB956B037}" sibTransId="{549EA096-DC6A-4B07-A35A-D3F83D15EA39}"/>
    <dgm:cxn modelId="{18EDEAA5-D029-458C-9492-7285CA4C9FFB}" srcId="{2D7B907C-B1BA-4C09-970A-4813BA650C92}" destId="{483692E4-1BB5-4674-81E1-AD38C5479F95}" srcOrd="3" destOrd="0" parTransId="{E09C3D4E-9FC4-4778-8305-CCF04E7E95B5}" sibTransId="{56EBA91A-F033-4BB5-9F81-544AC3C43A03}"/>
    <dgm:cxn modelId="{FF4438B1-7524-42C3-B87C-1304E26E0528}" srcId="{2D7B907C-B1BA-4C09-970A-4813BA650C92}" destId="{9B3A8742-A689-4E69-88AF-D29D6F7F8D57}" srcOrd="0" destOrd="0" parTransId="{8766204B-F019-43F3-93DF-1FFB893AA169}" sibTransId="{DF52EC18-6D1B-42F0-A73E-E287A3D47AA5}"/>
    <dgm:cxn modelId="{D28DDED3-C4B7-49DA-A73A-3B1257B97323}" type="presOf" srcId="{9B3A8742-A689-4E69-88AF-D29D6F7F8D57}" destId="{A0B2A89D-C85D-4C66-9E30-7B62B7C84F4B}" srcOrd="0" destOrd="0" presId="urn:microsoft.com/office/officeart/2005/8/layout/default"/>
    <dgm:cxn modelId="{3BA742EC-08A6-4F18-8D58-C41056CB0A38}" type="presOf" srcId="{C4D3E1E1-241E-49F3-95EF-3F06DF39A68F}" destId="{E7C16BC6-4BAD-4BBB-A13A-1E7778B39F54}" srcOrd="0" destOrd="0" presId="urn:microsoft.com/office/officeart/2005/8/layout/default"/>
    <dgm:cxn modelId="{95845CFD-B92E-4BF5-B1AB-084B16B14AAC}" type="presOf" srcId="{483692E4-1BB5-4674-81E1-AD38C5479F95}" destId="{63CEDFA2-C40C-4DD4-810C-1982C9A0EF7E}" srcOrd="0" destOrd="0" presId="urn:microsoft.com/office/officeart/2005/8/layout/default"/>
    <dgm:cxn modelId="{F2D726FC-0415-44E7-A1E8-805F363BD0E0}" type="presParOf" srcId="{14D493E2-7F12-4E9F-9B08-28D15AC0EB01}" destId="{A0B2A89D-C85D-4C66-9E30-7B62B7C84F4B}" srcOrd="0" destOrd="0" presId="urn:microsoft.com/office/officeart/2005/8/layout/default"/>
    <dgm:cxn modelId="{03700C64-EAAB-46D0-8AE1-C2E58F88233A}" type="presParOf" srcId="{14D493E2-7F12-4E9F-9B08-28D15AC0EB01}" destId="{E6E33C9F-75C1-4E70-AB0F-5DC4108EDE02}" srcOrd="1" destOrd="0" presId="urn:microsoft.com/office/officeart/2005/8/layout/default"/>
    <dgm:cxn modelId="{8F71D866-3359-4181-A96C-985263BF40BB}" type="presParOf" srcId="{14D493E2-7F12-4E9F-9B08-28D15AC0EB01}" destId="{F80F6DA8-13CF-430C-BC06-AD24F3B65AD5}" srcOrd="2" destOrd="0" presId="urn:microsoft.com/office/officeart/2005/8/layout/default"/>
    <dgm:cxn modelId="{0EB7D40E-8E9C-46FE-B91A-1B38C3642400}" type="presParOf" srcId="{14D493E2-7F12-4E9F-9B08-28D15AC0EB01}" destId="{7EE90D13-A92F-4C40-9433-B5F57EAC59EF}" srcOrd="3" destOrd="0" presId="urn:microsoft.com/office/officeart/2005/8/layout/default"/>
    <dgm:cxn modelId="{B62677CC-016F-44E9-9FC2-2101551DEFF5}" type="presParOf" srcId="{14D493E2-7F12-4E9F-9B08-28D15AC0EB01}" destId="{E7C16BC6-4BAD-4BBB-A13A-1E7778B39F54}" srcOrd="4" destOrd="0" presId="urn:microsoft.com/office/officeart/2005/8/layout/default"/>
    <dgm:cxn modelId="{E5CC6FA9-5AA7-4B33-B299-C9E5087967F3}" type="presParOf" srcId="{14D493E2-7F12-4E9F-9B08-28D15AC0EB01}" destId="{B5493C9E-E93D-4C38-BD35-40BEC95DA724}" srcOrd="5" destOrd="0" presId="urn:microsoft.com/office/officeart/2005/8/layout/default"/>
    <dgm:cxn modelId="{8AB64B53-7397-4C10-A2F8-7D7A9296F8F8}" type="presParOf" srcId="{14D493E2-7F12-4E9F-9B08-28D15AC0EB01}" destId="{63CEDFA2-C40C-4DD4-810C-1982C9A0EF7E}"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65A33A-6B9F-406B-9199-0B3D88053F2D}" type="doc">
      <dgm:prSet loTypeId="urn:microsoft.com/office/officeart/2009/3/layout/HorizontalOrganizationChart" loCatId="hierarchy" qsTypeId="urn:microsoft.com/office/officeart/2005/8/quickstyle/3d3" qsCatId="3D" csTypeId="urn:microsoft.com/office/officeart/2005/8/colors/colorful4" csCatId="colorful" phldr="1"/>
      <dgm:spPr/>
      <dgm:t>
        <a:bodyPr/>
        <a:lstStyle/>
        <a:p>
          <a:endParaRPr lang="en-US"/>
        </a:p>
      </dgm:t>
    </dgm:pt>
    <dgm:pt modelId="{FB394FB7-009A-4D23-ADE8-8895DCFCF0BC}">
      <dgm:prSet phldrT="[Text]" custT="1"/>
      <dgm:spPr>
        <a:xfrm>
          <a:off x="2183978" y="329207"/>
          <a:ext cx="1118443" cy="745628"/>
        </a:xfrm>
      </dgm:spPr>
      <dgm:t>
        <a:bodyPr/>
        <a:lstStyle/>
        <a:p>
          <a:r>
            <a:rPr lang="en-US" sz="2000" b="1">
              <a:latin typeface="Calibri"/>
              <a:ea typeface="+mn-ea"/>
              <a:cs typeface="+mn-cs"/>
            </a:rPr>
            <a:t>Head Quarters</a:t>
          </a:r>
        </a:p>
      </dgm:t>
    </dgm:pt>
    <dgm:pt modelId="{D5FDF364-E585-479F-92C0-5EA88A4EF465}" type="parTrans" cxnId="{4B846750-A2A4-4B7B-93D3-D4FE6549DBB2}">
      <dgm:prSet/>
      <dgm:spPr/>
      <dgm:t>
        <a:bodyPr/>
        <a:lstStyle/>
        <a:p>
          <a:endParaRPr lang="en-US" sz="2000"/>
        </a:p>
      </dgm:t>
    </dgm:pt>
    <dgm:pt modelId="{BB711AEE-CA85-478C-8D12-6489213DFBF2}" type="sibTrans" cxnId="{4B846750-A2A4-4B7B-93D3-D4FE6549DBB2}">
      <dgm:prSet/>
      <dgm:spPr/>
      <dgm:t>
        <a:bodyPr/>
        <a:lstStyle/>
        <a:p>
          <a:endParaRPr lang="en-US" sz="2000"/>
        </a:p>
      </dgm:t>
    </dgm:pt>
    <dgm:pt modelId="{AA147115-8467-42B4-88CC-5743FC97F826}">
      <dgm:prSet phldrT="[Text]" custT="1"/>
      <dgm:spPr>
        <a:xfrm>
          <a:off x="3013" y="1373088"/>
          <a:ext cx="1118443" cy="745628"/>
        </a:xfrm>
      </dgm:spPr>
      <dgm:t>
        <a:bodyPr/>
        <a:lstStyle/>
        <a:p>
          <a:r>
            <a:rPr lang="en-ZA" sz="2000" b="1" dirty="0">
              <a:latin typeface="Calibri"/>
              <a:ea typeface="+mn-ea"/>
              <a:cs typeface="+mn-cs"/>
            </a:rPr>
            <a:t>International division structure</a:t>
          </a:r>
        </a:p>
        <a:p>
          <a:r>
            <a:rPr lang="en-ZA" sz="2400" b="1" dirty="0">
              <a:latin typeface="Calibri"/>
              <a:ea typeface="+mn-ea"/>
              <a:cs typeface="+mn-cs"/>
            </a:rPr>
            <a:t> </a:t>
          </a:r>
          <a:r>
            <a:rPr lang="en-ZA" sz="2000" b="1" i="1" dirty="0">
              <a:latin typeface="Calibri"/>
              <a:ea typeface="+mn-ea"/>
              <a:cs typeface="+mn-cs"/>
            </a:rPr>
            <a:t>(home replication strategy)</a:t>
          </a:r>
          <a:endParaRPr lang="en-US" sz="2000" b="1" i="1" dirty="0">
            <a:latin typeface="Calibri"/>
            <a:ea typeface="+mn-ea"/>
            <a:cs typeface="+mn-cs"/>
          </a:endParaRPr>
        </a:p>
      </dgm:t>
    </dgm:pt>
    <dgm:pt modelId="{B062B02B-7CB2-4A96-8253-924BF28B6B5F}" type="parTrans" cxnId="{6462CE85-6F54-46CB-8C3C-2108FD3DDE5A}">
      <dgm:prSet/>
      <dgm:spPr>
        <a:xfrm>
          <a:off x="562235" y="1074836"/>
          <a:ext cx="2180964" cy="298251"/>
        </a:xfrm>
      </dgm:spPr>
      <dgm:t>
        <a:bodyPr/>
        <a:lstStyle/>
        <a:p>
          <a:endParaRPr lang="en-US" sz="2000"/>
        </a:p>
      </dgm:t>
    </dgm:pt>
    <dgm:pt modelId="{88854477-27A3-4AD9-A300-3323ED5B99CB}" type="sibTrans" cxnId="{6462CE85-6F54-46CB-8C3C-2108FD3DDE5A}">
      <dgm:prSet/>
      <dgm:spPr/>
      <dgm:t>
        <a:bodyPr/>
        <a:lstStyle/>
        <a:p>
          <a:endParaRPr lang="en-US" sz="2000"/>
        </a:p>
      </dgm:t>
    </dgm:pt>
    <dgm:pt modelId="{5CA9F1A4-71C3-4FB9-8B96-BE4E6252A468}">
      <dgm:prSet phldrT="[Text]" custT="1"/>
      <dgm:spPr>
        <a:xfrm>
          <a:off x="2910966" y="1373088"/>
          <a:ext cx="1118443" cy="745628"/>
        </a:xfrm>
      </dgm:spPr>
      <dgm:t>
        <a:bodyPr/>
        <a:lstStyle/>
        <a:p>
          <a:r>
            <a:rPr lang="en-ZA" sz="2000" b="1" dirty="0">
              <a:latin typeface="Calibri"/>
              <a:ea typeface="+mn-ea"/>
              <a:cs typeface="+mn-cs"/>
            </a:rPr>
            <a:t>Global product division structure </a:t>
          </a:r>
        </a:p>
        <a:p>
          <a:r>
            <a:rPr lang="en-ZA" sz="2000" b="1" i="1" dirty="0">
              <a:latin typeface="Calibri"/>
              <a:ea typeface="+mn-ea"/>
              <a:cs typeface="+mn-cs"/>
            </a:rPr>
            <a:t>(global standards strategy)</a:t>
          </a:r>
          <a:endParaRPr lang="en-US" sz="2000" b="1" dirty="0">
            <a:latin typeface="Calibri"/>
            <a:ea typeface="+mn-ea"/>
            <a:cs typeface="+mn-cs"/>
          </a:endParaRPr>
        </a:p>
      </dgm:t>
    </dgm:pt>
    <dgm:pt modelId="{5C31F494-DFA2-423F-AF47-4C01B058E1B5}" type="parTrans" cxnId="{4A0C3518-0023-4F50-80D2-AB3941D57B1A}">
      <dgm:prSet/>
      <dgm:spPr>
        <a:xfrm>
          <a:off x="2743200" y="1074836"/>
          <a:ext cx="726988" cy="298251"/>
        </a:xfrm>
      </dgm:spPr>
      <dgm:t>
        <a:bodyPr/>
        <a:lstStyle/>
        <a:p>
          <a:endParaRPr lang="en-US" sz="2000"/>
        </a:p>
      </dgm:t>
    </dgm:pt>
    <dgm:pt modelId="{49A17205-3443-4EC8-8D76-112DAEAE3216}" type="sibTrans" cxnId="{4A0C3518-0023-4F50-80D2-AB3941D57B1A}">
      <dgm:prSet/>
      <dgm:spPr/>
      <dgm:t>
        <a:bodyPr/>
        <a:lstStyle/>
        <a:p>
          <a:endParaRPr lang="en-US" sz="2000"/>
        </a:p>
      </dgm:t>
    </dgm:pt>
    <dgm:pt modelId="{6329294E-7964-4F4F-B0C0-18A6674954FA}">
      <dgm:prSet custT="1"/>
      <dgm:spPr>
        <a:xfrm>
          <a:off x="1456990" y="1373088"/>
          <a:ext cx="1118443" cy="745628"/>
        </a:xfrm>
      </dgm:spPr>
      <dgm:t>
        <a:bodyPr/>
        <a:lstStyle/>
        <a:p>
          <a:r>
            <a:rPr lang="en-ZA" sz="2000" b="1" dirty="0">
              <a:latin typeface="Calibri"/>
              <a:ea typeface="+mn-ea"/>
              <a:cs typeface="+mn-cs"/>
            </a:rPr>
            <a:t>Geographic area structure</a:t>
          </a:r>
        </a:p>
        <a:p>
          <a:r>
            <a:rPr lang="en-ZA" sz="2000" b="1" i="1" dirty="0">
              <a:latin typeface="Calibri"/>
              <a:ea typeface="+mn-ea"/>
              <a:cs typeface="+mn-cs"/>
            </a:rPr>
            <a:t>(localisation/multi-domestic strategy)</a:t>
          </a:r>
          <a:endParaRPr lang="en-ZA" sz="2000" b="1" dirty="0">
            <a:latin typeface="Calibri"/>
            <a:ea typeface="+mn-ea"/>
            <a:cs typeface="+mn-cs"/>
          </a:endParaRPr>
        </a:p>
      </dgm:t>
    </dgm:pt>
    <dgm:pt modelId="{D45D2694-54A1-4C39-9D47-903B28F5F268}" type="parTrans" cxnId="{90931E88-A36C-4C5A-A9C7-1DB2B64BD440}">
      <dgm:prSet/>
      <dgm:spPr>
        <a:xfrm>
          <a:off x="2016211" y="1074836"/>
          <a:ext cx="726988" cy="298251"/>
        </a:xfrm>
      </dgm:spPr>
      <dgm:t>
        <a:bodyPr/>
        <a:lstStyle/>
        <a:p>
          <a:endParaRPr lang="en-US" sz="2000"/>
        </a:p>
      </dgm:t>
    </dgm:pt>
    <dgm:pt modelId="{DC401B6D-80CA-4F79-B5A3-FC63EE776001}" type="sibTrans" cxnId="{90931E88-A36C-4C5A-A9C7-1DB2B64BD440}">
      <dgm:prSet/>
      <dgm:spPr/>
      <dgm:t>
        <a:bodyPr/>
        <a:lstStyle/>
        <a:p>
          <a:endParaRPr lang="en-US" sz="2000"/>
        </a:p>
      </dgm:t>
    </dgm:pt>
    <dgm:pt modelId="{787D4F2E-6F58-4EC5-AF54-E46E9400537E}">
      <dgm:prSet custT="1"/>
      <dgm:spPr>
        <a:xfrm>
          <a:off x="4364942" y="1373088"/>
          <a:ext cx="1118443" cy="745628"/>
        </a:xfrm>
      </dgm:spPr>
      <dgm:t>
        <a:bodyPr/>
        <a:lstStyle/>
        <a:p>
          <a:r>
            <a:rPr lang="en-ZA" sz="2000" b="1" dirty="0">
              <a:latin typeface="Calibri"/>
              <a:ea typeface="+mn-ea"/>
              <a:cs typeface="+mn-cs"/>
            </a:rPr>
            <a:t>Global matrix structure </a:t>
          </a:r>
        </a:p>
        <a:p>
          <a:r>
            <a:rPr lang="en-ZA" sz="2000" b="1" i="1" dirty="0">
              <a:latin typeface="Calibri"/>
              <a:ea typeface="+mn-ea"/>
              <a:cs typeface="+mn-cs"/>
            </a:rPr>
            <a:t>(transnational strategy)</a:t>
          </a:r>
          <a:endParaRPr lang="en-ZA" sz="2000" b="1" dirty="0">
            <a:latin typeface="Calibri"/>
            <a:ea typeface="+mn-ea"/>
            <a:cs typeface="+mn-cs"/>
          </a:endParaRPr>
        </a:p>
      </dgm:t>
    </dgm:pt>
    <dgm:pt modelId="{DC0EEBD5-606B-49B7-B3B7-8896021E8807}" type="parTrans" cxnId="{8B8F43F7-071E-4EC1-A8A7-C3F9475F0E5C}">
      <dgm:prSet/>
      <dgm:spPr>
        <a:xfrm>
          <a:off x="2743200" y="1074836"/>
          <a:ext cx="2180964" cy="298251"/>
        </a:xfrm>
      </dgm:spPr>
      <dgm:t>
        <a:bodyPr/>
        <a:lstStyle/>
        <a:p>
          <a:endParaRPr lang="en-US" sz="2000"/>
        </a:p>
      </dgm:t>
    </dgm:pt>
    <dgm:pt modelId="{7DF03B70-473C-41DC-A1D6-6E671911BD82}" type="sibTrans" cxnId="{8B8F43F7-071E-4EC1-A8A7-C3F9475F0E5C}">
      <dgm:prSet/>
      <dgm:spPr/>
      <dgm:t>
        <a:bodyPr/>
        <a:lstStyle/>
        <a:p>
          <a:endParaRPr lang="en-US" sz="2000"/>
        </a:p>
      </dgm:t>
    </dgm:pt>
    <dgm:pt modelId="{BD020EFD-6B43-4C9B-9384-CA6C5E49882C}" type="pres">
      <dgm:prSet presAssocID="{D065A33A-6B9F-406B-9199-0B3D88053F2D}" presName="hierChild1" presStyleCnt="0">
        <dgm:presLayoutVars>
          <dgm:orgChart val="1"/>
          <dgm:chPref val="1"/>
          <dgm:dir/>
          <dgm:animOne val="branch"/>
          <dgm:animLvl val="lvl"/>
          <dgm:resizeHandles/>
        </dgm:presLayoutVars>
      </dgm:prSet>
      <dgm:spPr/>
    </dgm:pt>
    <dgm:pt modelId="{25A41644-E5E6-46A9-BD7F-0D1D7797574F}" type="pres">
      <dgm:prSet presAssocID="{FB394FB7-009A-4D23-ADE8-8895DCFCF0BC}" presName="hierRoot1" presStyleCnt="0">
        <dgm:presLayoutVars>
          <dgm:hierBranch val="init"/>
        </dgm:presLayoutVars>
      </dgm:prSet>
      <dgm:spPr/>
    </dgm:pt>
    <dgm:pt modelId="{335F6198-1076-48E6-BCC6-6DD045197A63}" type="pres">
      <dgm:prSet presAssocID="{FB394FB7-009A-4D23-ADE8-8895DCFCF0BC}" presName="rootComposite1" presStyleCnt="0"/>
      <dgm:spPr/>
    </dgm:pt>
    <dgm:pt modelId="{CFA90D6D-350D-4890-AA41-1D7EBAC695FD}" type="pres">
      <dgm:prSet presAssocID="{FB394FB7-009A-4D23-ADE8-8895DCFCF0BC}" presName="rootText1" presStyleLbl="node0" presStyleIdx="0" presStyleCnt="1">
        <dgm:presLayoutVars>
          <dgm:chPref val="3"/>
        </dgm:presLayoutVars>
      </dgm:prSet>
      <dgm:spPr/>
    </dgm:pt>
    <dgm:pt modelId="{3798B85D-B3C6-4E74-9C19-8E6723AF3CDA}" type="pres">
      <dgm:prSet presAssocID="{FB394FB7-009A-4D23-ADE8-8895DCFCF0BC}" presName="rootConnector1" presStyleLbl="node1" presStyleIdx="0" presStyleCnt="0"/>
      <dgm:spPr/>
    </dgm:pt>
    <dgm:pt modelId="{E0637C8B-38E4-4EF8-98A0-9A215FF9DFB2}" type="pres">
      <dgm:prSet presAssocID="{FB394FB7-009A-4D23-ADE8-8895DCFCF0BC}" presName="hierChild2" presStyleCnt="0"/>
      <dgm:spPr/>
    </dgm:pt>
    <dgm:pt modelId="{B1330CD8-D200-4E8F-8063-70830648902F}" type="pres">
      <dgm:prSet presAssocID="{B062B02B-7CB2-4A96-8253-924BF28B6B5F}" presName="Name64" presStyleLbl="parChTrans1D2" presStyleIdx="0" presStyleCnt="4"/>
      <dgm:spPr/>
    </dgm:pt>
    <dgm:pt modelId="{ACA2838B-3508-46DC-83DD-89A90FCAF649}" type="pres">
      <dgm:prSet presAssocID="{AA147115-8467-42B4-88CC-5743FC97F826}" presName="hierRoot2" presStyleCnt="0">
        <dgm:presLayoutVars>
          <dgm:hierBranch val="init"/>
        </dgm:presLayoutVars>
      </dgm:prSet>
      <dgm:spPr/>
    </dgm:pt>
    <dgm:pt modelId="{1487F27D-48DB-41EF-8F65-92F78BED3E18}" type="pres">
      <dgm:prSet presAssocID="{AA147115-8467-42B4-88CC-5743FC97F826}" presName="rootComposite" presStyleCnt="0"/>
      <dgm:spPr/>
    </dgm:pt>
    <dgm:pt modelId="{2727BD11-2400-4D36-A052-BCCFAD8B7649}" type="pres">
      <dgm:prSet presAssocID="{AA147115-8467-42B4-88CC-5743FC97F826}" presName="rootText" presStyleLbl="node2" presStyleIdx="0" presStyleCnt="4">
        <dgm:presLayoutVars>
          <dgm:chPref val="3"/>
        </dgm:presLayoutVars>
      </dgm:prSet>
      <dgm:spPr/>
    </dgm:pt>
    <dgm:pt modelId="{DC3D3315-5B6F-4492-9100-4D05097EC62B}" type="pres">
      <dgm:prSet presAssocID="{AA147115-8467-42B4-88CC-5743FC97F826}" presName="rootConnector" presStyleLbl="node2" presStyleIdx="0" presStyleCnt="4"/>
      <dgm:spPr/>
    </dgm:pt>
    <dgm:pt modelId="{31C50B54-A4A8-486A-93C3-C1C0F8F55FC3}" type="pres">
      <dgm:prSet presAssocID="{AA147115-8467-42B4-88CC-5743FC97F826}" presName="hierChild4" presStyleCnt="0"/>
      <dgm:spPr/>
    </dgm:pt>
    <dgm:pt modelId="{07B016AD-32C9-4641-9771-AE876F625AD6}" type="pres">
      <dgm:prSet presAssocID="{AA147115-8467-42B4-88CC-5743FC97F826}" presName="hierChild5" presStyleCnt="0"/>
      <dgm:spPr/>
    </dgm:pt>
    <dgm:pt modelId="{4B996A1D-6700-499C-BE95-12454C8D83FA}" type="pres">
      <dgm:prSet presAssocID="{D45D2694-54A1-4C39-9D47-903B28F5F268}" presName="Name64" presStyleLbl="parChTrans1D2" presStyleIdx="1" presStyleCnt="4"/>
      <dgm:spPr/>
    </dgm:pt>
    <dgm:pt modelId="{2D5909B7-6E6E-4DEC-9EA1-8AA94FC850F6}" type="pres">
      <dgm:prSet presAssocID="{6329294E-7964-4F4F-B0C0-18A6674954FA}" presName="hierRoot2" presStyleCnt="0">
        <dgm:presLayoutVars>
          <dgm:hierBranch val="init"/>
        </dgm:presLayoutVars>
      </dgm:prSet>
      <dgm:spPr/>
    </dgm:pt>
    <dgm:pt modelId="{EDB8EEA1-FC30-4A08-B994-200F2B2AE74F}" type="pres">
      <dgm:prSet presAssocID="{6329294E-7964-4F4F-B0C0-18A6674954FA}" presName="rootComposite" presStyleCnt="0"/>
      <dgm:spPr/>
    </dgm:pt>
    <dgm:pt modelId="{664148A5-3FA3-45F5-BBA7-22D88064EB85}" type="pres">
      <dgm:prSet presAssocID="{6329294E-7964-4F4F-B0C0-18A6674954FA}" presName="rootText" presStyleLbl="node2" presStyleIdx="1" presStyleCnt="4">
        <dgm:presLayoutVars>
          <dgm:chPref val="3"/>
        </dgm:presLayoutVars>
      </dgm:prSet>
      <dgm:spPr/>
    </dgm:pt>
    <dgm:pt modelId="{11567127-91BF-4FB2-999F-7FD9F6B12D7A}" type="pres">
      <dgm:prSet presAssocID="{6329294E-7964-4F4F-B0C0-18A6674954FA}" presName="rootConnector" presStyleLbl="node2" presStyleIdx="1" presStyleCnt="4"/>
      <dgm:spPr/>
    </dgm:pt>
    <dgm:pt modelId="{82F98EBC-99B9-480C-BA83-FD64036E737E}" type="pres">
      <dgm:prSet presAssocID="{6329294E-7964-4F4F-B0C0-18A6674954FA}" presName="hierChild4" presStyleCnt="0"/>
      <dgm:spPr/>
    </dgm:pt>
    <dgm:pt modelId="{66B48E8B-B8C8-408C-A83C-E33223BE6765}" type="pres">
      <dgm:prSet presAssocID="{6329294E-7964-4F4F-B0C0-18A6674954FA}" presName="hierChild5" presStyleCnt="0"/>
      <dgm:spPr/>
    </dgm:pt>
    <dgm:pt modelId="{AF88AADF-75E9-4A9B-BFA7-C15E5612144C}" type="pres">
      <dgm:prSet presAssocID="{5C31F494-DFA2-423F-AF47-4C01B058E1B5}" presName="Name64" presStyleLbl="parChTrans1D2" presStyleIdx="2" presStyleCnt="4"/>
      <dgm:spPr/>
    </dgm:pt>
    <dgm:pt modelId="{1B2B5FC3-E043-43B6-80B6-2444C6A01CC6}" type="pres">
      <dgm:prSet presAssocID="{5CA9F1A4-71C3-4FB9-8B96-BE4E6252A468}" presName="hierRoot2" presStyleCnt="0">
        <dgm:presLayoutVars>
          <dgm:hierBranch val="init"/>
        </dgm:presLayoutVars>
      </dgm:prSet>
      <dgm:spPr/>
    </dgm:pt>
    <dgm:pt modelId="{179004E9-FF12-4186-AD81-6C0685884AE3}" type="pres">
      <dgm:prSet presAssocID="{5CA9F1A4-71C3-4FB9-8B96-BE4E6252A468}" presName="rootComposite" presStyleCnt="0"/>
      <dgm:spPr/>
    </dgm:pt>
    <dgm:pt modelId="{6E867AF9-2D15-4254-A2ED-B99C7DE2B7E0}" type="pres">
      <dgm:prSet presAssocID="{5CA9F1A4-71C3-4FB9-8B96-BE4E6252A468}" presName="rootText" presStyleLbl="node2" presStyleIdx="2" presStyleCnt="4">
        <dgm:presLayoutVars>
          <dgm:chPref val="3"/>
        </dgm:presLayoutVars>
      </dgm:prSet>
      <dgm:spPr/>
    </dgm:pt>
    <dgm:pt modelId="{FEBAC2F3-EBC3-4F20-AF71-44FB053CD7D8}" type="pres">
      <dgm:prSet presAssocID="{5CA9F1A4-71C3-4FB9-8B96-BE4E6252A468}" presName="rootConnector" presStyleLbl="node2" presStyleIdx="2" presStyleCnt="4"/>
      <dgm:spPr/>
    </dgm:pt>
    <dgm:pt modelId="{6B84121D-A9ED-4B65-9F59-2367A1920356}" type="pres">
      <dgm:prSet presAssocID="{5CA9F1A4-71C3-4FB9-8B96-BE4E6252A468}" presName="hierChild4" presStyleCnt="0"/>
      <dgm:spPr/>
    </dgm:pt>
    <dgm:pt modelId="{2188BB87-D9EC-46F8-A27C-5F22EDEC35A4}" type="pres">
      <dgm:prSet presAssocID="{5CA9F1A4-71C3-4FB9-8B96-BE4E6252A468}" presName="hierChild5" presStyleCnt="0"/>
      <dgm:spPr/>
    </dgm:pt>
    <dgm:pt modelId="{5C8B1C8F-F785-487C-9B58-DF8DB9F5FD06}" type="pres">
      <dgm:prSet presAssocID="{DC0EEBD5-606B-49B7-B3B7-8896021E8807}" presName="Name64" presStyleLbl="parChTrans1D2" presStyleIdx="3" presStyleCnt="4"/>
      <dgm:spPr/>
    </dgm:pt>
    <dgm:pt modelId="{650D6EC2-89E1-4331-9E0E-B026522DA93B}" type="pres">
      <dgm:prSet presAssocID="{787D4F2E-6F58-4EC5-AF54-E46E9400537E}" presName="hierRoot2" presStyleCnt="0">
        <dgm:presLayoutVars>
          <dgm:hierBranch val="init"/>
        </dgm:presLayoutVars>
      </dgm:prSet>
      <dgm:spPr/>
    </dgm:pt>
    <dgm:pt modelId="{DE6B5C55-A8F9-4041-8700-6F91131E132B}" type="pres">
      <dgm:prSet presAssocID="{787D4F2E-6F58-4EC5-AF54-E46E9400537E}" presName="rootComposite" presStyleCnt="0"/>
      <dgm:spPr/>
    </dgm:pt>
    <dgm:pt modelId="{58F7F609-682C-4852-AD34-3E26E3366DD8}" type="pres">
      <dgm:prSet presAssocID="{787D4F2E-6F58-4EC5-AF54-E46E9400537E}" presName="rootText" presStyleLbl="node2" presStyleIdx="3" presStyleCnt="4">
        <dgm:presLayoutVars>
          <dgm:chPref val="3"/>
        </dgm:presLayoutVars>
      </dgm:prSet>
      <dgm:spPr/>
    </dgm:pt>
    <dgm:pt modelId="{FB138A5C-8440-4C27-8259-56D0D747F810}" type="pres">
      <dgm:prSet presAssocID="{787D4F2E-6F58-4EC5-AF54-E46E9400537E}" presName="rootConnector" presStyleLbl="node2" presStyleIdx="3" presStyleCnt="4"/>
      <dgm:spPr/>
    </dgm:pt>
    <dgm:pt modelId="{F94834B2-F3E6-40B4-A40D-725833024AE8}" type="pres">
      <dgm:prSet presAssocID="{787D4F2E-6F58-4EC5-AF54-E46E9400537E}" presName="hierChild4" presStyleCnt="0"/>
      <dgm:spPr/>
    </dgm:pt>
    <dgm:pt modelId="{DDA8249F-62D2-4C66-820A-5FCFDD712E31}" type="pres">
      <dgm:prSet presAssocID="{787D4F2E-6F58-4EC5-AF54-E46E9400537E}" presName="hierChild5" presStyleCnt="0"/>
      <dgm:spPr/>
    </dgm:pt>
    <dgm:pt modelId="{D1592C1D-996E-435D-AAC8-ECDA642DEE33}" type="pres">
      <dgm:prSet presAssocID="{FB394FB7-009A-4D23-ADE8-8895DCFCF0BC}" presName="hierChild3" presStyleCnt="0"/>
      <dgm:spPr/>
    </dgm:pt>
  </dgm:ptLst>
  <dgm:cxnLst>
    <dgm:cxn modelId="{4E032617-D721-46FC-8A83-75886BA42FD9}" type="presOf" srcId="{787D4F2E-6F58-4EC5-AF54-E46E9400537E}" destId="{58F7F609-682C-4852-AD34-3E26E3366DD8}" srcOrd="0" destOrd="0" presId="urn:microsoft.com/office/officeart/2009/3/layout/HorizontalOrganizationChart"/>
    <dgm:cxn modelId="{4A0C3518-0023-4F50-80D2-AB3941D57B1A}" srcId="{FB394FB7-009A-4D23-ADE8-8895DCFCF0BC}" destId="{5CA9F1A4-71C3-4FB9-8B96-BE4E6252A468}" srcOrd="2" destOrd="0" parTransId="{5C31F494-DFA2-423F-AF47-4C01B058E1B5}" sibTransId="{49A17205-3443-4EC8-8D76-112DAEAE3216}"/>
    <dgm:cxn modelId="{E339381E-3944-491A-B960-A123DA3500FC}" type="presOf" srcId="{6329294E-7964-4F4F-B0C0-18A6674954FA}" destId="{11567127-91BF-4FB2-999F-7FD9F6B12D7A}" srcOrd="1" destOrd="0" presId="urn:microsoft.com/office/officeart/2009/3/layout/HorizontalOrganizationChart"/>
    <dgm:cxn modelId="{7CB3D024-2BB6-44A6-97DE-F1E4A88B8A34}" type="presOf" srcId="{FB394FB7-009A-4D23-ADE8-8895DCFCF0BC}" destId="{3798B85D-B3C6-4E74-9C19-8E6723AF3CDA}" srcOrd="1" destOrd="0" presId="urn:microsoft.com/office/officeart/2009/3/layout/HorizontalOrganizationChart"/>
    <dgm:cxn modelId="{91E90E38-C721-40A7-88ED-B4455A44A072}" type="presOf" srcId="{AA147115-8467-42B4-88CC-5743FC97F826}" destId="{DC3D3315-5B6F-4492-9100-4D05097EC62B}" srcOrd="1" destOrd="0" presId="urn:microsoft.com/office/officeart/2009/3/layout/HorizontalOrganizationChart"/>
    <dgm:cxn modelId="{BC641744-3B2A-4B45-AC99-8D419B1981A5}" type="presOf" srcId="{D45D2694-54A1-4C39-9D47-903B28F5F268}" destId="{4B996A1D-6700-499C-BE95-12454C8D83FA}" srcOrd="0" destOrd="0" presId="urn:microsoft.com/office/officeart/2009/3/layout/HorizontalOrganizationChart"/>
    <dgm:cxn modelId="{9AC3D96A-ECA0-43F8-B5FF-DCA8DF313EAC}" type="presOf" srcId="{D065A33A-6B9F-406B-9199-0B3D88053F2D}" destId="{BD020EFD-6B43-4C9B-9384-CA6C5E49882C}" srcOrd="0" destOrd="0" presId="urn:microsoft.com/office/officeart/2009/3/layout/HorizontalOrganizationChart"/>
    <dgm:cxn modelId="{76DF464B-259B-4842-AC0E-A785BDA5DF45}" type="presOf" srcId="{FB394FB7-009A-4D23-ADE8-8895DCFCF0BC}" destId="{CFA90D6D-350D-4890-AA41-1D7EBAC695FD}" srcOrd="0" destOrd="0" presId="urn:microsoft.com/office/officeart/2009/3/layout/HorizontalOrganizationChart"/>
    <dgm:cxn modelId="{4B846750-A2A4-4B7B-93D3-D4FE6549DBB2}" srcId="{D065A33A-6B9F-406B-9199-0B3D88053F2D}" destId="{FB394FB7-009A-4D23-ADE8-8895DCFCF0BC}" srcOrd="0" destOrd="0" parTransId="{D5FDF364-E585-479F-92C0-5EA88A4EF465}" sibTransId="{BB711AEE-CA85-478C-8D12-6489213DFBF2}"/>
    <dgm:cxn modelId="{7511637D-2406-4ED6-A7D3-3171694733A2}" type="presOf" srcId="{B062B02B-7CB2-4A96-8253-924BF28B6B5F}" destId="{B1330CD8-D200-4E8F-8063-70830648902F}" srcOrd="0" destOrd="0" presId="urn:microsoft.com/office/officeart/2009/3/layout/HorizontalOrganizationChart"/>
    <dgm:cxn modelId="{6462CE85-6F54-46CB-8C3C-2108FD3DDE5A}" srcId="{FB394FB7-009A-4D23-ADE8-8895DCFCF0BC}" destId="{AA147115-8467-42B4-88CC-5743FC97F826}" srcOrd="0" destOrd="0" parTransId="{B062B02B-7CB2-4A96-8253-924BF28B6B5F}" sibTransId="{88854477-27A3-4AD9-A300-3323ED5B99CB}"/>
    <dgm:cxn modelId="{90931E88-A36C-4C5A-A9C7-1DB2B64BD440}" srcId="{FB394FB7-009A-4D23-ADE8-8895DCFCF0BC}" destId="{6329294E-7964-4F4F-B0C0-18A6674954FA}" srcOrd="1" destOrd="0" parTransId="{D45D2694-54A1-4C39-9D47-903B28F5F268}" sibTransId="{DC401B6D-80CA-4F79-B5A3-FC63EE776001}"/>
    <dgm:cxn modelId="{8AE83293-8B54-4286-A4BE-5F7C5FF232A7}" type="presOf" srcId="{787D4F2E-6F58-4EC5-AF54-E46E9400537E}" destId="{FB138A5C-8440-4C27-8259-56D0D747F810}" srcOrd="1" destOrd="0" presId="urn:microsoft.com/office/officeart/2009/3/layout/HorizontalOrganizationChart"/>
    <dgm:cxn modelId="{0AB90595-ADC8-4A41-9A30-9829C096B8C2}" type="presOf" srcId="{5CA9F1A4-71C3-4FB9-8B96-BE4E6252A468}" destId="{FEBAC2F3-EBC3-4F20-AF71-44FB053CD7D8}" srcOrd="1" destOrd="0" presId="urn:microsoft.com/office/officeart/2009/3/layout/HorizontalOrganizationChart"/>
    <dgm:cxn modelId="{1C686696-05A3-4728-8514-FFFB02CB0A5D}" type="presOf" srcId="{AA147115-8467-42B4-88CC-5743FC97F826}" destId="{2727BD11-2400-4D36-A052-BCCFAD8B7649}" srcOrd="0" destOrd="0" presId="urn:microsoft.com/office/officeart/2009/3/layout/HorizontalOrganizationChart"/>
    <dgm:cxn modelId="{D25973A8-5611-472C-A8FE-7E6EAD5F3CA2}" type="presOf" srcId="{5C31F494-DFA2-423F-AF47-4C01B058E1B5}" destId="{AF88AADF-75E9-4A9B-BFA7-C15E5612144C}" srcOrd="0" destOrd="0" presId="urn:microsoft.com/office/officeart/2009/3/layout/HorizontalOrganizationChart"/>
    <dgm:cxn modelId="{AB20C0AA-1CCA-4C0A-BFCA-003F302AA03F}" type="presOf" srcId="{DC0EEBD5-606B-49B7-B3B7-8896021E8807}" destId="{5C8B1C8F-F785-487C-9B58-DF8DB9F5FD06}" srcOrd="0" destOrd="0" presId="urn:microsoft.com/office/officeart/2009/3/layout/HorizontalOrganizationChart"/>
    <dgm:cxn modelId="{3EAEBBCB-F383-4585-B224-E4E4CBA6E2B4}" type="presOf" srcId="{6329294E-7964-4F4F-B0C0-18A6674954FA}" destId="{664148A5-3FA3-45F5-BBA7-22D88064EB85}" srcOrd="0" destOrd="0" presId="urn:microsoft.com/office/officeart/2009/3/layout/HorizontalOrganizationChart"/>
    <dgm:cxn modelId="{8B8F43F7-071E-4EC1-A8A7-C3F9475F0E5C}" srcId="{FB394FB7-009A-4D23-ADE8-8895DCFCF0BC}" destId="{787D4F2E-6F58-4EC5-AF54-E46E9400537E}" srcOrd="3" destOrd="0" parTransId="{DC0EEBD5-606B-49B7-B3B7-8896021E8807}" sibTransId="{7DF03B70-473C-41DC-A1D6-6E671911BD82}"/>
    <dgm:cxn modelId="{B09811FD-C619-4B0A-8569-C4848ECCB69F}" type="presOf" srcId="{5CA9F1A4-71C3-4FB9-8B96-BE4E6252A468}" destId="{6E867AF9-2D15-4254-A2ED-B99C7DE2B7E0}" srcOrd="0" destOrd="0" presId="urn:microsoft.com/office/officeart/2009/3/layout/HorizontalOrganizationChart"/>
    <dgm:cxn modelId="{4B85852D-8B3F-4B1A-A2C6-2349CC16C61C}" type="presParOf" srcId="{BD020EFD-6B43-4C9B-9384-CA6C5E49882C}" destId="{25A41644-E5E6-46A9-BD7F-0D1D7797574F}" srcOrd="0" destOrd="0" presId="urn:microsoft.com/office/officeart/2009/3/layout/HorizontalOrganizationChart"/>
    <dgm:cxn modelId="{B2ACFF2B-2473-4420-B446-94608CA734C8}" type="presParOf" srcId="{25A41644-E5E6-46A9-BD7F-0D1D7797574F}" destId="{335F6198-1076-48E6-BCC6-6DD045197A63}" srcOrd="0" destOrd="0" presId="urn:microsoft.com/office/officeart/2009/3/layout/HorizontalOrganizationChart"/>
    <dgm:cxn modelId="{8755B6E2-1290-481C-8CF0-78A97D30CFCB}" type="presParOf" srcId="{335F6198-1076-48E6-BCC6-6DD045197A63}" destId="{CFA90D6D-350D-4890-AA41-1D7EBAC695FD}" srcOrd="0" destOrd="0" presId="urn:microsoft.com/office/officeart/2009/3/layout/HorizontalOrganizationChart"/>
    <dgm:cxn modelId="{F5548E77-BED1-4B92-B3A4-9D0CAF1270D7}" type="presParOf" srcId="{335F6198-1076-48E6-BCC6-6DD045197A63}" destId="{3798B85D-B3C6-4E74-9C19-8E6723AF3CDA}" srcOrd="1" destOrd="0" presId="urn:microsoft.com/office/officeart/2009/3/layout/HorizontalOrganizationChart"/>
    <dgm:cxn modelId="{DDBF8018-1499-40EC-9FFD-0DE896DCB12C}" type="presParOf" srcId="{25A41644-E5E6-46A9-BD7F-0D1D7797574F}" destId="{E0637C8B-38E4-4EF8-98A0-9A215FF9DFB2}" srcOrd="1" destOrd="0" presId="urn:microsoft.com/office/officeart/2009/3/layout/HorizontalOrganizationChart"/>
    <dgm:cxn modelId="{26AE094A-13EF-4D45-A2BA-9F90A88A1E20}" type="presParOf" srcId="{E0637C8B-38E4-4EF8-98A0-9A215FF9DFB2}" destId="{B1330CD8-D200-4E8F-8063-70830648902F}" srcOrd="0" destOrd="0" presId="urn:microsoft.com/office/officeart/2009/3/layout/HorizontalOrganizationChart"/>
    <dgm:cxn modelId="{00343717-B3FB-4AF1-B83A-1080D22F5706}" type="presParOf" srcId="{E0637C8B-38E4-4EF8-98A0-9A215FF9DFB2}" destId="{ACA2838B-3508-46DC-83DD-89A90FCAF649}" srcOrd="1" destOrd="0" presId="urn:microsoft.com/office/officeart/2009/3/layout/HorizontalOrganizationChart"/>
    <dgm:cxn modelId="{C14A6E2B-6D82-4CF5-A2DB-6FEEF827F778}" type="presParOf" srcId="{ACA2838B-3508-46DC-83DD-89A90FCAF649}" destId="{1487F27D-48DB-41EF-8F65-92F78BED3E18}" srcOrd="0" destOrd="0" presId="urn:microsoft.com/office/officeart/2009/3/layout/HorizontalOrganizationChart"/>
    <dgm:cxn modelId="{622C37FB-87F4-40D8-ABBD-B808B40A30E1}" type="presParOf" srcId="{1487F27D-48DB-41EF-8F65-92F78BED3E18}" destId="{2727BD11-2400-4D36-A052-BCCFAD8B7649}" srcOrd="0" destOrd="0" presId="urn:microsoft.com/office/officeart/2009/3/layout/HorizontalOrganizationChart"/>
    <dgm:cxn modelId="{1C617E4E-F5BE-4806-8BB5-FD4BD0D52295}" type="presParOf" srcId="{1487F27D-48DB-41EF-8F65-92F78BED3E18}" destId="{DC3D3315-5B6F-4492-9100-4D05097EC62B}" srcOrd="1" destOrd="0" presId="urn:microsoft.com/office/officeart/2009/3/layout/HorizontalOrganizationChart"/>
    <dgm:cxn modelId="{285FBDCF-1091-4F37-9309-1028D54B2099}" type="presParOf" srcId="{ACA2838B-3508-46DC-83DD-89A90FCAF649}" destId="{31C50B54-A4A8-486A-93C3-C1C0F8F55FC3}" srcOrd="1" destOrd="0" presId="urn:microsoft.com/office/officeart/2009/3/layout/HorizontalOrganizationChart"/>
    <dgm:cxn modelId="{0C2D9E99-6F47-4A41-9616-55B2DFB55E5F}" type="presParOf" srcId="{ACA2838B-3508-46DC-83DD-89A90FCAF649}" destId="{07B016AD-32C9-4641-9771-AE876F625AD6}" srcOrd="2" destOrd="0" presId="urn:microsoft.com/office/officeart/2009/3/layout/HorizontalOrganizationChart"/>
    <dgm:cxn modelId="{F48046DE-DFD0-4B26-A224-99DEA28B2926}" type="presParOf" srcId="{E0637C8B-38E4-4EF8-98A0-9A215FF9DFB2}" destId="{4B996A1D-6700-499C-BE95-12454C8D83FA}" srcOrd="2" destOrd="0" presId="urn:microsoft.com/office/officeart/2009/3/layout/HorizontalOrganizationChart"/>
    <dgm:cxn modelId="{39799777-F236-4CE3-A83D-F1C4449D5402}" type="presParOf" srcId="{E0637C8B-38E4-4EF8-98A0-9A215FF9DFB2}" destId="{2D5909B7-6E6E-4DEC-9EA1-8AA94FC850F6}" srcOrd="3" destOrd="0" presId="urn:microsoft.com/office/officeart/2009/3/layout/HorizontalOrganizationChart"/>
    <dgm:cxn modelId="{0D53D711-02FE-4362-830A-7537FA6D3C6B}" type="presParOf" srcId="{2D5909B7-6E6E-4DEC-9EA1-8AA94FC850F6}" destId="{EDB8EEA1-FC30-4A08-B994-200F2B2AE74F}" srcOrd="0" destOrd="0" presId="urn:microsoft.com/office/officeart/2009/3/layout/HorizontalOrganizationChart"/>
    <dgm:cxn modelId="{CBB7E8B9-3967-4436-81AD-0A84172542C8}" type="presParOf" srcId="{EDB8EEA1-FC30-4A08-B994-200F2B2AE74F}" destId="{664148A5-3FA3-45F5-BBA7-22D88064EB85}" srcOrd="0" destOrd="0" presId="urn:microsoft.com/office/officeart/2009/3/layout/HorizontalOrganizationChart"/>
    <dgm:cxn modelId="{46D9139A-9AC3-4FBD-92D1-C5212537700D}" type="presParOf" srcId="{EDB8EEA1-FC30-4A08-B994-200F2B2AE74F}" destId="{11567127-91BF-4FB2-999F-7FD9F6B12D7A}" srcOrd="1" destOrd="0" presId="urn:microsoft.com/office/officeart/2009/3/layout/HorizontalOrganizationChart"/>
    <dgm:cxn modelId="{190989A8-AB2C-4C10-BBB4-A09AE5F825BC}" type="presParOf" srcId="{2D5909B7-6E6E-4DEC-9EA1-8AA94FC850F6}" destId="{82F98EBC-99B9-480C-BA83-FD64036E737E}" srcOrd="1" destOrd="0" presId="urn:microsoft.com/office/officeart/2009/3/layout/HorizontalOrganizationChart"/>
    <dgm:cxn modelId="{A0A29F9F-FE90-49A1-91C7-F7D84709EDA5}" type="presParOf" srcId="{2D5909B7-6E6E-4DEC-9EA1-8AA94FC850F6}" destId="{66B48E8B-B8C8-408C-A83C-E33223BE6765}" srcOrd="2" destOrd="0" presId="urn:microsoft.com/office/officeart/2009/3/layout/HorizontalOrganizationChart"/>
    <dgm:cxn modelId="{3A544396-7AED-42C2-88A4-DE13084CB42B}" type="presParOf" srcId="{E0637C8B-38E4-4EF8-98A0-9A215FF9DFB2}" destId="{AF88AADF-75E9-4A9B-BFA7-C15E5612144C}" srcOrd="4" destOrd="0" presId="urn:microsoft.com/office/officeart/2009/3/layout/HorizontalOrganizationChart"/>
    <dgm:cxn modelId="{B72F37C2-0F65-48A0-AA39-5E1A8E95D009}" type="presParOf" srcId="{E0637C8B-38E4-4EF8-98A0-9A215FF9DFB2}" destId="{1B2B5FC3-E043-43B6-80B6-2444C6A01CC6}" srcOrd="5" destOrd="0" presId="urn:microsoft.com/office/officeart/2009/3/layout/HorizontalOrganizationChart"/>
    <dgm:cxn modelId="{E8CBCAE6-4CA3-4FB9-A820-E69201F1D20E}" type="presParOf" srcId="{1B2B5FC3-E043-43B6-80B6-2444C6A01CC6}" destId="{179004E9-FF12-4186-AD81-6C0685884AE3}" srcOrd="0" destOrd="0" presId="urn:microsoft.com/office/officeart/2009/3/layout/HorizontalOrganizationChart"/>
    <dgm:cxn modelId="{53EC5AF0-9BC8-44B0-A157-BACE2C95A270}" type="presParOf" srcId="{179004E9-FF12-4186-AD81-6C0685884AE3}" destId="{6E867AF9-2D15-4254-A2ED-B99C7DE2B7E0}" srcOrd="0" destOrd="0" presId="urn:microsoft.com/office/officeart/2009/3/layout/HorizontalOrganizationChart"/>
    <dgm:cxn modelId="{D3584EDD-C08D-477B-B6BC-FB4476E89A13}" type="presParOf" srcId="{179004E9-FF12-4186-AD81-6C0685884AE3}" destId="{FEBAC2F3-EBC3-4F20-AF71-44FB053CD7D8}" srcOrd="1" destOrd="0" presId="urn:microsoft.com/office/officeart/2009/3/layout/HorizontalOrganizationChart"/>
    <dgm:cxn modelId="{C734FF7D-5E6F-4427-A75D-2C0EDAE7D5F3}" type="presParOf" srcId="{1B2B5FC3-E043-43B6-80B6-2444C6A01CC6}" destId="{6B84121D-A9ED-4B65-9F59-2367A1920356}" srcOrd="1" destOrd="0" presId="urn:microsoft.com/office/officeart/2009/3/layout/HorizontalOrganizationChart"/>
    <dgm:cxn modelId="{87571F24-C312-4E8C-9931-734A9DD5AF88}" type="presParOf" srcId="{1B2B5FC3-E043-43B6-80B6-2444C6A01CC6}" destId="{2188BB87-D9EC-46F8-A27C-5F22EDEC35A4}" srcOrd="2" destOrd="0" presId="urn:microsoft.com/office/officeart/2009/3/layout/HorizontalOrganizationChart"/>
    <dgm:cxn modelId="{D9CA5C39-88EE-40A8-8134-B7927C2DE7B7}" type="presParOf" srcId="{E0637C8B-38E4-4EF8-98A0-9A215FF9DFB2}" destId="{5C8B1C8F-F785-487C-9B58-DF8DB9F5FD06}" srcOrd="6" destOrd="0" presId="urn:microsoft.com/office/officeart/2009/3/layout/HorizontalOrganizationChart"/>
    <dgm:cxn modelId="{86DF834F-97B6-4550-BE99-A3B6B889A098}" type="presParOf" srcId="{E0637C8B-38E4-4EF8-98A0-9A215FF9DFB2}" destId="{650D6EC2-89E1-4331-9E0E-B026522DA93B}" srcOrd="7" destOrd="0" presId="urn:microsoft.com/office/officeart/2009/3/layout/HorizontalOrganizationChart"/>
    <dgm:cxn modelId="{42F197E8-55F6-40CD-A8E3-992AB25CD947}" type="presParOf" srcId="{650D6EC2-89E1-4331-9E0E-B026522DA93B}" destId="{DE6B5C55-A8F9-4041-8700-6F91131E132B}" srcOrd="0" destOrd="0" presId="urn:microsoft.com/office/officeart/2009/3/layout/HorizontalOrganizationChart"/>
    <dgm:cxn modelId="{1B71BC7F-BA3B-495B-A40E-7C6EFA7438A9}" type="presParOf" srcId="{DE6B5C55-A8F9-4041-8700-6F91131E132B}" destId="{58F7F609-682C-4852-AD34-3E26E3366DD8}" srcOrd="0" destOrd="0" presId="urn:microsoft.com/office/officeart/2009/3/layout/HorizontalOrganizationChart"/>
    <dgm:cxn modelId="{DA3CFCE7-736A-4F6A-B2FF-CBB8DB2A5B58}" type="presParOf" srcId="{DE6B5C55-A8F9-4041-8700-6F91131E132B}" destId="{FB138A5C-8440-4C27-8259-56D0D747F810}" srcOrd="1" destOrd="0" presId="urn:microsoft.com/office/officeart/2009/3/layout/HorizontalOrganizationChart"/>
    <dgm:cxn modelId="{3D5DFC55-2847-4915-A576-8B959695933A}" type="presParOf" srcId="{650D6EC2-89E1-4331-9E0E-B026522DA93B}" destId="{F94834B2-F3E6-40B4-A40D-725833024AE8}" srcOrd="1" destOrd="0" presId="urn:microsoft.com/office/officeart/2009/3/layout/HorizontalOrganizationChart"/>
    <dgm:cxn modelId="{545E2F57-EE9D-41DB-8D0F-C2107E2A309E}" type="presParOf" srcId="{650D6EC2-89E1-4331-9E0E-B026522DA93B}" destId="{DDA8249F-62D2-4C66-820A-5FCFDD712E31}" srcOrd="2" destOrd="0" presId="urn:microsoft.com/office/officeart/2009/3/layout/HorizontalOrganizationChart"/>
    <dgm:cxn modelId="{78F14C05-4533-40BD-833F-7B2ECA8D9F46}" type="presParOf" srcId="{25A41644-E5E6-46A9-BD7F-0D1D7797574F}" destId="{D1592C1D-996E-435D-AAC8-ECDA642DEE33}"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DEBFA8-7467-4A3E-BD07-81DBD90EF111}" type="doc">
      <dgm:prSet loTypeId="urn:microsoft.com/office/officeart/2005/8/layout/pyramid4" loCatId="relationship" qsTypeId="urn:microsoft.com/office/officeart/2005/8/quickstyle/3d3" qsCatId="3D" csTypeId="urn:microsoft.com/office/officeart/2005/8/colors/colorful1" csCatId="colorful" phldr="1"/>
      <dgm:spPr/>
      <dgm:t>
        <a:bodyPr/>
        <a:lstStyle/>
        <a:p>
          <a:endParaRPr lang="en-ZA"/>
        </a:p>
      </dgm:t>
    </dgm:pt>
    <dgm:pt modelId="{44301F8F-3AFD-4F60-BC20-1CB58A2D3814}">
      <dgm:prSet phldrT="[Text]"/>
      <dgm:spPr/>
      <dgm:t>
        <a:bodyPr/>
        <a:lstStyle/>
        <a:p>
          <a:r>
            <a:rPr lang="en-ZA" dirty="0"/>
            <a:t>HQ</a:t>
          </a:r>
        </a:p>
      </dgm:t>
    </dgm:pt>
    <dgm:pt modelId="{12E76D74-A68A-44F1-B27C-FCDAA71D21F9}" type="parTrans" cxnId="{736AF265-A1B9-4CDA-9AF3-28ABA6CB6C74}">
      <dgm:prSet/>
      <dgm:spPr/>
      <dgm:t>
        <a:bodyPr/>
        <a:lstStyle/>
        <a:p>
          <a:endParaRPr lang="en-ZA"/>
        </a:p>
      </dgm:t>
    </dgm:pt>
    <dgm:pt modelId="{9AD0B30D-470D-4974-98E7-6C72CD8828B6}" type="sibTrans" cxnId="{736AF265-A1B9-4CDA-9AF3-28ABA6CB6C74}">
      <dgm:prSet/>
      <dgm:spPr/>
      <dgm:t>
        <a:bodyPr/>
        <a:lstStyle/>
        <a:p>
          <a:endParaRPr lang="en-ZA"/>
        </a:p>
      </dgm:t>
    </dgm:pt>
    <dgm:pt modelId="{A5983698-0804-415E-BAE2-BA61492718DA}">
      <dgm:prSet phldrT="[Text]"/>
      <dgm:spPr/>
      <dgm:t>
        <a:bodyPr/>
        <a:lstStyle/>
        <a:p>
          <a:r>
            <a:rPr lang="en-ZA" dirty="0"/>
            <a:t>Subsidiary A</a:t>
          </a:r>
        </a:p>
      </dgm:t>
    </dgm:pt>
    <dgm:pt modelId="{54E40EC7-3431-4875-85B6-84975E9F18C8}" type="parTrans" cxnId="{5E877D89-4561-41A9-8C19-408A9DE6E137}">
      <dgm:prSet/>
      <dgm:spPr/>
      <dgm:t>
        <a:bodyPr/>
        <a:lstStyle/>
        <a:p>
          <a:endParaRPr lang="en-ZA"/>
        </a:p>
      </dgm:t>
    </dgm:pt>
    <dgm:pt modelId="{972CE89B-A0EC-4617-9BB3-94F87F9EFD12}" type="sibTrans" cxnId="{5E877D89-4561-41A9-8C19-408A9DE6E137}">
      <dgm:prSet/>
      <dgm:spPr/>
      <dgm:t>
        <a:bodyPr/>
        <a:lstStyle/>
        <a:p>
          <a:endParaRPr lang="en-ZA"/>
        </a:p>
      </dgm:t>
    </dgm:pt>
    <dgm:pt modelId="{09073272-0227-4AE2-9BBE-559994179AA7}">
      <dgm:prSet phldrT="[Text]"/>
      <dgm:spPr/>
      <dgm:t>
        <a:bodyPr/>
        <a:lstStyle/>
        <a:p>
          <a:r>
            <a:rPr lang="en-ZA" dirty="0"/>
            <a:t>MNE</a:t>
          </a:r>
        </a:p>
      </dgm:t>
    </dgm:pt>
    <dgm:pt modelId="{DCD9D9D7-79CE-47E7-AB0F-C8EB265A1FB3}" type="parTrans" cxnId="{E71ECC92-8295-4A1A-AC6E-29BF7067C898}">
      <dgm:prSet/>
      <dgm:spPr/>
      <dgm:t>
        <a:bodyPr/>
        <a:lstStyle/>
        <a:p>
          <a:endParaRPr lang="en-ZA"/>
        </a:p>
      </dgm:t>
    </dgm:pt>
    <dgm:pt modelId="{42F9EA10-A8DA-4470-957D-7E3CDD1D5074}" type="sibTrans" cxnId="{E71ECC92-8295-4A1A-AC6E-29BF7067C898}">
      <dgm:prSet/>
      <dgm:spPr/>
      <dgm:t>
        <a:bodyPr/>
        <a:lstStyle/>
        <a:p>
          <a:endParaRPr lang="en-ZA"/>
        </a:p>
      </dgm:t>
    </dgm:pt>
    <dgm:pt modelId="{AFE18462-236D-4FEB-91E5-A06B4FB8CCB7}">
      <dgm:prSet phldrT="[Text]"/>
      <dgm:spPr/>
      <dgm:t>
        <a:bodyPr/>
        <a:lstStyle/>
        <a:p>
          <a:r>
            <a:rPr lang="en-ZA" dirty="0"/>
            <a:t>Subsidiary B</a:t>
          </a:r>
        </a:p>
      </dgm:t>
    </dgm:pt>
    <dgm:pt modelId="{1726BB62-BF44-4247-AC15-5092F10769F9}" type="parTrans" cxnId="{62C5CBEA-F73E-4558-9E3B-FDE60C769BEC}">
      <dgm:prSet/>
      <dgm:spPr/>
      <dgm:t>
        <a:bodyPr/>
        <a:lstStyle/>
        <a:p>
          <a:endParaRPr lang="en-ZA"/>
        </a:p>
      </dgm:t>
    </dgm:pt>
    <dgm:pt modelId="{94C36E81-1602-49E4-A1E9-A463112B9C42}" type="sibTrans" cxnId="{62C5CBEA-F73E-4558-9E3B-FDE60C769BEC}">
      <dgm:prSet/>
      <dgm:spPr/>
      <dgm:t>
        <a:bodyPr/>
        <a:lstStyle/>
        <a:p>
          <a:endParaRPr lang="en-ZA"/>
        </a:p>
      </dgm:t>
    </dgm:pt>
    <dgm:pt modelId="{D58E616B-BE7B-489C-B27D-394524F24708}" type="pres">
      <dgm:prSet presAssocID="{10DEBFA8-7467-4A3E-BD07-81DBD90EF111}" presName="compositeShape" presStyleCnt="0">
        <dgm:presLayoutVars>
          <dgm:chMax val="9"/>
          <dgm:dir/>
          <dgm:resizeHandles val="exact"/>
        </dgm:presLayoutVars>
      </dgm:prSet>
      <dgm:spPr/>
    </dgm:pt>
    <dgm:pt modelId="{E92DE439-821E-494F-B7C1-967B759B0133}" type="pres">
      <dgm:prSet presAssocID="{10DEBFA8-7467-4A3E-BD07-81DBD90EF111}" presName="triangle1" presStyleLbl="node1" presStyleIdx="0" presStyleCnt="4">
        <dgm:presLayoutVars>
          <dgm:bulletEnabled val="1"/>
        </dgm:presLayoutVars>
      </dgm:prSet>
      <dgm:spPr/>
    </dgm:pt>
    <dgm:pt modelId="{897AA604-27A3-439B-A5F7-A9335953E22E}" type="pres">
      <dgm:prSet presAssocID="{10DEBFA8-7467-4A3E-BD07-81DBD90EF111}" presName="triangle2" presStyleLbl="node1" presStyleIdx="1" presStyleCnt="4">
        <dgm:presLayoutVars>
          <dgm:bulletEnabled val="1"/>
        </dgm:presLayoutVars>
      </dgm:prSet>
      <dgm:spPr/>
    </dgm:pt>
    <dgm:pt modelId="{254DC8B7-ADB3-4492-B057-4276F89538C3}" type="pres">
      <dgm:prSet presAssocID="{10DEBFA8-7467-4A3E-BD07-81DBD90EF111}" presName="triangle3" presStyleLbl="node1" presStyleIdx="2" presStyleCnt="4">
        <dgm:presLayoutVars>
          <dgm:bulletEnabled val="1"/>
        </dgm:presLayoutVars>
      </dgm:prSet>
      <dgm:spPr/>
    </dgm:pt>
    <dgm:pt modelId="{B2D03FFA-607A-44F5-A766-E154E0F3E5F6}" type="pres">
      <dgm:prSet presAssocID="{10DEBFA8-7467-4A3E-BD07-81DBD90EF111}" presName="triangle4" presStyleLbl="node1" presStyleIdx="3" presStyleCnt="4">
        <dgm:presLayoutVars>
          <dgm:bulletEnabled val="1"/>
        </dgm:presLayoutVars>
      </dgm:prSet>
      <dgm:spPr/>
    </dgm:pt>
  </dgm:ptLst>
  <dgm:cxnLst>
    <dgm:cxn modelId="{A5D24708-BD37-40B8-9988-DC1C3AC2F4DE}" type="presOf" srcId="{09073272-0227-4AE2-9BBE-559994179AA7}" destId="{254DC8B7-ADB3-4492-B057-4276F89538C3}" srcOrd="0" destOrd="0" presId="urn:microsoft.com/office/officeart/2005/8/layout/pyramid4"/>
    <dgm:cxn modelId="{736AF265-A1B9-4CDA-9AF3-28ABA6CB6C74}" srcId="{10DEBFA8-7467-4A3E-BD07-81DBD90EF111}" destId="{44301F8F-3AFD-4F60-BC20-1CB58A2D3814}" srcOrd="0" destOrd="0" parTransId="{12E76D74-A68A-44F1-B27C-FCDAA71D21F9}" sibTransId="{9AD0B30D-470D-4974-98E7-6C72CD8828B6}"/>
    <dgm:cxn modelId="{5E877D89-4561-41A9-8C19-408A9DE6E137}" srcId="{10DEBFA8-7467-4A3E-BD07-81DBD90EF111}" destId="{A5983698-0804-415E-BAE2-BA61492718DA}" srcOrd="1" destOrd="0" parTransId="{54E40EC7-3431-4875-85B6-84975E9F18C8}" sibTransId="{972CE89B-A0EC-4617-9BB3-94F87F9EFD12}"/>
    <dgm:cxn modelId="{E71ECC92-8295-4A1A-AC6E-29BF7067C898}" srcId="{10DEBFA8-7467-4A3E-BD07-81DBD90EF111}" destId="{09073272-0227-4AE2-9BBE-559994179AA7}" srcOrd="2" destOrd="0" parTransId="{DCD9D9D7-79CE-47E7-AB0F-C8EB265A1FB3}" sibTransId="{42F9EA10-A8DA-4470-957D-7E3CDD1D5074}"/>
    <dgm:cxn modelId="{48A037B3-78D9-4B16-A20A-2713EA5B80B2}" type="presOf" srcId="{AFE18462-236D-4FEB-91E5-A06B4FB8CCB7}" destId="{B2D03FFA-607A-44F5-A766-E154E0F3E5F6}" srcOrd="0" destOrd="0" presId="urn:microsoft.com/office/officeart/2005/8/layout/pyramid4"/>
    <dgm:cxn modelId="{8F7357B9-EDCD-49F2-AC11-EBF4DB436016}" type="presOf" srcId="{44301F8F-3AFD-4F60-BC20-1CB58A2D3814}" destId="{E92DE439-821E-494F-B7C1-967B759B0133}" srcOrd="0" destOrd="0" presId="urn:microsoft.com/office/officeart/2005/8/layout/pyramid4"/>
    <dgm:cxn modelId="{2EA730C3-50F5-4DC0-A02A-3C2AAABDBA93}" type="presOf" srcId="{A5983698-0804-415E-BAE2-BA61492718DA}" destId="{897AA604-27A3-439B-A5F7-A9335953E22E}" srcOrd="0" destOrd="0" presId="urn:microsoft.com/office/officeart/2005/8/layout/pyramid4"/>
    <dgm:cxn modelId="{EE0AF6D8-08FC-477E-A031-7435F487BA42}" type="presOf" srcId="{10DEBFA8-7467-4A3E-BD07-81DBD90EF111}" destId="{D58E616B-BE7B-489C-B27D-394524F24708}" srcOrd="0" destOrd="0" presId="urn:microsoft.com/office/officeart/2005/8/layout/pyramid4"/>
    <dgm:cxn modelId="{62C5CBEA-F73E-4558-9E3B-FDE60C769BEC}" srcId="{10DEBFA8-7467-4A3E-BD07-81DBD90EF111}" destId="{AFE18462-236D-4FEB-91E5-A06B4FB8CCB7}" srcOrd="3" destOrd="0" parTransId="{1726BB62-BF44-4247-AC15-5092F10769F9}" sibTransId="{94C36E81-1602-49E4-A1E9-A463112B9C42}"/>
    <dgm:cxn modelId="{A28B7212-ECD4-46F3-A4F4-02CBAADE2B52}" type="presParOf" srcId="{D58E616B-BE7B-489C-B27D-394524F24708}" destId="{E92DE439-821E-494F-B7C1-967B759B0133}" srcOrd="0" destOrd="0" presId="urn:microsoft.com/office/officeart/2005/8/layout/pyramid4"/>
    <dgm:cxn modelId="{E25D91A9-68DA-4B52-BDD2-7F68979707D0}" type="presParOf" srcId="{D58E616B-BE7B-489C-B27D-394524F24708}" destId="{897AA604-27A3-439B-A5F7-A9335953E22E}" srcOrd="1" destOrd="0" presId="urn:microsoft.com/office/officeart/2005/8/layout/pyramid4"/>
    <dgm:cxn modelId="{108CC44C-DC7A-43EB-B3BD-0935A44AC982}" type="presParOf" srcId="{D58E616B-BE7B-489C-B27D-394524F24708}" destId="{254DC8B7-ADB3-4492-B057-4276F89538C3}" srcOrd="2" destOrd="0" presId="urn:microsoft.com/office/officeart/2005/8/layout/pyramid4"/>
    <dgm:cxn modelId="{31DD5E3E-6C16-4A91-9798-6533BEFD9F23}" type="presParOf" srcId="{D58E616B-BE7B-489C-B27D-394524F24708}" destId="{B2D03FFA-607A-44F5-A766-E154E0F3E5F6}"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DEBFA8-7467-4A3E-BD07-81DBD90EF111}" type="doc">
      <dgm:prSet loTypeId="urn:microsoft.com/office/officeart/2005/8/layout/pyramid4" loCatId="relationship" qsTypeId="urn:microsoft.com/office/officeart/2005/8/quickstyle/3d3" qsCatId="3D" csTypeId="urn:microsoft.com/office/officeart/2005/8/colors/colorful1" csCatId="colorful" phldr="1"/>
      <dgm:spPr/>
      <dgm:t>
        <a:bodyPr/>
        <a:lstStyle/>
        <a:p>
          <a:endParaRPr lang="en-ZA"/>
        </a:p>
      </dgm:t>
    </dgm:pt>
    <dgm:pt modelId="{44301F8F-3AFD-4F60-BC20-1CB58A2D3814}">
      <dgm:prSet phldrT="[Text]"/>
      <dgm:spPr/>
      <dgm:t>
        <a:bodyPr/>
        <a:lstStyle/>
        <a:p>
          <a:r>
            <a:rPr lang="en-ZA" dirty="0"/>
            <a:t>HQ</a:t>
          </a:r>
        </a:p>
      </dgm:t>
    </dgm:pt>
    <dgm:pt modelId="{12E76D74-A68A-44F1-B27C-FCDAA71D21F9}" type="parTrans" cxnId="{736AF265-A1B9-4CDA-9AF3-28ABA6CB6C74}">
      <dgm:prSet/>
      <dgm:spPr/>
      <dgm:t>
        <a:bodyPr/>
        <a:lstStyle/>
        <a:p>
          <a:endParaRPr lang="en-ZA"/>
        </a:p>
      </dgm:t>
    </dgm:pt>
    <dgm:pt modelId="{9AD0B30D-470D-4974-98E7-6C72CD8828B6}" type="sibTrans" cxnId="{736AF265-A1B9-4CDA-9AF3-28ABA6CB6C74}">
      <dgm:prSet/>
      <dgm:spPr/>
      <dgm:t>
        <a:bodyPr/>
        <a:lstStyle/>
        <a:p>
          <a:endParaRPr lang="en-ZA"/>
        </a:p>
      </dgm:t>
    </dgm:pt>
    <dgm:pt modelId="{A5983698-0804-415E-BAE2-BA61492718DA}">
      <dgm:prSet phldrT="[Text]"/>
      <dgm:spPr/>
      <dgm:t>
        <a:bodyPr/>
        <a:lstStyle/>
        <a:p>
          <a:r>
            <a:rPr lang="en-ZA" dirty="0"/>
            <a:t>Subsidiary A</a:t>
          </a:r>
        </a:p>
      </dgm:t>
    </dgm:pt>
    <dgm:pt modelId="{54E40EC7-3431-4875-85B6-84975E9F18C8}" type="parTrans" cxnId="{5E877D89-4561-41A9-8C19-408A9DE6E137}">
      <dgm:prSet/>
      <dgm:spPr/>
      <dgm:t>
        <a:bodyPr/>
        <a:lstStyle/>
        <a:p>
          <a:endParaRPr lang="en-ZA"/>
        </a:p>
      </dgm:t>
    </dgm:pt>
    <dgm:pt modelId="{972CE89B-A0EC-4617-9BB3-94F87F9EFD12}" type="sibTrans" cxnId="{5E877D89-4561-41A9-8C19-408A9DE6E137}">
      <dgm:prSet/>
      <dgm:spPr/>
      <dgm:t>
        <a:bodyPr/>
        <a:lstStyle/>
        <a:p>
          <a:endParaRPr lang="en-ZA"/>
        </a:p>
      </dgm:t>
    </dgm:pt>
    <dgm:pt modelId="{09073272-0227-4AE2-9BBE-559994179AA7}">
      <dgm:prSet phldrT="[Text]"/>
      <dgm:spPr/>
      <dgm:t>
        <a:bodyPr/>
        <a:lstStyle/>
        <a:p>
          <a:r>
            <a:rPr lang="en-ZA" dirty="0"/>
            <a:t>MNE</a:t>
          </a:r>
        </a:p>
      </dgm:t>
    </dgm:pt>
    <dgm:pt modelId="{DCD9D9D7-79CE-47E7-AB0F-C8EB265A1FB3}" type="parTrans" cxnId="{E71ECC92-8295-4A1A-AC6E-29BF7067C898}">
      <dgm:prSet/>
      <dgm:spPr/>
      <dgm:t>
        <a:bodyPr/>
        <a:lstStyle/>
        <a:p>
          <a:endParaRPr lang="en-ZA"/>
        </a:p>
      </dgm:t>
    </dgm:pt>
    <dgm:pt modelId="{42F9EA10-A8DA-4470-957D-7E3CDD1D5074}" type="sibTrans" cxnId="{E71ECC92-8295-4A1A-AC6E-29BF7067C898}">
      <dgm:prSet/>
      <dgm:spPr/>
      <dgm:t>
        <a:bodyPr/>
        <a:lstStyle/>
        <a:p>
          <a:endParaRPr lang="en-ZA"/>
        </a:p>
      </dgm:t>
    </dgm:pt>
    <dgm:pt modelId="{AFE18462-236D-4FEB-91E5-A06B4FB8CCB7}">
      <dgm:prSet phldrT="[Text]"/>
      <dgm:spPr/>
      <dgm:t>
        <a:bodyPr/>
        <a:lstStyle/>
        <a:p>
          <a:r>
            <a:rPr lang="en-ZA" dirty="0"/>
            <a:t>Subsidiary B</a:t>
          </a:r>
        </a:p>
      </dgm:t>
    </dgm:pt>
    <dgm:pt modelId="{1726BB62-BF44-4247-AC15-5092F10769F9}" type="parTrans" cxnId="{62C5CBEA-F73E-4558-9E3B-FDE60C769BEC}">
      <dgm:prSet/>
      <dgm:spPr/>
      <dgm:t>
        <a:bodyPr/>
        <a:lstStyle/>
        <a:p>
          <a:endParaRPr lang="en-ZA"/>
        </a:p>
      </dgm:t>
    </dgm:pt>
    <dgm:pt modelId="{94C36E81-1602-49E4-A1E9-A463112B9C42}" type="sibTrans" cxnId="{62C5CBEA-F73E-4558-9E3B-FDE60C769BEC}">
      <dgm:prSet/>
      <dgm:spPr/>
      <dgm:t>
        <a:bodyPr/>
        <a:lstStyle/>
        <a:p>
          <a:endParaRPr lang="en-ZA"/>
        </a:p>
      </dgm:t>
    </dgm:pt>
    <dgm:pt modelId="{D58E616B-BE7B-489C-B27D-394524F24708}" type="pres">
      <dgm:prSet presAssocID="{10DEBFA8-7467-4A3E-BD07-81DBD90EF111}" presName="compositeShape" presStyleCnt="0">
        <dgm:presLayoutVars>
          <dgm:chMax val="9"/>
          <dgm:dir/>
          <dgm:resizeHandles val="exact"/>
        </dgm:presLayoutVars>
      </dgm:prSet>
      <dgm:spPr/>
    </dgm:pt>
    <dgm:pt modelId="{E92DE439-821E-494F-B7C1-967B759B0133}" type="pres">
      <dgm:prSet presAssocID="{10DEBFA8-7467-4A3E-BD07-81DBD90EF111}" presName="triangle1" presStyleLbl="node1" presStyleIdx="0" presStyleCnt="4">
        <dgm:presLayoutVars>
          <dgm:bulletEnabled val="1"/>
        </dgm:presLayoutVars>
      </dgm:prSet>
      <dgm:spPr/>
    </dgm:pt>
    <dgm:pt modelId="{897AA604-27A3-439B-A5F7-A9335953E22E}" type="pres">
      <dgm:prSet presAssocID="{10DEBFA8-7467-4A3E-BD07-81DBD90EF111}" presName="triangle2" presStyleLbl="node1" presStyleIdx="1" presStyleCnt="4">
        <dgm:presLayoutVars>
          <dgm:bulletEnabled val="1"/>
        </dgm:presLayoutVars>
      </dgm:prSet>
      <dgm:spPr/>
    </dgm:pt>
    <dgm:pt modelId="{254DC8B7-ADB3-4492-B057-4276F89538C3}" type="pres">
      <dgm:prSet presAssocID="{10DEBFA8-7467-4A3E-BD07-81DBD90EF111}" presName="triangle3" presStyleLbl="node1" presStyleIdx="2" presStyleCnt="4">
        <dgm:presLayoutVars>
          <dgm:bulletEnabled val="1"/>
        </dgm:presLayoutVars>
      </dgm:prSet>
      <dgm:spPr/>
    </dgm:pt>
    <dgm:pt modelId="{B2D03FFA-607A-44F5-A766-E154E0F3E5F6}" type="pres">
      <dgm:prSet presAssocID="{10DEBFA8-7467-4A3E-BD07-81DBD90EF111}" presName="triangle4" presStyleLbl="node1" presStyleIdx="3" presStyleCnt="4">
        <dgm:presLayoutVars>
          <dgm:bulletEnabled val="1"/>
        </dgm:presLayoutVars>
      </dgm:prSet>
      <dgm:spPr/>
    </dgm:pt>
  </dgm:ptLst>
  <dgm:cxnLst>
    <dgm:cxn modelId="{A5D24708-BD37-40B8-9988-DC1C3AC2F4DE}" type="presOf" srcId="{09073272-0227-4AE2-9BBE-559994179AA7}" destId="{254DC8B7-ADB3-4492-B057-4276F89538C3}" srcOrd="0" destOrd="0" presId="urn:microsoft.com/office/officeart/2005/8/layout/pyramid4"/>
    <dgm:cxn modelId="{736AF265-A1B9-4CDA-9AF3-28ABA6CB6C74}" srcId="{10DEBFA8-7467-4A3E-BD07-81DBD90EF111}" destId="{44301F8F-3AFD-4F60-BC20-1CB58A2D3814}" srcOrd="0" destOrd="0" parTransId="{12E76D74-A68A-44F1-B27C-FCDAA71D21F9}" sibTransId="{9AD0B30D-470D-4974-98E7-6C72CD8828B6}"/>
    <dgm:cxn modelId="{5E877D89-4561-41A9-8C19-408A9DE6E137}" srcId="{10DEBFA8-7467-4A3E-BD07-81DBD90EF111}" destId="{A5983698-0804-415E-BAE2-BA61492718DA}" srcOrd="1" destOrd="0" parTransId="{54E40EC7-3431-4875-85B6-84975E9F18C8}" sibTransId="{972CE89B-A0EC-4617-9BB3-94F87F9EFD12}"/>
    <dgm:cxn modelId="{E71ECC92-8295-4A1A-AC6E-29BF7067C898}" srcId="{10DEBFA8-7467-4A3E-BD07-81DBD90EF111}" destId="{09073272-0227-4AE2-9BBE-559994179AA7}" srcOrd="2" destOrd="0" parTransId="{DCD9D9D7-79CE-47E7-AB0F-C8EB265A1FB3}" sibTransId="{42F9EA10-A8DA-4470-957D-7E3CDD1D5074}"/>
    <dgm:cxn modelId="{48A037B3-78D9-4B16-A20A-2713EA5B80B2}" type="presOf" srcId="{AFE18462-236D-4FEB-91E5-A06B4FB8CCB7}" destId="{B2D03FFA-607A-44F5-A766-E154E0F3E5F6}" srcOrd="0" destOrd="0" presId="urn:microsoft.com/office/officeart/2005/8/layout/pyramid4"/>
    <dgm:cxn modelId="{8F7357B9-EDCD-49F2-AC11-EBF4DB436016}" type="presOf" srcId="{44301F8F-3AFD-4F60-BC20-1CB58A2D3814}" destId="{E92DE439-821E-494F-B7C1-967B759B0133}" srcOrd="0" destOrd="0" presId="urn:microsoft.com/office/officeart/2005/8/layout/pyramid4"/>
    <dgm:cxn modelId="{2EA730C3-50F5-4DC0-A02A-3C2AAABDBA93}" type="presOf" srcId="{A5983698-0804-415E-BAE2-BA61492718DA}" destId="{897AA604-27A3-439B-A5F7-A9335953E22E}" srcOrd="0" destOrd="0" presId="urn:microsoft.com/office/officeart/2005/8/layout/pyramid4"/>
    <dgm:cxn modelId="{EE0AF6D8-08FC-477E-A031-7435F487BA42}" type="presOf" srcId="{10DEBFA8-7467-4A3E-BD07-81DBD90EF111}" destId="{D58E616B-BE7B-489C-B27D-394524F24708}" srcOrd="0" destOrd="0" presId="urn:microsoft.com/office/officeart/2005/8/layout/pyramid4"/>
    <dgm:cxn modelId="{62C5CBEA-F73E-4558-9E3B-FDE60C769BEC}" srcId="{10DEBFA8-7467-4A3E-BD07-81DBD90EF111}" destId="{AFE18462-236D-4FEB-91E5-A06B4FB8CCB7}" srcOrd="3" destOrd="0" parTransId="{1726BB62-BF44-4247-AC15-5092F10769F9}" sibTransId="{94C36E81-1602-49E4-A1E9-A463112B9C42}"/>
    <dgm:cxn modelId="{A28B7212-ECD4-46F3-A4F4-02CBAADE2B52}" type="presParOf" srcId="{D58E616B-BE7B-489C-B27D-394524F24708}" destId="{E92DE439-821E-494F-B7C1-967B759B0133}" srcOrd="0" destOrd="0" presId="urn:microsoft.com/office/officeart/2005/8/layout/pyramid4"/>
    <dgm:cxn modelId="{E25D91A9-68DA-4B52-BDD2-7F68979707D0}" type="presParOf" srcId="{D58E616B-BE7B-489C-B27D-394524F24708}" destId="{897AA604-27A3-439B-A5F7-A9335953E22E}" srcOrd="1" destOrd="0" presId="urn:microsoft.com/office/officeart/2005/8/layout/pyramid4"/>
    <dgm:cxn modelId="{108CC44C-DC7A-43EB-B3BD-0935A44AC982}" type="presParOf" srcId="{D58E616B-BE7B-489C-B27D-394524F24708}" destId="{254DC8B7-ADB3-4492-B057-4276F89538C3}" srcOrd="2" destOrd="0" presId="urn:microsoft.com/office/officeart/2005/8/layout/pyramid4"/>
    <dgm:cxn modelId="{31DD5E3E-6C16-4A91-9798-6533BEFD9F23}" type="presParOf" srcId="{D58E616B-BE7B-489C-B27D-394524F24708}" destId="{B2D03FFA-607A-44F5-A766-E154E0F3E5F6}"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DEBFA8-7467-4A3E-BD07-81DBD90EF111}" type="doc">
      <dgm:prSet loTypeId="urn:microsoft.com/office/officeart/2005/8/layout/pyramid4" loCatId="relationship" qsTypeId="urn:microsoft.com/office/officeart/2005/8/quickstyle/3d3" qsCatId="3D" csTypeId="urn:microsoft.com/office/officeart/2005/8/colors/colorful1" csCatId="colorful" phldr="1"/>
      <dgm:spPr/>
      <dgm:t>
        <a:bodyPr/>
        <a:lstStyle/>
        <a:p>
          <a:endParaRPr lang="en-ZA"/>
        </a:p>
      </dgm:t>
    </dgm:pt>
    <dgm:pt modelId="{44301F8F-3AFD-4F60-BC20-1CB58A2D3814}">
      <dgm:prSet phldrT="[Text]"/>
      <dgm:spPr/>
      <dgm:t>
        <a:bodyPr/>
        <a:lstStyle/>
        <a:p>
          <a:r>
            <a:rPr lang="en-ZA" dirty="0"/>
            <a:t>HQ</a:t>
          </a:r>
        </a:p>
      </dgm:t>
    </dgm:pt>
    <dgm:pt modelId="{12E76D74-A68A-44F1-B27C-FCDAA71D21F9}" type="parTrans" cxnId="{736AF265-A1B9-4CDA-9AF3-28ABA6CB6C74}">
      <dgm:prSet/>
      <dgm:spPr/>
      <dgm:t>
        <a:bodyPr/>
        <a:lstStyle/>
        <a:p>
          <a:endParaRPr lang="en-ZA"/>
        </a:p>
      </dgm:t>
    </dgm:pt>
    <dgm:pt modelId="{9AD0B30D-470D-4974-98E7-6C72CD8828B6}" type="sibTrans" cxnId="{736AF265-A1B9-4CDA-9AF3-28ABA6CB6C74}">
      <dgm:prSet/>
      <dgm:spPr/>
      <dgm:t>
        <a:bodyPr/>
        <a:lstStyle/>
        <a:p>
          <a:endParaRPr lang="en-ZA"/>
        </a:p>
      </dgm:t>
    </dgm:pt>
    <dgm:pt modelId="{A5983698-0804-415E-BAE2-BA61492718DA}">
      <dgm:prSet phldrT="[Text]"/>
      <dgm:spPr/>
      <dgm:t>
        <a:bodyPr/>
        <a:lstStyle/>
        <a:p>
          <a:r>
            <a:rPr lang="en-ZA" dirty="0"/>
            <a:t>Subsidiary A</a:t>
          </a:r>
        </a:p>
      </dgm:t>
    </dgm:pt>
    <dgm:pt modelId="{54E40EC7-3431-4875-85B6-84975E9F18C8}" type="parTrans" cxnId="{5E877D89-4561-41A9-8C19-408A9DE6E137}">
      <dgm:prSet/>
      <dgm:spPr/>
      <dgm:t>
        <a:bodyPr/>
        <a:lstStyle/>
        <a:p>
          <a:endParaRPr lang="en-ZA"/>
        </a:p>
      </dgm:t>
    </dgm:pt>
    <dgm:pt modelId="{972CE89B-A0EC-4617-9BB3-94F87F9EFD12}" type="sibTrans" cxnId="{5E877D89-4561-41A9-8C19-408A9DE6E137}">
      <dgm:prSet/>
      <dgm:spPr/>
      <dgm:t>
        <a:bodyPr/>
        <a:lstStyle/>
        <a:p>
          <a:endParaRPr lang="en-ZA"/>
        </a:p>
      </dgm:t>
    </dgm:pt>
    <dgm:pt modelId="{09073272-0227-4AE2-9BBE-559994179AA7}">
      <dgm:prSet phldrT="[Text]"/>
      <dgm:spPr/>
      <dgm:t>
        <a:bodyPr/>
        <a:lstStyle/>
        <a:p>
          <a:r>
            <a:rPr lang="en-ZA" dirty="0"/>
            <a:t>MNE</a:t>
          </a:r>
        </a:p>
      </dgm:t>
    </dgm:pt>
    <dgm:pt modelId="{DCD9D9D7-79CE-47E7-AB0F-C8EB265A1FB3}" type="parTrans" cxnId="{E71ECC92-8295-4A1A-AC6E-29BF7067C898}">
      <dgm:prSet/>
      <dgm:spPr/>
      <dgm:t>
        <a:bodyPr/>
        <a:lstStyle/>
        <a:p>
          <a:endParaRPr lang="en-ZA"/>
        </a:p>
      </dgm:t>
    </dgm:pt>
    <dgm:pt modelId="{42F9EA10-A8DA-4470-957D-7E3CDD1D5074}" type="sibTrans" cxnId="{E71ECC92-8295-4A1A-AC6E-29BF7067C898}">
      <dgm:prSet/>
      <dgm:spPr/>
      <dgm:t>
        <a:bodyPr/>
        <a:lstStyle/>
        <a:p>
          <a:endParaRPr lang="en-ZA"/>
        </a:p>
      </dgm:t>
    </dgm:pt>
    <dgm:pt modelId="{AFE18462-236D-4FEB-91E5-A06B4FB8CCB7}">
      <dgm:prSet phldrT="[Text]"/>
      <dgm:spPr/>
      <dgm:t>
        <a:bodyPr/>
        <a:lstStyle/>
        <a:p>
          <a:r>
            <a:rPr lang="en-ZA" dirty="0"/>
            <a:t>Subsidiary B</a:t>
          </a:r>
        </a:p>
      </dgm:t>
    </dgm:pt>
    <dgm:pt modelId="{1726BB62-BF44-4247-AC15-5092F10769F9}" type="parTrans" cxnId="{62C5CBEA-F73E-4558-9E3B-FDE60C769BEC}">
      <dgm:prSet/>
      <dgm:spPr/>
      <dgm:t>
        <a:bodyPr/>
        <a:lstStyle/>
        <a:p>
          <a:endParaRPr lang="en-ZA"/>
        </a:p>
      </dgm:t>
    </dgm:pt>
    <dgm:pt modelId="{94C36E81-1602-49E4-A1E9-A463112B9C42}" type="sibTrans" cxnId="{62C5CBEA-F73E-4558-9E3B-FDE60C769BEC}">
      <dgm:prSet/>
      <dgm:spPr/>
      <dgm:t>
        <a:bodyPr/>
        <a:lstStyle/>
        <a:p>
          <a:endParaRPr lang="en-ZA"/>
        </a:p>
      </dgm:t>
    </dgm:pt>
    <dgm:pt modelId="{D58E616B-BE7B-489C-B27D-394524F24708}" type="pres">
      <dgm:prSet presAssocID="{10DEBFA8-7467-4A3E-BD07-81DBD90EF111}" presName="compositeShape" presStyleCnt="0">
        <dgm:presLayoutVars>
          <dgm:chMax val="9"/>
          <dgm:dir/>
          <dgm:resizeHandles val="exact"/>
        </dgm:presLayoutVars>
      </dgm:prSet>
      <dgm:spPr/>
    </dgm:pt>
    <dgm:pt modelId="{E92DE439-821E-494F-B7C1-967B759B0133}" type="pres">
      <dgm:prSet presAssocID="{10DEBFA8-7467-4A3E-BD07-81DBD90EF111}" presName="triangle1" presStyleLbl="node1" presStyleIdx="0" presStyleCnt="4">
        <dgm:presLayoutVars>
          <dgm:bulletEnabled val="1"/>
        </dgm:presLayoutVars>
      </dgm:prSet>
      <dgm:spPr/>
    </dgm:pt>
    <dgm:pt modelId="{897AA604-27A3-439B-A5F7-A9335953E22E}" type="pres">
      <dgm:prSet presAssocID="{10DEBFA8-7467-4A3E-BD07-81DBD90EF111}" presName="triangle2" presStyleLbl="node1" presStyleIdx="1" presStyleCnt="4">
        <dgm:presLayoutVars>
          <dgm:bulletEnabled val="1"/>
        </dgm:presLayoutVars>
      </dgm:prSet>
      <dgm:spPr/>
    </dgm:pt>
    <dgm:pt modelId="{254DC8B7-ADB3-4492-B057-4276F89538C3}" type="pres">
      <dgm:prSet presAssocID="{10DEBFA8-7467-4A3E-BD07-81DBD90EF111}" presName="triangle3" presStyleLbl="node1" presStyleIdx="2" presStyleCnt="4">
        <dgm:presLayoutVars>
          <dgm:bulletEnabled val="1"/>
        </dgm:presLayoutVars>
      </dgm:prSet>
      <dgm:spPr/>
    </dgm:pt>
    <dgm:pt modelId="{B2D03FFA-607A-44F5-A766-E154E0F3E5F6}" type="pres">
      <dgm:prSet presAssocID="{10DEBFA8-7467-4A3E-BD07-81DBD90EF111}" presName="triangle4" presStyleLbl="node1" presStyleIdx="3" presStyleCnt="4">
        <dgm:presLayoutVars>
          <dgm:bulletEnabled val="1"/>
        </dgm:presLayoutVars>
      </dgm:prSet>
      <dgm:spPr/>
    </dgm:pt>
  </dgm:ptLst>
  <dgm:cxnLst>
    <dgm:cxn modelId="{A5D24708-BD37-40B8-9988-DC1C3AC2F4DE}" type="presOf" srcId="{09073272-0227-4AE2-9BBE-559994179AA7}" destId="{254DC8B7-ADB3-4492-B057-4276F89538C3}" srcOrd="0" destOrd="0" presId="urn:microsoft.com/office/officeart/2005/8/layout/pyramid4"/>
    <dgm:cxn modelId="{736AF265-A1B9-4CDA-9AF3-28ABA6CB6C74}" srcId="{10DEBFA8-7467-4A3E-BD07-81DBD90EF111}" destId="{44301F8F-3AFD-4F60-BC20-1CB58A2D3814}" srcOrd="0" destOrd="0" parTransId="{12E76D74-A68A-44F1-B27C-FCDAA71D21F9}" sibTransId="{9AD0B30D-470D-4974-98E7-6C72CD8828B6}"/>
    <dgm:cxn modelId="{5E877D89-4561-41A9-8C19-408A9DE6E137}" srcId="{10DEBFA8-7467-4A3E-BD07-81DBD90EF111}" destId="{A5983698-0804-415E-BAE2-BA61492718DA}" srcOrd="1" destOrd="0" parTransId="{54E40EC7-3431-4875-85B6-84975E9F18C8}" sibTransId="{972CE89B-A0EC-4617-9BB3-94F87F9EFD12}"/>
    <dgm:cxn modelId="{E71ECC92-8295-4A1A-AC6E-29BF7067C898}" srcId="{10DEBFA8-7467-4A3E-BD07-81DBD90EF111}" destId="{09073272-0227-4AE2-9BBE-559994179AA7}" srcOrd="2" destOrd="0" parTransId="{DCD9D9D7-79CE-47E7-AB0F-C8EB265A1FB3}" sibTransId="{42F9EA10-A8DA-4470-957D-7E3CDD1D5074}"/>
    <dgm:cxn modelId="{48A037B3-78D9-4B16-A20A-2713EA5B80B2}" type="presOf" srcId="{AFE18462-236D-4FEB-91E5-A06B4FB8CCB7}" destId="{B2D03FFA-607A-44F5-A766-E154E0F3E5F6}" srcOrd="0" destOrd="0" presId="urn:microsoft.com/office/officeart/2005/8/layout/pyramid4"/>
    <dgm:cxn modelId="{8F7357B9-EDCD-49F2-AC11-EBF4DB436016}" type="presOf" srcId="{44301F8F-3AFD-4F60-BC20-1CB58A2D3814}" destId="{E92DE439-821E-494F-B7C1-967B759B0133}" srcOrd="0" destOrd="0" presId="urn:microsoft.com/office/officeart/2005/8/layout/pyramid4"/>
    <dgm:cxn modelId="{2EA730C3-50F5-4DC0-A02A-3C2AAABDBA93}" type="presOf" srcId="{A5983698-0804-415E-BAE2-BA61492718DA}" destId="{897AA604-27A3-439B-A5F7-A9335953E22E}" srcOrd="0" destOrd="0" presId="urn:microsoft.com/office/officeart/2005/8/layout/pyramid4"/>
    <dgm:cxn modelId="{EE0AF6D8-08FC-477E-A031-7435F487BA42}" type="presOf" srcId="{10DEBFA8-7467-4A3E-BD07-81DBD90EF111}" destId="{D58E616B-BE7B-489C-B27D-394524F24708}" srcOrd="0" destOrd="0" presId="urn:microsoft.com/office/officeart/2005/8/layout/pyramid4"/>
    <dgm:cxn modelId="{62C5CBEA-F73E-4558-9E3B-FDE60C769BEC}" srcId="{10DEBFA8-7467-4A3E-BD07-81DBD90EF111}" destId="{AFE18462-236D-4FEB-91E5-A06B4FB8CCB7}" srcOrd="3" destOrd="0" parTransId="{1726BB62-BF44-4247-AC15-5092F10769F9}" sibTransId="{94C36E81-1602-49E4-A1E9-A463112B9C42}"/>
    <dgm:cxn modelId="{A28B7212-ECD4-46F3-A4F4-02CBAADE2B52}" type="presParOf" srcId="{D58E616B-BE7B-489C-B27D-394524F24708}" destId="{E92DE439-821E-494F-B7C1-967B759B0133}" srcOrd="0" destOrd="0" presId="urn:microsoft.com/office/officeart/2005/8/layout/pyramid4"/>
    <dgm:cxn modelId="{E25D91A9-68DA-4B52-BDD2-7F68979707D0}" type="presParOf" srcId="{D58E616B-BE7B-489C-B27D-394524F24708}" destId="{897AA604-27A3-439B-A5F7-A9335953E22E}" srcOrd="1" destOrd="0" presId="urn:microsoft.com/office/officeart/2005/8/layout/pyramid4"/>
    <dgm:cxn modelId="{108CC44C-DC7A-43EB-B3BD-0935A44AC982}" type="presParOf" srcId="{D58E616B-BE7B-489C-B27D-394524F24708}" destId="{254DC8B7-ADB3-4492-B057-4276F89538C3}" srcOrd="2" destOrd="0" presId="urn:microsoft.com/office/officeart/2005/8/layout/pyramid4"/>
    <dgm:cxn modelId="{31DD5E3E-6C16-4A91-9798-6533BEFD9F23}" type="presParOf" srcId="{D58E616B-BE7B-489C-B27D-394524F24708}" destId="{B2D03FFA-607A-44F5-A766-E154E0F3E5F6}"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B2A89D-C85D-4C66-9E30-7B62B7C84F4B}">
      <dsp:nvSpPr>
        <dsp:cNvPr id="0" name=""/>
        <dsp:cNvSpPr/>
      </dsp:nvSpPr>
      <dsp:spPr>
        <a:xfrm>
          <a:off x="879" y="348105"/>
          <a:ext cx="3431013" cy="2058608"/>
        </a:xfrm>
        <a:prstGeom prst="rect">
          <a:avLst/>
        </a:prstGeom>
        <a:solidFill>
          <a:srgbClr val="7C9B3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panose="020B0604020202020204" pitchFamily="34" charset="0"/>
              <a:ea typeface="+mn-ea"/>
              <a:cs typeface="Arial" panose="020B0604020202020204" pitchFamily="34" charset="0"/>
            </a:rPr>
            <a:t>GLOBAL</a:t>
          </a: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Centrally controlled operations</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No need for home office integration, since home office makes all decisions</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Views the world as its market</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Low market responsiveness, since it is centrally controlled</a:t>
          </a: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a:t>
          </a:r>
          <a:r>
            <a:rPr lang="en-ZA" sz="1400" b="0" i="1" kern="1200" dirty="0">
              <a:solidFill>
                <a:schemeClr val="bg1"/>
              </a:solidFill>
              <a:latin typeface="Arial" panose="020B0604020202020204" pitchFamily="34" charset="0"/>
              <a:ea typeface="+mn-ea"/>
              <a:cs typeface="Arial" panose="020B0604020202020204" pitchFamily="34" charset="0"/>
            </a:rPr>
            <a:t>Global standards/standardisation strategy</a:t>
          </a:r>
          <a:r>
            <a:rPr lang="en-ZA" sz="1400" b="0" i="0" kern="1200" dirty="0">
              <a:solidFill>
                <a:schemeClr val="bg1"/>
              </a:solidFill>
              <a:latin typeface="Arial" panose="020B0604020202020204" pitchFamily="34" charset="0"/>
              <a:ea typeface="+mn-ea"/>
              <a:cs typeface="Arial" panose="020B0604020202020204" pitchFamily="34" charset="0"/>
            </a:rPr>
            <a:t>)</a:t>
          </a:r>
          <a:endParaRPr lang="en-US" sz="1400" kern="1200" dirty="0">
            <a:solidFill>
              <a:schemeClr val="bg1"/>
            </a:solidFill>
            <a:latin typeface="Calibri"/>
            <a:ea typeface="+mn-ea"/>
            <a:cs typeface="+mn-cs"/>
          </a:endParaRPr>
        </a:p>
      </dsp:txBody>
      <dsp:txXfrm>
        <a:off x="879" y="348105"/>
        <a:ext cx="3431013" cy="2058608"/>
      </dsp:txXfrm>
    </dsp:sp>
    <dsp:sp modelId="{F80F6DA8-13CF-430C-BC06-AD24F3B65AD5}">
      <dsp:nvSpPr>
        <dsp:cNvPr id="0" name=""/>
        <dsp:cNvSpPr/>
      </dsp:nvSpPr>
      <dsp:spPr>
        <a:xfrm>
          <a:off x="3774994" y="348105"/>
          <a:ext cx="3431013" cy="2058608"/>
        </a:xfrm>
        <a:prstGeom prst="rect">
          <a:avLst/>
        </a:prstGeom>
        <a:solidFill>
          <a:schemeClr val="tx2">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bg1"/>
              </a:solidFill>
              <a:latin typeface="Arial" panose="020B0604020202020204" pitchFamily="34" charset="0"/>
              <a:ea typeface="+mn-ea"/>
              <a:cs typeface="Arial" panose="020B0604020202020204" pitchFamily="34" charset="0"/>
            </a:rPr>
            <a:t>TRANSNATIONAL</a:t>
          </a:r>
        </a:p>
        <a:p>
          <a:pPr marL="0" lvl="0" indent="0" algn="ctr" defTabSz="622300">
            <a:lnSpc>
              <a:spcPct val="90000"/>
            </a:lnSpc>
            <a:spcBef>
              <a:spcPct val="0"/>
            </a:spcBef>
            <a:spcAft>
              <a:spcPct val="35000"/>
            </a:spcAft>
            <a:buNone/>
          </a:pPr>
          <a:r>
            <a:rPr lang="en-ZA" sz="1400" b="0" i="0" kern="1200">
              <a:solidFill>
                <a:schemeClr val="bg1"/>
              </a:solidFill>
              <a:latin typeface="Arial" panose="020B0604020202020204" pitchFamily="34" charset="0"/>
              <a:ea typeface="+mn-ea"/>
              <a:cs typeface="Arial" panose="020B0604020202020204" pitchFamily="34" charset="0"/>
            </a:rPr>
            <a:t>Foreign offices have control over production, markets</a:t>
          </a:r>
          <a:endParaRPr lang="en-US" sz="1400" kern="120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kern="1200">
              <a:solidFill>
                <a:schemeClr val="bg1"/>
              </a:solidFill>
              <a:latin typeface="Arial" panose="020B0604020202020204" pitchFamily="34" charset="0"/>
              <a:ea typeface="+mn-ea"/>
              <a:cs typeface="Arial" panose="020B0604020202020204" pitchFamily="34" charset="0"/>
            </a:rPr>
            <a:t>Integration with home office</a:t>
          </a:r>
          <a:endParaRPr lang="en-US" sz="1400" kern="120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a:solidFill>
                <a:schemeClr val="bg1"/>
              </a:solidFill>
              <a:latin typeface="Arial" panose="020B0604020202020204" pitchFamily="34" charset="0"/>
              <a:ea typeface="+mn-ea"/>
              <a:cs typeface="Arial" panose="020B0604020202020204" pitchFamily="34" charset="0"/>
            </a:rPr>
            <a:t>High local responsiveness</a:t>
          </a:r>
        </a:p>
        <a:p>
          <a:pPr marL="0" lvl="0" indent="0" algn="ctr" defTabSz="622300">
            <a:lnSpc>
              <a:spcPct val="90000"/>
            </a:lnSpc>
            <a:spcBef>
              <a:spcPct val="0"/>
            </a:spcBef>
            <a:spcAft>
              <a:spcPct val="35000"/>
            </a:spcAft>
            <a:buNone/>
          </a:pPr>
          <a:r>
            <a:rPr lang="en-ZA" sz="1400" b="0" i="0" kern="1200">
              <a:solidFill>
                <a:schemeClr val="bg1"/>
              </a:solidFill>
              <a:latin typeface="Arial" panose="020B0604020202020204" pitchFamily="34" charset="0"/>
              <a:ea typeface="+mn-ea"/>
              <a:cs typeface="Arial" panose="020B0604020202020204" pitchFamily="34" charset="0"/>
            </a:rPr>
            <a:t>(</a:t>
          </a:r>
          <a:r>
            <a:rPr lang="en-ZA" sz="1400" b="0" i="1" kern="1200">
              <a:solidFill>
                <a:schemeClr val="bg1"/>
              </a:solidFill>
              <a:latin typeface="Arial" panose="020B0604020202020204" pitchFamily="34" charset="0"/>
              <a:ea typeface="+mn-ea"/>
              <a:cs typeface="Arial" panose="020B0604020202020204" pitchFamily="34" charset="0"/>
            </a:rPr>
            <a:t>Transnational strategy</a:t>
          </a:r>
          <a:r>
            <a:rPr lang="en-ZA" sz="1400" b="0" i="0" kern="1200">
              <a:solidFill>
                <a:schemeClr val="bg1"/>
              </a:solidFill>
              <a:latin typeface="Arial" panose="020B0604020202020204" pitchFamily="34" charset="0"/>
              <a:ea typeface="+mn-ea"/>
              <a:cs typeface="Arial" panose="020B0604020202020204" pitchFamily="34" charset="0"/>
            </a:rPr>
            <a:t>)</a:t>
          </a:r>
          <a:endParaRPr lang="en-US" sz="1400" kern="1200">
            <a:solidFill>
              <a:schemeClr val="bg1"/>
            </a:solidFill>
            <a:latin typeface="Calibri"/>
            <a:ea typeface="+mn-ea"/>
            <a:cs typeface="+mn-cs"/>
          </a:endParaRPr>
        </a:p>
      </dsp:txBody>
      <dsp:txXfrm>
        <a:off x="3774994" y="348105"/>
        <a:ext cx="3431013" cy="2058608"/>
      </dsp:txXfrm>
    </dsp:sp>
    <dsp:sp modelId="{E7C16BC6-4BAD-4BBB-A13A-1E7778B39F54}">
      <dsp:nvSpPr>
        <dsp:cNvPr id="0" name=""/>
        <dsp:cNvSpPr/>
      </dsp:nvSpPr>
      <dsp:spPr>
        <a:xfrm>
          <a:off x="879" y="2749814"/>
          <a:ext cx="3431013" cy="2058608"/>
        </a:xfrm>
        <a:prstGeom prst="rect">
          <a:avLst/>
        </a:prstGeom>
        <a:solidFill>
          <a:srgbClr val="803F87"/>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panose="020B0604020202020204" pitchFamily="34" charset="0"/>
              <a:ea typeface="+mn-ea"/>
              <a:cs typeface="Arial" panose="020B0604020202020204" pitchFamily="34" charset="0"/>
            </a:rPr>
            <a:t>INTERNATIONAL</a:t>
          </a: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Centrally controlled</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No need for home office integration, as home office makes all decisions</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Uses existing production to sell products overseas</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Low market responsiveness</a:t>
          </a: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a:t>
          </a:r>
          <a:r>
            <a:rPr lang="en-ZA" sz="1400" b="0" i="1" kern="1200" dirty="0">
              <a:solidFill>
                <a:schemeClr val="bg1"/>
              </a:solidFill>
              <a:latin typeface="Arial" panose="020B0604020202020204" pitchFamily="34" charset="0"/>
              <a:ea typeface="+mn-ea"/>
              <a:cs typeface="Arial" panose="020B0604020202020204" pitchFamily="34" charset="0"/>
            </a:rPr>
            <a:t>Home replication/export strategy</a:t>
          </a:r>
          <a:r>
            <a:rPr lang="en-ZA" sz="1400" b="0" i="0" kern="1200" dirty="0">
              <a:solidFill>
                <a:schemeClr val="bg1"/>
              </a:solidFill>
              <a:latin typeface="Arial" panose="020B0604020202020204" pitchFamily="34" charset="0"/>
              <a:ea typeface="+mn-ea"/>
              <a:cs typeface="Arial" panose="020B0604020202020204" pitchFamily="34" charset="0"/>
            </a:rPr>
            <a:t>)</a:t>
          </a:r>
          <a:endParaRPr lang="en-US" sz="1400" kern="1200" dirty="0">
            <a:solidFill>
              <a:schemeClr val="bg1"/>
            </a:solidFill>
            <a:latin typeface="Calibri"/>
            <a:ea typeface="+mn-ea"/>
            <a:cs typeface="+mn-cs"/>
          </a:endParaRPr>
        </a:p>
      </dsp:txBody>
      <dsp:txXfrm>
        <a:off x="879" y="2749814"/>
        <a:ext cx="3431013" cy="2058608"/>
      </dsp:txXfrm>
    </dsp:sp>
    <dsp:sp modelId="{63CEDFA2-C40C-4DD4-810C-1982C9A0EF7E}">
      <dsp:nvSpPr>
        <dsp:cNvPr id="0" name=""/>
        <dsp:cNvSpPr/>
      </dsp:nvSpPr>
      <dsp:spPr>
        <a:xfrm>
          <a:off x="3774994" y="2749814"/>
          <a:ext cx="3431013" cy="2058608"/>
        </a:xfrm>
        <a:prstGeom prst="rect">
          <a:avLst/>
        </a:prstGeom>
        <a:solidFill>
          <a:schemeClr val="accent2"/>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panose="020B0604020202020204" pitchFamily="34" charset="0"/>
              <a:ea typeface="+mn-ea"/>
              <a:cs typeface="Arial" panose="020B0604020202020204" pitchFamily="34" charset="0"/>
            </a:rPr>
            <a:t>MULTINATIONAL</a:t>
          </a: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Foreign offices are viewed as subsidiaries</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Home office still has much control</a:t>
          </a:r>
          <a:endParaRPr lang="en-US" sz="1400" kern="1200" dirty="0">
            <a:solidFill>
              <a:schemeClr val="bg1"/>
            </a:solidFill>
            <a:latin typeface="Arial" panose="020B0604020202020204" pitchFamily="34" charset="0"/>
            <a:ea typeface="+mn-ea"/>
            <a:cs typeface="Arial" panose="020B0604020202020204" pitchFamily="34" charset="0"/>
          </a:endParaRP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High local responsiveness</a:t>
          </a:r>
        </a:p>
        <a:p>
          <a:pPr marL="0" lvl="0" indent="0" algn="ctr" defTabSz="622300">
            <a:lnSpc>
              <a:spcPct val="90000"/>
            </a:lnSpc>
            <a:spcBef>
              <a:spcPct val="0"/>
            </a:spcBef>
            <a:spcAft>
              <a:spcPct val="35000"/>
            </a:spcAft>
            <a:buNone/>
          </a:pPr>
          <a:r>
            <a:rPr lang="en-ZA" sz="1400" b="0" i="0" kern="1200" dirty="0">
              <a:solidFill>
                <a:schemeClr val="bg1"/>
              </a:solidFill>
              <a:latin typeface="Arial" panose="020B0604020202020204" pitchFamily="34" charset="0"/>
              <a:ea typeface="+mn-ea"/>
              <a:cs typeface="Arial" panose="020B0604020202020204" pitchFamily="34" charset="0"/>
            </a:rPr>
            <a:t>(</a:t>
          </a:r>
          <a:r>
            <a:rPr lang="en-ZA" sz="1400" b="0" i="1" kern="1200" dirty="0">
              <a:solidFill>
                <a:schemeClr val="bg1"/>
              </a:solidFill>
              <a:latin typeface="Arial" panose="020B0604020202020204" pitchFamily="34" charset="0"/>
              <a:ea typeface="+mn-ea"/>
              <a:cs typeface="Arial" panose="020B0604020202020204" pitchFamily="34" charset="0"/>
            </a:rPr>
            <a:t>Multi-domestic/localisation strategy</a:t>
          </a:r>
          <a:r>
            <a:rPr lang="en-ZA" sz="1400" b="0" i="0" kern="1200" dirty="0">
              <a:solidFill>
                <a:schemeClr val="bg1"/>
              </a:solidFill>
              <a:latin typeface="Arial" panose="020B0604020202020204" pitchFamily="34" charset="0"/>
              <a:ea typeface="+mn-ea"/>
              <a:cs typeface="Arial" panose="020B0604020202020204" pitchFamily="34" charset="0"/>
            </a:rPr>
            <a:t>)</a:t>
          </a:r>
          <a:endParaRPr lang="en-US" sz="1400" kern="1200" dirty="0">
            <a:solidFill>
              <a:schemeClr val="bg1"/>
            </a:solidFill>
            <a:latin typeface="Calibri"/>
            <a:ea typeface="+mn-ea"/>
            <a:cs typeface="+mn-cs"/>
          </a:endParaRPr>
        </a:p>
      </dsp:txBody>
      <dsp:txXfrm>
        <a:off x="3774994" y="2749814"/>
        <a:ext cx="3431013" cy="20586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8B1C8F-F785-487C-9B58-DF8DB9F5FD06}">
      <dsp:nvSpPr>
        <dsp:cNvPr id="0" name=""/>
        <dsp:cNvSpPr/>
      </dsp:nvSpPr>
      <dsp:spPr>
        <a:xfrm>
          <a:off x="3137739" y="2446019"/>
          <a:ext cx="613000" cy="1976927"/>
        </a:xfrm>
        <a:custGeom>
          <a:avLst/>
          <a:gdLst/>
          <a:ahLst/>
          <a:cxnLst/>
          <a:rect l="0" t="0" r="0" b="0"/>
          <a:pathLst>
            <a:path>
              <a:moveTo>
                <a:pt x="0" y="0"/>
              </a:moveTo>
              <a:lnTo>
                <a:pt x="306500" y="0"/>
              </a:lnTo>
              <a:lnTo>
                <a:pt x="306500" y="1976927"/>
              </a:lnTo>
              <a:lnTo>
                <a:pt x="613000" y="1976927"/>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F88AADF-75E9-4A9B-BFA7-C15E5612144C}">
      <dsp:nvSpPr>
        <dsp:cNvPr id="0" name=""/>
        <dsp:cNvSpPr/>
      </dsp:nvSpPr>
      <dsp:spPr>
        <a:xfrm>
          <a:off x="3137739" y="2446019"/>
          <a:ext cx="613000" cy="658975"/>
        </a:xfrm>
        <a:custGeom>
          <a:avLst/>
          <a:gdLst/>
          <a:ahLst/>
          <a:cxnLst/>
          <a:rect l="0" t="0" r="0" b="0"/>
          <a:pathLst>
            <a:path>
              <a:moveTo>
                <a:pt x="0" y="0"/>
              </a:moveTo>
              <a:lnTo>
                <a:pt x="306500" y="0"/>
              </a:lnTo>
              <a:lnTo>
                <a:pt x="306500" y="658975"/>
              </a:lnTo>
              <a:lnTo>
                <a:pt x="613000" y="658975"/>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B996A1D-6700-499C-BE95-12454C8D83FA}">
      <dsp:nvSpPr>
        <dsp:cNvPr id="0" name=""/>
        <dsp:cNvSpPr/>
      </dsp:nvSpPr>
      <dsp:spPr>
        <a:xfrm>
          <a:off x="3137739" y="1787044"/>
          <a:ext cx="613000" cy="658975"/>
        </a:xfrm>
        <a:custGeom>
          <a:avLst/>
          <a:gdLst/>
          <a:ahLst/>
          <a:cxnLst/>
          <a:rect l="0" t="0" r="0" b="0"/>
          <a:pathLst>
            <a:path>
              <a:moveTo>
                <a:pt x="0" y="658975"/>
              </a:moveTo>
              <a:lnTo>
                <a:pt x="306500" y="658975"/>
              </a:lnTo>
              <a:lnTo>
                <a:pt x="306500" y="0"/>
              </a:lnTo>
              <a:lnTo>
                <a:pt x="613000"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1330CD8-D200-4E8F-8063-70830648902F}">
      <dsp:nvSpPr>
        <dsp:cNvPr id="0" name=""/>
        <dsp:cNvSpPr/>
      </dsp:nvSpPr>
      <dsp:spPr>
        <a:xfrm>
          <a:off x="3137739" y="469092"/>
          <a:ext cx="613000" cy="1976927"/>
        </a:xfrm>
        <a:custGeom>
          <a:avLst/>
          <a:gdLst/>
          <a:ahLst/>
          <a:cxnLst/>
          <a:rect l="0" t="0" r="0" b="0"/>
          <a:pathLst>
            <a:path>
              <a:moveTo>
                <a:pt x="0" y="1976927"/>
              </a:moveTo>
              <a:lnTo>
                <a:pt x="306500" y="1976927"/>
              </a:lnTo>
              <a:lnTo>
                <a:pt x="306500" y="0"/>
              </a:lnTo>
              <a:lnTo>
                <a:pt x="613000"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FA90D6D-350D-4890-AA41-1D7EBAC695FD}">
      <dsp:nvSpPr>
        <dsp:cNvPr id="0" name=""/>
        <dsp:cNvSpPr/>
      </dsp:nvSpPr>
      <dsp:spPr>
        <a:xfrm>
          <a:off x="72736" y="1978606"/>
          <a:ext cx="3065003" cy="934826"/>
        </a:xfrm>
        <a:prstGeom prst="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a:latin typeface="Calibri"/>
              <a:ea typeface="+mn-ea"/>
              <a:cs typeface="+mn-cs"/>
            </a:rPr>
            <a:t>Head Quarters</a:t>
          </a:r>
        </a:p>
      </dsp:txBody>
      <dsp:txXfrm>
        <a:off x="72736" y="1978606"/>
        <a:ext cx="3065003" cy="934826"/>
      </dsp:txXfrm>
    </dsp:sp>
    <dsp:sp modelId="{2727BD11-2400-4D36-A052-BCCFAD8B7649}">
      <dsp:nvSpPr>
        <dsp:cNvPr id="0" name=""/>
        <dsp:cNvSpPr/>
      </dsp:nvSpPr>
      <dsp:spPr>
        <a:xfrm>
          <a:off x="3750740" y="1679"/>
          <a:ext cx="3065003" cy="934826"/>
        </a:xfrm>
        <a:prstGeom prst="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alibri"/>
              <a:ea typeface="+mn-ea"/>
              <a:cs typeface="+mn-cs"/>
            </a:rPr>
            <a:t>International division structure</a:t>
          </a:r>
        </a:p>
        <a:p>
          <a:pPr marL="0" lvl="0" indent="0" algn="ctr" defTabSz="889000">
            <a:lnSpc>
              <a:spcPct val="90000"/>
            </a:lnSpc>
            <a:spcBef>
              <a:spcPct val="0"/>
            </a:spcBef>
            <a:spcAft>
              <a:spcPct val="35000"/>
            </a:spcAft>
            <a:buNone/>
          </a:pPr>
          <a:r>
            <a:rPr lang="en-ZA" sz="2400" b="1" kern="1200" dirty="0">
              <a:latin typeface="Calibri"/>
              <a:ea typeface="+mn-ea"/>
              <a:cs typeface="+mn-cs"/>
            </a:rPr>
            <a:t> </a:t>
          </a:r>
          <a:r>
            <a:rPr lang="en-ZA" sz="2000" b="1" i="1" kern="1200" dirty="0">
              <a:latin typeface="Calibri"/>
              <a:ea typeface="+mn-ea"/>
              <a:cs typeface="+mn-cs"/>
            </a:rPr>
            <a:t>(home replication strategy)</a:t>
          </a:r>
          <a:endParaRPr lang="en-US" sz="2000" b="1" i="1" kern="1200" dirty="0">
            <a:latin typeface="Calibri"/>
            <a:ea typeface="+mn-ea"/>
            <a:cs typeface="+mn-cs"/>
          </a:endParaRPr>
        </a:p>
      </dsp:txBody>
      <dsp:txXfrm>
        <a:off x="3750740" y="1679"/>
        <a:ext cx="3065003" cy="934826"/>
      </dsp:txXfrm>
    </dsp:sp>
    <dsp:sp modelId="{664148A5-3FA3-45F5-BBA7-22D88064EB85}">
      <dsp:nvSpPr>
        <dsp:cNvPr id="0" name=""/>
        <dsp:cNvSpPr/>
      </dsp:nvSpPr>
      <dsp:spPr>
        <a:xfrm>
          <a:off x="3750740" y="1319631"/>
          <a:ext cx="3065003" cy="934826"/>
        </a:xfrm>
        <a:prstGeom prst="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alibri"/>
              <a:ea typeface="+mn-ea"/>
              <a:cs typeface="+mn-cs"/>
            </a:rPr>
            <a:t>Geographic area structure</a:t>
          </a:r>
        </a:p>
        <a:p>
          <a:pPr marL="0" lvl="0" indent="0" algn="ctr" defTabSz="889000">
            <a:lnSpc>
              <a:spcPct val="90000"/>
            </a:lnSpc>
            <a:spcBef>
              <a:spcPct val="0"/>
            </a:spcBef>
            <a:spcAft>
              <a:spcPct val="35000"/>
            </a:spcAft>
            <a:buNone/>
          </a:pPr>
          <a:r>
            <a:rPr lang="en-ZA" sz="2000" b="1" i="1" kern="1200" dirty="0">
              <a:latin typeface="Calibri"/>
              <a:ea typeface="+mn-ea"/>
              <a:cs typeface="+mn-cs"/>
            </a:rPr>
            <a:t>(localisation/multi-domestic strategy)</a:t>
          </a:r>
          <a:endParaRPr lang="en-ZA" sz="2000" b="1" kern="1200" dirty="0">
            <a:latin typeface="Calibri"/>
            <a:ea typeface="+mn-ea"/>
            <a:cs typeface="+mn-cs"/>
          </a:endParaRPr>
        </a:p>
      </dsp:txBody>
      <dsp:txXfrm>
        <a:off x="3750740" y="1319631"/>
        <a:ext cx="3065003" cy="934826"/>
      </dsp:txXfrm>
    </dsp:sp>
    <dsp:sp modelId="{6E867AF9-2D15-4254-A2ED-B99C7DE2B7E0}">
      <dsp:nvSpPr>
        <dsp:cNvPr id="0" name=""/>
        <dsp:cNvSpPr/>
      </dsp:nvSpPr>
      <dsp:spPr>
        <a:xfrm>
          <a:off x="3750740" y="2637582"/>
          <a:ext cx="3065003" cy="934826"/>
        </a:xfrm>
        <a:prstGeom prst="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alibri"/>
              <a:ea typeface="+mn-ea"/>
              <a:cs typeface="+mn-cs"/>
            </a:rPr>
            <a:t>Global product division structure </a:t>
          </a:r>
        </a:p>
        <a:p>
          <a:pPr marL="0" lvl="0" indent="0" algn="ctr" defTabSz="889000">
            <a:lnSpc>
              <a:spcPct val="90000"/>
            </a:lnSpc>
            <a:spcBef>
              <a:spcPct val="0"/>
            </a:spcBef>
            <a:spcAft>
              <a:spcPct val="35000"/>
            </a:spcAft>
            <a:buNone/>
          </a:pPr>
          <a:r>
            <a:rPr lang="en-ZA" sz="2000" b="1" i="1" kern="1200" dirty="0">
              <a:latin typeface="Calibri"/>
              <a:ea typeface="+mn-ea"/>
              <a:cs typeface="+mn-cs"/>
            </a:rPr>
            <a:t>(global standards strategy)</a:t>
          </a:r>
          <a:endParaRPr lang="en-US" sz="2000" b="1" kern="1200" dirty="0">
            <a:latin typeface="Calibri"/>
            <a:ea typeface="+mn-ea"/>
            <a:cs typeface="+mn-cs"/>
          </a:endParaRPr>
        </a:p>
      </dsp:txBody>
      <dsp:txXfrm>
        <a:off x="3750740" y="2637582"/>
        <a:ext cx="3065003" cy="934826"/>
      </dsp:txXfrm>
    </dsp:sp>
    <dsp:sp modelId="{58F7F609-682C-4852-AD34-3E26E3366DD8}">
      <dsp:nvSpPr>
        <dsp:cNvPr id="0" name=""/>
        <dsp:cNvSpPr/>
      </dsp:nvSpPr>
      <dsp:spPr>
        <a:xfrm>
          <a:off x="3750740" y="3955534"/>
          <a:ext cx="3065003" cy="934826"/>
        </a:xfrm>
        <a:prstGeom prst="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alibri"/>
              <a:ea typeface="+mn-ea"/>
              <a:cs typeface="+mn-cs"/>
            </a:rPr>
            <a:t>Global matrix structure </a:t>
          </a:r>
        </a:p>
        <a:p>
          <a:pPr marL="0" lvl="0" indent="0" algn="ctr" defTabSz="889000">
            <a:lnSpc>
              <a:spcPct val="90000"/>
            </a:lnSpc>
            <a:spcBef>
              <a:spcPct val="0"/>
            </a:spcBef>
            <a:spcAft>
              <a:spcPct val="35000"/>
            </a:spcAft>
            <a:buNone/>
          </a:pPr>
          <a:r>
            <a:rPr lang="en-ZA" sz="2000" b="1" i="1" kern="1200" dirty="0">
              <a:latin typeface="Calibri"/>
              <a:ea typeface="+mn-ea"/>
              <a:cs typeface="+mn-cs"/>
            </a:rPr>
            <a:t>(transnational strategy)</a:t>
          </a:r>
          <a:endParaRPr lang="en-ZA" sz="2000" b="1" kern="1200" dirty="0">
            <a:latin typeface="Calibri"/>
            <a:ea typeface="+mn-ea"/>
            <a:cs typeface="+mn-cs"/>
          </a:endParaRPr>
        </a:p>
      </dsp:txBody>
      <dsp:txXfrm>
        <a:off x="3750740" y="3955534"/>
        <a:ext cx="3065003" cy="9348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DE439-821E-494F-B7C1-967B759B0133}">
      <dsp:nvSpPr>
        <dsp:cNvPr id="0" name=""/>
        <dsp:cNvSpPr/>
      </dsp:nvSpPr>
      <dsp:spPr>
        <a:xfrm>
          <a:off x="3326209" y="0"/>
          <a:ext cx="2262981" cy="2262981"/>
        </a:xfrm>
        <a:prstGeom prst="triangl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HQ</a:t>
          </a:r>
        </a:p>
      </dsp:txBody>
      <dsp:txXfrm>
        <a:off x="3891954" y="1131491"/>
        <a:ext cx="1131491" cy="1131490"/>
      </dsp:txXfrm>
    </dsp:sp>
    <dsp:sp modelId="{897AA604-27A3-439B-A5F7-A9335953E22E}">
      <dsp:nvSpPr>
        <dsp:cNvPr id="0" name=""/>
        <dsp:cNvSpPr/>
      </dsp:nvSpPr>
      <dsp:spPr>
        <a:xfrm>
          <a:off x="2194718" y="2262981"/>
          <a:ext cx="2262981" cy="2262981"/>
        </a:xfrm>
        <a:prstGeom prst="triangl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Subsidiary A</a:t>
          </a:r>
        </a:p>
      </dsp:txBody>
      <dsp:txXfrm>
        <a:off x="2760463" y="3394472"/>
        <a:ext cx="1131491" cy="1131490"/>
      </dsp:txXfrm>
    </dsp:sp>
    <dsp:sp modelId="{254DC8B7-ADB3-4492-B057-4276F89538C3}">
      <dsp:nvSpPr>
        <dsp:cNvPr id="0" name=""/>
        <dsp:cNvSpPr/>
      </dsp:nvSpPr>
      <dsp:spPr>
        <a:xfrm rot="10800000">
          <a:off x="3326209" y="2262981"/>
          <a:ext cx="2262981" cy="2262981"/>
        </a:xfrm>
        <a:prstGeom prst="triangl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MNE</a:t>
          </a:r>
        </a:p>
      </dsp:txBody>
      <dsp:txXfrm rot="10800000">
        <a:off x="3891954" y="2262981"/>
        <a:ext cx="1131491" cy="1131490"/>
      </dsp:txXfrm>
    </dsp:sp>
    <dsp:sp modelId="{B2D03FFA-607A-44F5-A766-E154E0F3E5F6}">
      <dsp:nvSpPr>
        <dsp:cNvPr id="0" name=""/>
        <dsp:cNvSpPr/>
      </dsp:nvSpPr>
      <dsp:spPr>
        <a:xfrm>
          <a:off x="4457700" y="2262981"/>
          <a:ext cx="2262981" cy="2262981"/>
        </a:xfrm>
        <a:prstGeom prst="triangl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Subsidiary B</a:t>
          </a:r>
        </a:p>
      </dsp:txBody>
      <dsp:txXfrm>
        <a:off x="5023445" y="3394472"/>
        <a:ext cx="1131491" cy="11314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DE439-821E-494F-B7C1-967B759B0133}">
      <dsp:nvSpPr>
        <dsp:cNvPr id="0" name=""/>
        <dsp:cNvSpPr/>
      </dsp:nvSpPr>
      <dsp:spPr>
        <a:xfrm>
          <a:off x="3326209" y="0"/>
          <a:ext cx="2262981" cy="2262981"/>
        </a:xfrm>
        <a:prstGeom prst="triangl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HQ</a:t>
          </a:r>
        </a:p>
      </dsp:txBody>
      <dsp:txXfrm>
        <a:off x="3891954" y="1131491"/>
        <a:ext cx="1131491" cy="1131490"/>
      </dsp:txXfrm>
    </dsp:sp>
    <dsp:sp modelId="{897AA604-27A3-439B-A5F7-A9335953E22E}">
      <dsp:nvSpPr>
        <dsp:cNvPr id="0" name=""/>
        <dsp:cNvSpPr/>
      </dsp:nvSpPr>
      <dsp:spPr>
        <a:xfrm>
          <a:off x="2194718" y="2262981"/>
          <a:ext cx="2262981" cy="2262981"/>
        </a:xfrm>
        <a:prstGeom prst="triangl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Subsidiary A</a:t>
          </a:r>
        </a:p>
      </dsp:txBody>
      <dsp:txXfrm>
        <a:off x="2760463" y="3394472"/>
        <a:ext cx="1131491" cy="1131490"/>
      </dsp:txXfrm>
    </dsp:sp>
    <dsp:sp modelId="{254DC8B7-ADB3-4492-B057-4276F89538C3}">
      <dsp:nvSpPr>
        <dsp:cNvPr id="0" name=""/>
        <dsp:cNvSpPr/>
      </dsp:nvSpPr>
      <dsp:spPr>
        <a:xfrm rot="10800000">
          <a:off x="3326209" y="2262981"/>
          <a:ext cx="2262981" cy="2262981"/>
        </a:xfrm>
        <a:prstGeom prst="triangl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MNE</a:t>
          </a:r>
        </a:p>
      </dsp:txBody>
      <dsp:txXfrm rot="10800000">
        <a:off x="3891954" y="2262981"/>
        <a:ext cx="1131491" cy="1131490"/>
      </dsp:txXfrm>
    </dsp:sp>
    <dsp:sp modelId="{B2D03FFA-607A-44F5-A766-E154E0F3E5F6}">
      <dsp:nvSpPr>
        <dsp:cNvPr id="0" name=""/>
        <dsp:cNvSpPr/>
      </dsp:nvSpPr>
      <dsp:spPr>
        <a:xfrm>
          <a:off x="4457700" y="2262981"/>
          <a:ext cx="2262981" cy="2262981"/>
        </a:xfrm>
        <a:prstGeom prst="triangl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Subsidiary B</a:t>
          </a:r>
        </a:p>
      </dsp:txBody>
      <dsp:txXfrm>
        <a:off x="5023445" y="3394472"/>
        <a:ext cx="1131491" cy="11314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DE439-821E-494F-B7C1-967B759B0133}">
      <dsp:nvSpPr>
        <dsp:cNvPr id="0" name=""/>
        <dsp:cNvSpPr/>
      </dsp:nvSpPr>
      <dsp:spPr>
        <a:xfrm>
          <a:off x="3326209" y="0"/>
          <a:ext cx="2262981" cy="2262981"/>
        </a:xfrm>
        <a:prstGeom prst="triangl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HQ</a:t>
          </a:r>
        </a:p>
      </dsp:txBody>
      <dsp:txXfrm>
        <a:off x="3891954" y="1131491"/>
        <a:ext cx="1131491" cy="1131490"/>
      </dsp:txXfrm>
    </dsp:sp>
    <dsp:sp modelId="{897AA604-27A3-439B-A5F7-A9335953E22E}">
      <dsp:nvSpPr>
        <dsp:cNvPr id="0" name=""/>
        <dsp:cNvSpPr/>
      </dsp:nvSpPr>
      <dsp:spPr>
        <a:xfrm>
          <a:off x="2194718" y="2262981"/>
          <a:ext cx="2262981" cy="2262981"/>
        </a:xfrm>
        <a:prstGeom prst="triangl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Subsidiary A</a:t>
          </a:r>
        </a:p>
      </dsp:txBody>
      <dsp:txXfrm>
        <a:off x="2760463" y="3394472"/>
        <a:ext cx="1131491" cy="1131490"/>
      </dsp:txXfrm>
    </dsp:sp>
    <dsp:sp modelId="{254DC8B7-ADB3-4492-B057-4276F89538C3}">
      <dsp:nvSpPr>
        <dsp:cNvPr id="0" name=""/>
        <dsp:cNvSpPr/>
      </dsp:nvSpPr>
      <dsp:spPr>
        <a:xfrm rot="10800000">
          <a:off x="3326209" y="2262981"/>
          <a:ext cx="2262981" cy="2262981"/>
        </a:xfrm>
        <a:prstGeom prst="triangl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MNE</a:t>
          </a:r>
        </a:p>
      </dsp:txBody>
      <dsp:txXfrm rot="10800000">
        <a:off x="3891954" y="2262981"/>
        <a:ext cx="1131491" cy="1131490"/>
      </dsp:txXfrm>
    </dsp:sp>
    <dsp:sp modelId="{B2D03FFA-607A-44F5-A766-E154E0F3E5F6}">
      <dsp:nvSpPr>
        <dsp:cNvPr id="0" name=""/>
        <dsp:cNvSpPr/>
      </dsp:nvSpPr>
      <dsp:spPr>
        <a:xfrm>
          <a:off x="4457700" y="2262981"/>
          <a:ext cx="2262981" cy="2262981"/>
        </a:xfrm>
        <a:prstGeom prst="triangl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ZA" sz="1600" kern="1200" dirty="0"/>
            <a:t>Subsidiary B</a:t>
          </a:r>
        </a:p>
      </dsp:txBody>
      <dsp:txXfrm>
        <a:off x="5023445" y="3394472"/>
        <a:ext cx="1131491" cy="113149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4.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5.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FEA328F-AC8E-4878-84CC-69372C2D3B0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9C19321B-8ABC-420E-916C-6DDFBDD15274}"/>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9BBAC0B-25DF-4AB0-95DF-92F56FD8F48F}" type="datetimeFigureOut">
              <a:rPr lang="en-US"/>
              <a:pPr>
                <a:defRPr/>
              </a:pPr>
              <a:t>7/9/2021</a:t>
            </a:fld>
            <a:endParaRPr lang="en-US"/>
          </a:p>
        </p:txBody>
      </p:sp>
      <p:sp>
        <p:nvSpPr>
          <p:cNvPr id="4" name="Slide Image Placeholder 3">
            <a:extLst>
              <a:ext uri="{FF2B5EF4-FFF2-40B4-BE49-F238E27FC236}">
                <a16:creationId xmlns:a16="http://schemas.microsoft.com/office/drawing/2014/main" id="{43BE76A9-5E72-42C7-8ABF-544AF3EE58F3}"/>
              </a:ext>
            </a:extLst>
          </p:cNvPr>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A213A333-9781-4CAE-8C95-35C2A9CFB85B}"/>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5FE6EA7F-D69E-40EA-AA37-6408965BAEE4}"/>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D76C198D-195E-4F87-A0F6-E47EE89497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462EB908-FD6A-43F2-9FFE-3D809D990777}"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236C47C4-64A2-4422-9F1E-B996B39960B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2DD9D0A3-9C50-4C53-9CA9-16E2C03B711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In Theme 2, Chapters 13 and 14, we learned about the unique considerations that come with competing internationally as an MNE. Global oligopolies and the rules for international competition were explored. We were also made aware of the competitive advantages that come with global operations, and we explored mergers, acquisitions and alliances as a means to build these operations. </a:t>
            </a:r>
            <a:endParaRPr lang="en-ZA" altLang="en-US" dirty="0"/>
          </a:p>
          <a:p>
            <a:r>
              <a:rPr lang="en-GB" altLang="en-US" dirty="0"/>
              <a:t>In Theme 3, covering Chapters 15 to 17, we will learn about the management of the MNE in the global sphere, including how the various types of MNEs are organised (refer back to Figure 1 in from the first discussion class for an overview) to ensure that people within it work together constructively (Chapter 15). The building blocks of an entry strategy from Discussion class 2 are echoed in more detail as we delve into the implementation of the MNE’s operational areas of human resources and marketing and supply chain management in Lessons 6 and 7 (Chapters 16 and 17). </a:t>
            </a:r>
          </a:p>
          <a:p>
            <a:endParaRPr lang="en-GB" altLang="en-US" dirty="0"/>
          </a:p>
          <a:p>
            <a:r>
              <a:rPr lang="en-GB" altLang="en-US" dirty="0"/>
              <a:t>But for now, let’s start with Chapter 15 – Lesson 5</a:t>
            </a:r>
            <a:endParaRPr lang="en-ZA" altLang="en-US" dirty="0"/>
          </a:p>
        </p:txBody>
      </p:sp>
      <p:sp>
        <p:nvSpPr>
          <p:cNvPr id="8196" name="Slide Number Placeholder 3">
            <a:extLst>
              <a:ext uri="{FF2B5EF4-FFF2-40B4-BE49-F238E27FC236}">
                <a16:creationId xmlns:a16="http://schemas.microsoft.com/office/drawing/2014/main" id="{51D4D024-547A-4B85-82E0-7BE96F4A96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7F5CF50-0690-46E6-9FE4-C8CDA951A123}" type="slidenum">
              <a:rPr lang="en-US" altLang="en-US">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827A6AC-31B4-4776-BD5D-E7F80BD67E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C102C4D6-A9D8-4AB1-9CCD-063605C30B67}"/>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GB" dirty="0"/>
              <a:t>Which type of MNE do you think would have a knowledge flow like that shown in the book? Transnational</a:t>
            </a:r>
          </a:p>
          <a:p>
            <a:pPr>
              <a:defRPr/>
            </a:pPr>
            <a:endParaRPr lang="en-GB" dirty="0"/>
          </a:p>
          <a:p>
            <a:pPr>
              <a:defRPr/>
            </a:pPr>
            <a:r>
              <a:rPr lang="en-GB" dirty="0"/>
              <a:t>What about this one? </a:t>
            </a:r>
          </a:p>
          <a:p>
            <a:pPr>
              <a:defRPr/>
            </a:pPr>
            <a:endParaRPr lang="en-GB" dirty="0"/>
          </a:p>
          <a:p>
            <a:pPr>
              <a:defRPr/>
            </a:pPr>
            <a:endParaRPr lang="en-GB" dirty="0"/>
          </a:p>
        </p:txBody>
      </p:sp>
      <p:sp>
        <p:nvSpPr>
          <p:cNvPr id="20484" name="Slide Number Placeholder 3">
            <a:extLst>
              <a:ext uri="{FF2B5EF4-FFF2-40B4-BE49-F238E27FC236}">
                <a16:creationId xmlns:a16="http://schemas.microsoft.com/office/drawing/2014/main" id="{A7AC69C7-AF7F-4CA1-9A43-AD48BF922F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0AA70A6-F981-4759-A697-DCD907FFC6B9}" type="slidenum">
              <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778867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827A6AC-31B4-4776-BD5D-E7F80BD67E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C102C4D6-A9D8-4AB1-9CCD-063605C30B67}"/>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endParaRPr lang="en-GB" dirty="0"/>
          </a:p>
          <a:p>
            <a:pPr>
              <a:defRPr/>
            </a:pPr>
            <a:endParaRPr lang="en-GB" dirty="0"/>
          </a:p>
          <a:p>
            <a:pPr>
              <a:defRPr/>
            </a:pPr>
            <a:r>
              <a:rPr lang="en-GB" dirty="0"/>
              <a:t>What about this one? Global</a:t>
            </a:r>
          </a:p>
          <a:p>
            <a:pPr>
              <a:defRPr/>
            </a:pPr>
            <a:endParaRPr lang="en-GB" dirty="0"/>
          </a:p>
          <a:p>
            <a:pPr>
              <a:defRPr/>
            </a:pPr>
            <a:endParaRPr lang="en-GB" dirty="0"/>
          </a:p>
        </p:txBody>
      </p:sp>
      <p:sp>
        <p:nvSpPr>
          <p:cNvPr id="20484" name="Slide Number Placeholder 3">
            <a:extLst>
              <a:ext uri="{FF2B5EF4-FFF2-40B4-BE49-F238E27FC236}">
                <a16:creationId xmlns:a16="http://schemas.microsoft.com/office/drawing/2014/main" id="{A7AC69C7-AF7F-4CA1-9A43-AD48BF922F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0AA70A6-F981-4759-A697-DCD907FFC6B9}" type="slidenum">
              <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91724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5F801D5F-7062-4C6B-ADA4-E2F7EFC5AF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0F1544C-D7D0-4FAB-9656-B8469BEE64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The book also speaks about Communities of practice (CoPs) as an important means to share knowledge in MNEs. Most knowledge that is created occurs in groups of people doing related or similar tasks (Peng &amp; Meyer, 2019). The prescribed book outlines ways in which these CoPs can be encouraged and the influence of digitalisation on the interaction of CoP members across borders.</a:t>
            </a:r>
          </a:p>
          <a:p>
            <a:r>
              <a:rPr lang="en-GB" altLang="en-US" dirty="0"/>
              <a:t>CoPs organise around the need to tap into tacit knowledge. Creating these groups is a quicker option that codifying the knowledge and distributing it as explicit knowledge. </a:t>
            </a:r>
            <a:endParaRPr lang="en-ZA" altLang="en-US" dirty="0"/>
          </a:p>
          <a:p>
            <a:pPr eaLnBrk="1" hangingPunct="1"/>
            <a:endParaRPr lang="en-US" altLang="en-US" sz="2000" dirty="0"/>
          </a:p>
          <a:p>
            <a:pPr eaLnBrk="1" hangingPunct="1"/>
            <a:endParaRPr lang="en-GB" altLang="en-US" dirty="0"/>
          </a:p>
        </p:txBody>
      </p:sp>
      <p:sp>
        <p:nvSpPr>
          <p:cNvPr id="26628" name="Slide Number Placeholder 3">
            <a:extLst>
              <a:ext uri="{FF2B5EF4-FFF2-40B4-BE49-F238E27FC236}">
                <a16:creationId xmlns:a16="http://schemas.microsoft.com/office/drawing/2014/main" id="{D8256E14-7C38-489B-A5DA-93A465E17C0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A56F5AF-00A4-4DA2-8A4F-8FD9ADDC110B}" type="slidenum">
              <a:rPr lang="en-US" altLang="en-US">
                <a:latin typeface="Calibri" panose="020F0502020204030204" pitchFamily="34" charset="0"/>
              </a:rPr>
              <a:pPr/>
              <a:t>13</a:t>
            </a:fld>
            <a:endParaRPr lang="en-US" altLang="en-US">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F1703FFF-DC47-490C-A606-F4E906EEAB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2D5B78FC-7BA4-4DA7-B3DB-C463123349D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eaLnBrk="1" hangingPunct="1">
              <a:buClr>
                <a:schemeClr val="tx1"/>
              </a:buClr>
              <a:defRPr/>
            </a:pPr>
            <a:r>
              <a:rPr lang="en-GB" altLang="en-US" dirty="0"/>
              <a:t>Knowledge governance refers to selecting mechanisms and organisational structures that can facilitate the creation, integration, sharing and utilisation of knowledge. The prescribed book highlights the challenges that need to be addressed in knowledge governance in the MNE. You can see a summary of these challenges in Table 15.3 (Peng &amp; Meyer, 2019: 429). You might see a link between knowledge retention and human resources – If you have employees with tacit knowledge and they leave the company, you are going to lose that valuable knowledge. Making that knowledge explicit or sharing tacit knowledge through communities of practice will help the company to retain it. Intellectual property is also a valuable resource – what if an employee leaves with that knowledge and goes to a competitor? Then that knowledge is no longer rare and it can be imitated – you will lose your sustainable competitive advantage unless you can protect it through contracts, for example.</a:t>
            </a:r>
          </a:p>
          <a:p>
            <a:pPr eaLnBrk="1" hangingPunct="1">
              <a:buClr>
                <a:schemeClr val="tx1"/>
              </a:buClr>
              <a:defRPr/>
            </a:pPr>
            <a:endParaRPr lang="en-GB" altLang="en-US" dirty="0"/>
          </a:p>
          <a:p>
            <a:pPr eaLnBrk="1" hangingPunct="1">
              <a:buClr>
                <a:schemeClr val="tx1"/>
              </a:buClr>
              <a:defRPr/>
            </a:pPr>
            <a:r>
              <a:rPr lang="en-GB" altLang="en-US" dirty="0"/>
              <a:t>CoPs come into play again with knowledge SHARING: </a:t>
            </a:r>
            <a:r>
              <a:rPr lang="en-US" altLang="en-US" dirty="0"/>
              <a:t>HQ can manipulate the formal rules of the game, such as (1) tying bonuses to measurable knowledge outflows and inflows, (2) using high-powered, corporate-or business-unit-based incentives (as opposed to individual-and team-based incentives) and (3) codifying tacit knowledge. However, the most challenging (if not impossible) task is to accurately measure inflows and outflows of tacit knowledge. The nature of tacit knowledge simply resists such formal processes. Moreover, high powered incentives may undermine a corporate culture of sharing knowledge, as individuals focus on initiatives that are measured and rewarded, while reducing informal means of sharing that can be more timely and effective. In other words, large bonuses can undermine a cooperative culture. </a:t>
            </a:r>
          </a:p>
          <a:p>
            <a:pPr eaLnBrk="1" hangingPunct="1">
              <a:buClr>
                <a:schemeClr val="tx1"/>
              </a:buClr>
              <a:defRPr/>
            </a:pPr>
            <a:endParaRPr lang="en-US" altLang="en-US" dirty="0"/>
          </a:p>
          <a:p>
            <a:pPr eaLnBrk="1" hangingPunct="1">
              <a:buClr>
                <a:schemeClr val="tx1"/>
              </a:buClr>
              <a:defRPr/>
            </a:pPr>
            <a:r>
              <a:rPr lang="en-US" altLang="en-US" dirty="0"/>
              <a:t>With knowledge transmission, you can think back on the figures highlighting knowledge flow. The organizational structure needs to allow knowledge to be communicated. However, you will see issues in an international division structure for example, where business units are not communicating between countries. Even if you have the structure of a global matrix, we might still encounter language or cultural barriers as well. </a:t>
            </a:r>
          </a:p>
          <a:p>
            <a:pPr eaLnBrk="1" hangingPunct="1">
              <a:buClr>
                <a:schemeClr val="tx1"/>
              </a:buClr>
              <a:defRPr/>
            </a:pPr>
            <a:endParaRPr lang="en-US" altLang="en-US" dirty="0"/>
          </a:p>
          <a:p>
            <a:pPr eaLnBrk="1" hangingPunct="1">
              <a:buClr>
                <a:schemeClr val="tx1"/>
              </a:buClr>
              <a:defRPr/>
            </a:pPr>
            <a:r>
              <a:rPr lang="en-US" altLang="en-US" dirty="0"/>
              <a:t>Lastly even if knowledge is retained, transmitted and shared, is it being USED? A subsidiary manager in India might not take knowledge shared by another subsidiary in China – shrugging it off as not applicable. How does the MNE get around this and the other challenges of sharing?</a:t>
            </a:r>
          </a:p>
          <a:p>
            <a:pPr eaLnBrk="1" hangingPunct="1">
              <a:buClr>
                <a:schemeClr val="tx1"/>
              </a:buClr>
              <a:defRPr/>
            </a:pPr>
            <a:endParaRPr lang="en-US" altLang="en-US" dirty="0"/>
          </a:p>
          <a:p>
            <a:pPr marL="0" marR="0" lvl="0" indent="0" algn="l" defTabSz="914400" rtl="0" eaLnBrk="1" fontAlgn="base" latinLnBrk="0" hangingPunct="1">
              <a:lnSpc>
                <a:spcPct val="100000"/>
              </a:lnSpc>
              <a:spcBef>
                <a:spcPct val="30000"/>
              </a:spcBef>
              <a:spcAft>
                <a:spcPct val="0"/>
              </a:spcAft>
              <a:buClr>
                <a:schemeClr val="tx1"/>
              </a:buClr>
              <a:buSzTx/>
              <a:buFontTx/>
              <a:buNone/>
              <a:tabLst/>
              <a:defRPr/>
            </a:pPr>
            <a:r>
              <a:rPr lang="en-US" altLang="en-US" dirty="0"/>
              <a:t>Through informal social capital, in which individuals and subsidiaries can be encourages to benefit informally from this knowledge through their social structures and networks. Social capital helps in motivating individuals to go out of their way to help friends and acquaintances. MNEs thus organize major events for participants from across their global network, not only to learn from each other but to develop personal relationships. Then, managers of the China subsidiary are more likely to help managers of the India subsidiary if they know each other and have some social relationship. Thus, informal interpersonal relationships between managers of different units may greatly </a:t>
            </a:r>
            <a:r>
              <a:rPr lang="en-US" altLang="en-US" dirty="0" err="1"/>
              <a:t>faciltate</a:t>
            </a:r>
            <a:r>
              <a:rPr lang="en-US" altLang="en-US" dirty="0"/>
              <a:t> inter-subsidiary cooperation among units.</a:t>
            </a:r>
          </a:p>
          <a:p>
            <a:pPr eaLnBrk="1" hangingPunct="1">
              <a:buClr>
                <a:schemeClr val="tx1"/>
              </a:buClr>
              <a:defRPr/>
            </a:pPr>
            <a:endParaRPr lang="en-US" altLang="en-US" dirty="0"/>
          </a:p>
          <a:p>
            <a:pPr eaLnBrk="1" hangingPunct="1">
              <a:buClr>
                <a:schemeClr val="tx1"/>
              </a:buClr>
              <a:defRPr/>
            </a:pPr>
            <a:endParaRPr lang="en-US" altLang="en-US" dirty="0"/>
          </a:p>
          <a:p>
            <a:pPr eaLnBrk="1" hangingPunct="1">
              <a:buClr>
                <a:schemeClr val="tx1"/>
              </a:buClr>
              <a:defRPr/>
            </a:pPr>
            <a:endParaRPr lang="en-US" altLang="en-US" dirty="0"/>
          </a:p>
          <a:p>
            <a:pPr eaLnBrk="1" hangingPunct="1">
              <a:buClr>
                <a:schemeClr val="tx1"/>
              </a:buClr>
              <a:defRPr/>
            </a:pPr>
            <a:endParaRPr lang="en-US" altLang="en-US" dirty="0"/>
          </a:p>
          <a:p>
            <a:pPr eaLnBrk="1" hangingPunct="1">
              <a:buClr>
                <a:schemeClr val="tx1"/>
              </a:buClr>
              <a:defRPr/>
            </a:pPr>
            <a:endParaRPr lang="en-GB" altLang="en-US" dirty="0"/>
          </a:p>
        </p:txBody>
      </p:sp>
      <p:sp>
        <p:nvSpPr>
          <p:cNvPr id="28676" name="Slide Number Placeholder 3">
            <a:extLst>
              <a:ext uri="{FF2B5EF4-FFF2-40B4-BE49-F238E27FC236}">
                <a16:creationId xmlns:a16="http://schemas.microsoft.com/office/drawing/2014/main" id="{FF23B5A4-DAA4-47E7-AE6A-F1A33D76324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7165D17-C8E5-4930-AF2E-D3EDD333B140}" type="slidenum">
              <a:rPr lang="en-US" altLang="en-US">
                <a:latin typeface="Calibri" panose="020F0502020204030204" pitchFamily="34" charset="0"/>
              </a:rPr>
              <a:pPr/>
              <a:t>14</a:t>
            </a:fld>
            <a:endParaRPr lang="en-US" altLang="en-US">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ECCB0E46-EB85-49E5-BBE9-EA11436659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6F6DE0C-D3C8-4A71-AC56-FDCDA54F78C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buClr>
                <a:schemeClr val="tx1"/>
              </a:buClr>
            </a:pPr>
            <a:r>
              <a:rPr lang="en-GB" altLang="en-US" dirty="0"/>
              <a:t>Subsidiaries develop over time and that through their own initiatives and actions have the potential to modify the power structures of the MNE and influence strategy from below. If we are to say that MNEs are no longer massive, hierarchical organisations, with knowledge flowing in one direction, and if knowledge originates throughout the global network of the MNE, then subsidiaries have vital roles in all aspects of knowledge management. As a result, subsidiaries have the potential to attain considerable independence within the MNE. A subsidiary might evolve into a centre of excellence because of their strategic location for the region, for example.  </a:t>
            </a:r>
            <a:endParaRPr lang="en-ZA" altLang="en-US" dirty="0"/>
          </a:p>
          <a:p>
            <a:pPr eaLnBrk="1" hangingPunct="1">
              <a:buClr>
                <a:schemeClr val="tx1"/>
              </a:buClr>
            </a:pPr>
            <a:endParaRPr lang="en-ZA" altLang="en-US" dirty="0"/>
          </a:p>
          <a:p>
            <a:pPr eaLnBrk="1" hangingPunct="1">
              <a:buClr>
                <a:schemeClr val="tx1"/>
              </a:buClr>
            </a:pPr>
            <a:r>
              <a:rPr lang="en-US" altLang="en-US" dirty="0"/>
              <a:t>Also, providing subsidiary managers with the freedom to act entrepreneurially in their own markets is a powerful way to bring about their best ideas and initiatives. Yet subsidiary autonomy also makes it more difficult to realize the benefits of integration, in particular economies of scale and shared standards and practices. We saw this with one of the downfalls of the multinational MNE with a localization strategy and a geographic area structure. When HQ wants to introduce common practices throughout the organization (such as quality procedures), some subsidiaries may be happy to comply, others may pay lip service, and still others may object, citing local differences.  Subsidiary employees often feel</a:t>
            </a:r>
          </a:p>
          <a:p>
            <a:pPr eaLnBrk="1" hangingPunct="1">
              <a:buClr>
                <a:schemeClr val="tx1"/>
              </a:buClr>
            </a:pPr>
            <a:r>
              <a:rPr lang="en-US" altLang="en-US" dirty="0"/>
              <a:t>that corporate HQ, especially those staffed by parent country nationals only, take decisions in more or less ignorance of their local context, and that imported practices from HQ are insufficient to beat local competitors. </a:t>
            </a:r>
            <a:endParaRPr lang="en-ZA" altLang="en-US" dirty="0"/>
          </a:p>
        </p:txBody>
      </p:sp>
      <p:sp>
        <p:nvSpPr>
          <p:cNvPr id="30724" name="Slide Number Placeholder 3">
            <a:extLst>
              <a:ext uri="{FF2B5EF4-FFF2-40B4-BE49-F238E27FC236}">
                <a16:creationId xmlns:a16="http://schemas.microsoft.com/office/drawing/2014/main" id="{95BE1176-E87E-4FBC-9605-85095A1BBC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37509D-E4FA-407E-B4C4-6F9DFC4337ED}" type="slidenum">
              <a:rPr lang="en-US" altLang="en-US">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7E8E060E-3A37-4AAE-B55D-63EA7975E4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84632B7-F14F-414C-88FC-E21182EE1CEF}"/>
              </a:ext>
            </a:extLst>
          </p:cNvPr>
          <p:cNvSpPr>
            <a:spLocks noGrp="1"/>
          </p:cNvSpPr>
          <p:nvPr>
            <p:ph type="body" idx="1"/>
          </p:nvPr>
        </p:nvSpPr>
        <p:spPr/>
        <p:txBody>
          <a:bodyPr>
            <a:normAutofit fontScale="92500" lnSpcReduction="10000"/>
          </a:bodyPr>
          <a:lstStyle/>
          <a:p>
            <a:pPr eaLnBrk="1" hangingPunct="1">
              <a:defRPr/>
            </a:pPr>
            <a:r>
              <a:rPr lang="en-US" dirty="0"/>
              <a:t>So, how do institutions come into play for structures in the MNE? Each country has a “tradition” of </a:t>
            </a:r>
            <a:r>
              <a:rPr lang="en-US" dirty="0" err="1"/>
              <a:t>favouring</a:t>
            </a:r>
            <a:r>
              <a:rPr lang="en-US" dirty="0"/>
              <a:t> certain strategies and structures because of their home institutions – US = home replication strategy/international division because of the sheer size of the country, bringing in most sales, they chose this strategy but did allow some localization of their subsidiaries. </a:t>
            </a:r>
            <a:r>
              <a:rPr lang="en-GB" dirty="0"/>
              <a:t>These institutional variances influence organisational forms in numerous ways. In the past, majority of the firms were organised either as holding companies (if they operated in multiple businesses), or by functions along the value chain, separating purchasing, manufacturing and sales units. However, with increasing diversity of markets and products, such organisational structures were no longer relevant. In the latter years, ‘multi-divisional’ forms started to be preferred.</a:t>
            </a:r>
            <a:endParaRPr lang="en-US" dirty="0"/>
          </a:p>
          <a:p>
            <a:pPr eaLnBrk="1" hangingPunct="1">
              <a:defRPr/>
            </a:pPr>
            <a:r>
              <a:rPr lang="en-US" dirty="0"/>
              <a:t>The external environment can change this – new trade agreements, for example, open borders and do away with geographic structures in </a:t>
            </a:r>
            <a:r>
              <a:rPr lang="en-US" dirty="0" err="1"/>
              <a:t>favour</a:t>
            </a:r>
            <a:r>
              <a:rPr lang="en-US" dirty="0"/>
              <a:t> of matrix structures</a:t>
            </a:r>
          </a:p>
          <a:p>
            <a:pPr eaLnBrk="1" hangingPunct="1">
              <a:defRPr/>
            </a:pPr>
            <a:endParaRPr lang="en-US" dirty="0"/>
          </a:p>
          <a:p>
            <a:pPr eaLnBrk="1" hangingPunct="1">
              <a:defRPr/>
            </a:pPr>
            <a:r>
              <a:rPr lang="en-US" dirty="0"/>
              <a:t>Therefore, host country governments use </a:t>
            </a:r>
            <a:r>
              <a:rPr lang="en-US" dirty="0" err="1"/>
              <a:t>i</a:t>
            </a:r>
            <a:r>
              <a:rPr lang="en-GB" dirty="0" err="1"/>
              <a:t>ncentive</a:t>
            </a:r>
            <a:r>
              <a:rPr lang="en-GB" dirty="0"/>
              <a:t> schemes and the national innovation system, for example, may affect the types of activities MNEs locate in a country. </a:t>
            </a:r>
            <a:r>
              <a:rPr lang="en-US" dirty="0"/>
              <a:t>BMW opened a car manufacturing </a:t>
            </a:r>
            <a:r>
              <a:rPr lang="en-US" dirty="0" err="1"/>
              <a:t>centre</a:t>
            </a:r>
            <a:r>
              <a:rPr lang="en-US" dirty="0"/>
              <a:t> in SA</a:t>
            </a:r>
          </a:p>
          <a:p>
            <a:pPr eaLnBrk="1" hangingPunct="1">
              <a:defRPr/>
            </a:pPr>
            <a:r>
              <a:rPr lang="en-US" dirty="0"/>
              <a:t>MNEs tend to look more broadly at the institutional framework for innovation, also known as national innovation systems. Thus MNEs locate their</a:t>
            </a:r>
          </a:p>
          <a:p>
            <a:pPr eaLnBrk="1" hangingPunct="1">
              <a:defRPr/>
            </a:pPr>
            <a:r>
              <a:rPr lang="en-US" dirty="0"/>
              <a:t>R&amp;D units near quality universities and research laboratories and where networks between business and academia facilitate knowledge flows (CAPABILITY ENHANCING)</a:t>
            </a:r>
          </a:p>
          <a:p>
            <a:pPr eaLnBrk="1" hangingPunct="1">
              <a:defRPr/>
            </a:pPr>
            <a:endParaRPr lang="en-US" dirty="0"/>
          </a:p>
          <a:p>
            <a:pPr eaLnBrk="1" hangingPunct="1">
              <a:defRPr/>
            </a:pPr>
            <a:r>
              <a:rPr lang="en-GB" dirty="0"/>
              <a:t>The MNE’s relationship with host governments has also come to the fore as large organisations have gained the ability to extract a favourable outcome from negotiations with local politicians (bargaining power) </a:t>
            </a:r>
            <a:endParaRPr lang="en-US" dirty="0"/>
          </a:p>
          <a:p>
            <a:pPr eaLnBrk="1" hangingPunct="1">
              <a:defRPr/>
            </a:pPr>
            <a:endParaRPr lang="en-US" dirty="0"/>
          </a:p>
          <a:p>
            <a:pPr eaLnBrk="1" hangingPunct="1">
              <a:buClr>
                <a:schemeClr val="tx1"/>
              </a:buClr>
              <a:defRPr/>
            </a:pPr>
            <a:endParaRPr lang="en-ZA" dirty="0"/>
          </a:p>
        </p:txBody>
      </p:sp>
      <p:sp>
        <p:nvSpPr>
          <p:cNvPr id="32772" name="Slide Number Placeholder 3">
            <a:extLst>
              <a:ext uri="{FF2B5EF4-FFF2-40B4-BE49-F238E27FC236}">
                <a16:creationId xmlns:a16="http://schemas.microsoft.com/office/drawing/2014/main" id="{4BBB4B19-6F47-4263-A742-800E8A91B82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2CBC405-2023-462B-BA87-0D0DD9576F2B}" type="slidenum">
              <a:rPr lang="en-US" altLang="en-US">
                <a:latin typeface="Calibri" panose="020F0502020204030204" pitchFamily="34" charset="0"/>
              </a:rPr>
              <a:pPr/>
              <a:t>16</a:t>
            </a:fld>
            <a:endParaRPr lang="en-US" altLang="en-US">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348A9E9F-887E-4E71-9067-EF52F0F0BD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4ED8BAE0-500D-4BB9-855C-90FEFEC58E1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a:defRPr/>
            </a:pPr>
            <a:r>
              <a:rPr lang="en-GB" altLang="en-US" dirty="0"/>
              <a:t>This section discusses how organisational structures and knowledge management practices support value creation and exploitation. </a:t>
            </a:r>
            <a:endParaRPr lang="en-ZA" altLang="en-US" dirty="0"/>
          </a:p>
          <a:p>
            <a:pPr>
              <a:defRPr/>
            </a:pPr>
            <a:r>
              <a:rPr lang="en-GB" altLang="en-US" dirty="0"/>
              <a:t>The structure of an organisation can contribute or detract from the sustainable competitive advantage of the MNE. You will read how organisational structure can do this by analysing it against the VRIO framework in the prescribed book</a:t>
            </a:r>
          </a:p>
          <a:p>
            <a:pPr>
              <a:defRPr/>
            </a:pPr>
            <a:endParaRPr lang="en-GB" altLang="en-US" b="1" dirty="0"/>
          </a:p>
          <a:p>
            <a:pPr>
              <a:defRPr/>
            </a:pPr>
            <a:r>
              <a:rPr lang="en-GB" altLang="en-US" b="1" dirty="0"/>
              <a:t>VALUE: Does the structure and the innovations arising from knowledge management add value? Does the structure help or work against valuable innovations? </a:t>
            </a:r>
          </a:p>
          <a:p>
            <a:pPr>
              <a:defRPr/>
            </a:pPr>
            <a:r>
              <a:rPr lang="en-GB" altLang="en-US" b="1" dirty="0"/>
              <a:t>RARITY: Structures are not typically rare, but the technology and tacit knowledge to mange the structures can be. Seamless </a:t>
            </a:r>
            <a:r>
              <a:rPr lang="en-GB" altLang="en-US" b="1" dirty="0" err="1"/>
              <a:t>conection</a:t>
            </a:r>
            <a:r>
              <a:rPr lang="en-GB" altLang="en-US" b="1" dirty="0"/>
              <a:t> is difficult.</a:t>
            </a:r>
            <a:r>
              <a:rPr lang="en-US" altLang="en-US" dirty="0"/>
              <a:t> </a:t>
            </a:r>
          </a:p>
          <a:p>
            <a:pPr>
              <a:defRPr/>
            </a:pPr>
            <a:r>
              <a:rPr lang="en-US" altLang="en-US" dirty="0"/>
              <a:t>IMITABILITY: Structure is imitable, but the intangible knowledge (remember Cell 4?) is not! The less formal network structure provides an organizational concept or philosophy which, supported by a collaborative organizational culture, enables organizational capabilities. It is obviously a lot harder, if not impossible, to imitate an intangible mentality than to imitate a tangible structure. Tacit knowledge is harder to copy than explicit – which is why you don’t want to do away with it!</a:t>
            </a:r>
          </a:p>
          <a:p>
            <a:pPr>
              <a:defRPr/>
            </a:pPr>
            <a:r>
              <a:rPr lang="en-US" altLang="en-US" dirty="0"/>
              <a:t>ORGANISATION: Resources and capabilities to take advantage of the innovations. Are MNEs organized, both formally and informally, to exploit the values they are creating? A crucial difference exists between an innovator and a profitable innovator. The latter not only has plenty of good ideas but also lots of complementary assets (such as organizational structures and marketing muscle) to add value to innovation (see Chapter 4). </a:t>
            </a:r>
          </a:p>
          <a:p>
            <a:pPr>
              <a:defRPr/>
            </a:pPr>
            <a:endParaRPr lang="en-US" altLang="en-US" dirty="0"/>
          </a:p>
          <a:p>
            <a:pPr>
              <a:defRPr/>
            </a:pPr>
            <a:endParaRPr lang="en-US" altLang="en-US" b="1" dirty="0"/>
          </a:p>
        </p:txBody>
      </p:sp>
      <p:sp>
        <p:nvSpPr>
          <p:cNvPr id="34820" name="Slide Number Placeholder 3">
            <a:extLst>
              <a:ext uri="{FF2B5EF4-FFF2-40B4-BE49-F238E27FC236}">
                <a16:creationId xmlns:a16="http://schemas.microsoft.com/office/drawing/2014/main" id="{69B663B0-BAEE-43F7-BF32-F67AF0E202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8CFE8FA-5D2D-4669-8056-2DCE7457D210}" type="slidenum">
              <a:rPr lang="en-US" altLang="en-US">
                <a:latin typeface="Calibri" panose="020F0502020204030204" pitchFamily="34" charset="0"/>
              </a:rPr>
              <a:pPr/>
              <a:t>17</a:t>
            </a:fld>
            <a:endParaRPr lang="en-US" altLang="en-US">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0A1FCA68-0DA3-4EF7-ABCB-01C92FA6C59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CBB47F49-5245-41A8-BA74-95C09731F1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dirty="0"/>
              <a:t>In the last section, The prescribed book presents two debates on organising and managing knowledge. The first debate concerns the nationality of top management teams, and the implications for the management of the corporation. </a:t>
            </a:r>
            <a:endParaRPr lang="en-US" altLang="en-US" dirty="0"/>
          </a:p>
          <a:p>
            <a:pPr eaLnBrk="1" hangingPunct="1"/>
            <a:endParaRPr lang="en-US" altLang="en-US" dirty="0"/>
          </a:p>
          <a:p>
            <a:pPr eaLnBrk="1" hangingPunct="1"/>
            <a:r>
              <a:rPr lang="en-US" altLang="en-US" dirty="0"/>
              <a:t>Home country nationals are more likely to have a thorough understanding of the informal, social norms and values of a firm.</a:t>
            </a:r>
          </a:p>
          <a:p>
            <a:pPr eaLnBrk="1" hangingPunct="1"/>
            <a:r>
              <a:rPr lang="en-US" altLang="en-US" dirty="0"/>
              <a:t>Foreign-born bosses bring substantial diversity to an organization, especially valuable with high share foreign owners or sales. </a:t>
            </a:r>
          </a:p>
          <a:p>
            <a:pPr eaLnBrk="1" hangingPunct="1"/>
            <a:r>
              <a:rPr lang="en-GB" altLang="en-US" dirty="0"/>
              <a:t>Diversity of top management teams affects the global survival and success of the MNEs. Furthermore, Peng and Meyer (2019) noted that a crucial element in the structure of an MNE is the leadership of subsidiaries and the composition of the top management team. You will learn more about the managerial mindset of the MNE and how it influences HR practices in Study Unit 6.</a:t>
            </a:r>
            <a:endParaRPr lang="en-US" altLang="en-US" dirty="0"/>
          </a:p>
          <a:p>
            <a:pPr eaLnBrk="1" hangingPunct="1">
              <a:buClr>
                <a:schemeClr val="tx1"/>
              </a:buClr>
            </a:pPr>
            <a:endParaRPr lang="en-GB" altLang="en-US" dirty="0"/>
          </a:p>
        </p:txBody>
      </p:sp>
      <p:sp>
        <p:nvSpPr>
          <p:cNvPr id="36868" name="Slide Number Placeholder 3">
            <a:extLst>
              <a:ext uri="{FF2B5EF4-FFF2-40B4-BE49-F238E27FC236}">
                <a16:creationId xmlns:a16="http://schemas.microsoft.com/office/drawing/2014/main" id="{BA3E1E64-DDAA-4EDC-8FE3-81ED623156F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918A4F6-C982-4A14-A778-0FDE41A57C71}" type="slidenum">
              <a:rPr lang="en-US" altLang="en-US">
                <a:latin typeface="Calibri" panose="020F0502020204030204" pitchFamily="34" charset="0"/>
              </a:rPr>
              <a:pPr/>
              <a:t>18</a:t>
            </a:fld>
            <a:endParaRPr lang="en-US" altLang="en-US">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93CEB6DA-5948-426E-9328-151AB66757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436C4F49-822F-4F81-AF40-B096E479604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altLang="en-US" dirty="0"/>
              <a:t>The second debate concerns the relocation of headquarters and business-unit-headquarters away from the country of origin.</a:t>
            </a:r>
            <a:endParaRPr lang="en-ZA" altLang="en-US" dirty="0"/>
          </a:p>
          <a:p>
            <a:pPr eaLnBrk="1" hangingPunct="1">
              <a:defRPr/>
            </a:pPr>
            <a:r>
              <a:rPr lang="en-GB" dirty="0"/>
              <a:t>Some MNEs aggregate operations by locating business unit headquarters (HQ), the central coordinating unit for an entire business, away from their home country. Some are even moving their corporate HQ away from their country of origin. </a:t>
            </a:r>
            <a:r>
              <a:rPr lang="en-US" dirty="0"/>
              <a:t>At the business unit level, the answer is straightforward: the ‘</a:t>
            </a:r>
            <a:r>
              <a:rPr lang="en-US" dirty="0" err="1"/>
              <a:t>centre</a:t>
            </a:r>
            <a:r>
              <a:rPr lang="en-US" dirty="0"/>
              <a:t> of gravity’ of the activities of a business unit may pull its HQ towards a host country. </a:t>
            </a:r>
          </a:p>
          <a:p>
            <a:pPr eaLnBrk="1" hangingPunct="1">
              <a:defRPr/>
            </a:pPr>
            <a:r>
              <a:rPr lang="en-US" dirty="0"/>
              <a:t>They might move their operational HQ because most of their markets are in that area. Others move key functions overseas to be closer to their business partners. For example, IBM moved its global procurement office to Shenzhen, China, in 2006. </a:t>
            </a:r>
          </a:p>
          <a:p>
            <a:pPr eaLnBrk="1" hangingPunct="1">
              <a:defRPr/>
            </a:pPr>
            <a:endParaRPr lang="en-US" dirty="0"/>
          </a:p>
          <a:p>
            <a:pPr eaLnBrk="1" hangingPunct="1">
              <a:defRPr/>
            </a:pPr>
            <a:r>
              <a:rPr lang="en-US" dirty="0"/>
              <a:t>At the corporate level, there are at least four strategic rationales. First, HQ location is a clear signal to various stakeholders that the firm is a global – rather than domestic or local – player. </a:t>
            </a:r>
          </a:p>
          <a:p>
            <a:pPr eaLnBrk="1" hangingPunct="1">
              <a:defRPr/>
            </a:pPr>
            <a:r>
              <a:rPr lang="en-US" altLang="en-US" dirty="0"/>
              <a:t>Second, it may facilitate access to capital markets. A corporate HQ in a major financial </a:t>
            </a:r>
            <a:r>
              <a:rPr lang="en-US" altLang="en-US" dirty="0" err="1"/>
              <a:t>centre</a:t>
            </a:r>
            <a:r>
              <a:rPr lang="en-US" altLang="en-US" dirty="0"/>
              <a:t> such as New York or London facilitates direct communication with institutional shareholders, financial analysts and investment banks. The MNE also increases its visibility in a financial market as a result.  </a:t>
            </a:r>
          </a:p>
          <a:p>
            <a:pPr eaLnBrk="1" hangingPunct="1">
              <a:defRPr/>
            </a:pPr>
            <a:r>
              <a:rPr lang="en-US" altLang="en-US" dirty="0"/>
              <a:t>Third, moving corporate HQ to a new country clearly indicates a commitment to that country’s market. </a:t>
            </a:r>
          </a:p>
          <a:p>
            <a:pPr eaLnBrk="1" hangingPunct="1">
              <a:defRPr/>
            </a:pPr>
            <a:r>
              <a:rPr lang="en-US" altLang="en-US" dirty="0"/>
              <a:t>Finally, as discussed in Chapter 6 from MNB3701, some firms may be able to reduce their tax burden by moving the place of their incorporations.</a:t>
            </a:r>
            <a:endParaRPr lang="en-GB" altLang="en-US" dirty="0"/>
          </a:p>
        </p:txBody>
      </p:sp>
      <p:sp>
        <p:nvSpPr>
          <p:cNvPr id="38916" name="Slide Number Placeholder 3">
            <a:extLst>
              <a:ext uri="{FF2B5EF4-FFF2-40B4-BE49-F238E27FC236}">
                <a16:creationId xmlns:a16="http://schemas.microsoft.com/office/drawing/2014/main" id="{07A7BAA8-04F4-43EE-82EA-390979A16E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E05C18A-442E-46DE-86A9-78E9E17709CA}" type="slidenum">
              <a:rPr lang="en-US" altLang="en-US">
                <a:latin typeface="Calibri" panose="020F0502020204030204" pitchFamily="34" charset="0"/>
              </a:rPr>
              <a:pPr/>
              <a:t>19</a:t>
            </a:fld>
            <a:endParaRPr lang="en-US" altLang="en-US">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C9D7CE13-E432-4DE2-862A-E31134326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9BAB074B-2220-4DDA-AFA2-0B94A09E1B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In summary, MNEs are big, complex and geographically spread businesses. Different strategies and structures call for different rules. </a:t>
            </a:r>
            <a:r>
              <a:rPr lang="en-US" altLang="en-US" dirty="0"/>
              <a:t>Excessive centralization kills local initiative and innovation,  and undermines context-sensitive adaptation. Complete decentralization, on the other hand, under-mines the MNE’s ability to create synergies and exploit economies of scale, </a:t>
            </a:r>
            <a:r>
              <a:rPr lang="en-GB" altLang="en-US" dirty="0"/>
              <a:t>We need to emphasise the need to understand external and internal rules governing managerial action, along with the need to develop capabilities to manage innovation while ‘thinking global, acting local’ </a:t>
            </a:r>
            <a:r>
              <a:rPr lang="en-US" altLang="en-US" dirty="0"/>
              <a:t>Subsidiaries of MNEs thus need to engage not only in local CoPs to access local knowledge but with internal CoPs within the MNE to share such knowledge throughout the company. However, it requires rare managerial skills to implement the ‘act local, think global’ management philosophy.</a:t>
            </a:r>
          </a:p>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E521251B-F232-4291-8B86-F171DF2397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6B41F00-DAAA-4187-B5E7-55E4CF94CB8E}" type="slidenum">
              <a:rPr lang="en-US" altLang="en-US">
                <a:latin typeface="Calibri" panose="020F0502020204030204" pitchFamily="34" charset="0"/>
              </a:rPr>
              <a:pPr/>
              <a:t>20</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EEB35D82-5769-4D7D-8359-97899B1F011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7E1D53A4-E65B-4DE6-8F62-F3365D7963C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In Lesson 4 and Chapter 14 of the prescribed book, we discussed how crucial it is for MNE to achieve competitive advantage in global strategies. However, realising such competitive advantages requires complex organisational structures and processes. As the world becomes more globalised and organisations mature, hierarchical structures tend to become less important. Instead, individual cross-cultural skills, global project teams and decision processes become more imperative. MNE’s have realised that central decision making kills creativity and initiative in the organisation and can undermine many of the firm’s capabilities (Meyer &amp; Peng, 2019).</a:t>
            </a:r>
          </a:p>
          <a:p>
            <a:endParaRPr lang="en-ZA" altLang="en-US" dirty="0"/>
          </a:p>
          <a:p>
            <a:r>
              <a:rPr lang="en-GB" altLang="en-US" dirty="0"/>
              <a:t>So, in Lesson 5, we address key questions of how MNEs can organise their operations to be successful both locally and internationally. This chapter considers how best to structure the organisation to ensure that the people within it work together constructively, knowledge is exchanged freely, and innovative practices are encouraged.</a:t>
            </a:r>
            <a:endParaRPr lang="en-ZA" altLang="en-US" dirty="0"/>
          </a:p>
          <a:p>
            <a:pPr eaLnBrk="1" hangingPunct="1"/>
            <a:endParaRPr lang="en-ZA" altLang="en-US" dirty="0"/>
          </a:p>
        </p:txBody>
      </p:sp>
      <p:sp>
        <p:nvSpPr>
          <p:cNvPr id="12292" name="Slide Number Placeholder 3">
            <a:extLst>
              <a:ext uri="{FF2B5EF4-FFF2-40B4-BE49-F238E27FC236}">
                <a16:creationId xmlns:a16="http://schemas.microsoft.com/office/drawing/2014/main" id="{C60EA3C2-8C52-4884-BA3C-F56119D15A7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451D606-8687-44AB-BB26-5465E89CD697}" type="slidenum">
              <a:rPr lang="en-US" altLang="en-US">
                <a:latin typeface="Calibri" panose="020F0502020204030204" pitchFamily="34" charset="0"/>
              </a:rPr>
              <a:pPr/>
              <a:t>3</a:t>
            </a:fld>
            <a:endParaRPr lang="en-US" altLang="en-US">
              <a:latin typeface="Calibri" panose="020F050202020403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FBC5D675-21E5-4C86-B4B0-8CA967104DF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4B7D7C62-FE67-4BCF-A813-2920F694E9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6868" name="Slide Number Placeholder 3">
            <a:extLst>
              <a:ext uri="{FF2B5EF4-FFF2-40B4-BE49-F238E27FC236}">
                <a16:creationId xmlns:a16="http://schemas.microsoft.com/office/drawing/2014/main" id="{FA0838BC-A2D3-4D09-87D3-38C8DE184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803275" indent="-307975">
              <a:defRPr>
                <a:solidFill>
                  <a:schemeClr val="tx1"/>
                </a:solidFill>
                <a:latin typeface="Arial" panose="020B0604020202020204" pitchFamily="34" charset="0"/>
                <a:cs typeface="Arial" panose="020B0604020202020204" pitchFamily="34" charset="0"/>
              </a:defRPr>
            </a:lvl2pPr>
            <a:lvl3pPr marL="1236663" indent="-246063">
              <a:defRPr>
                <a:solidFill>
                  <a:schemeClr val="tx1"/>
                </a:solidFill>
                <a:latin typeface="Arial" panose="020B0604020202020204" pitchFamily="34" charset="0"/>
                <a:cs typeface="Arial" panose="020B0604020202020204" pitchFamily="34" charset="0"/>
              </a:defRPr>
            </a:lvl3pPr>
            <a:lvl4pPr marL="1731963" indent="-246063">
              <a:defRPr>
                <a:solidFill>
                  <a:schemeClr val="tx1"/>
                </a:solidFill>
                <a:latin typeface="Arial" panose="020B0604020202020204" pitchFamily="34" charset="0"/>
                <a:cs typeface="Arial" panose="020B0604020202020204" pitchFamily="34" charset="0"/>
              </a:defRPr>
            </a:lvl4pPr>
            <a:lvl5pPr marL="2227263" indent="-246063">
              <a:defRPr>
                <a:solidFill>
                  <a:schemeClr val="tx1"/>
                </a:solidFill>
                <a:latin typeface="Arial" panose="020B0604020202020204" pitchFamily="34" charset="0"/>
                <a:cs typeface="Arial" panose="020B0604020202020204" pitchFamily="34" charset="0"/>
              </a:defRPr>
            </a:lvl5pPr>
            <a:lvl6pPr marL="2684463" indent="-246063"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141663" indent="-246063"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598863" indent="-246063"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056063" indent="-246063"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977E1C2-0FBF-42D1-8AE9-B5A03720F116}"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C625F042-8BEB-452C-A20D-569030EA49D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EF6CAA04-43E2-44DD-9954-E61542F943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eaLnBrk="1" hangingPunct="1"/>
            <a:r>
              <a:rPr lang="en-GB" altLang="en-US" dirty="0"/>
              <a:t>This section introduces the four types of strategies, distinguished based on the organisations need to be responsive to local markets versus their need to integrate operations on a global scale. These four strategies therefore influence where the node of control over the organisation’s operations rests. The choice of strategy results in one of four organisational structures for businesses operating across borders. </a:t>
            </a:r>
          </a:p>
          <a:p>
            <a:pPr eaLnBrk="1" hangingPunct="1"/>
            <a:endParaRPr lang="en-GB" altLang="en-US" dirty="0"/>
          </a:p>
          <a:p>
            <a:pPr eaLnBrk="1" hangingPunct="1"/>
            <a:r>
              <a:rPr lang="en-GB" altLang="en-US" dirty="0"/>
              <a:t>The integration-responsiveness framework (see Figure 15.1 in Peng &amp; Meyer, 2019: 418) provides a tool to analyse multinational strategy and structure. The main concern when deciding on a global business strategy is the trade-off between global integration and local responsiveness. Global integration is a strategy of focusing benefits of aggregating operations above the national level. It helps in realising aggregation benefits, such as economies of scale, global innovation and global sourcing. Local responsiveness, on the other hand, is a strategy that focuses on the accommodation of local consumer demand and institutions. The two dimensions result in four global business strategies: (1) home replication, (2) localisation, (3) global standards and (4) transnational strategy. </a:t>
            </a:r>
            <a:r>
              <a:rPr lang="en-ZA" altLang="en-US" dirty="0"/>
              <a:t>These </a:t>
            </a:r>
            <a:r>
              <a:rPr lang="en-US" altLang="en-US" dirty="0"/>
              <a:t>strategies vary in responding to local needs and their emphasis on achieving efficiency around the world.</a:t>
            </a:r>
          </a:p>
          <a:p>
            <a:pPr eaLnBrk="1" hangingPunct="1"/>
            <a:endParaRPr lang="en-US" altLang="en-US" dirty="0"/>
          </a:p>
          <a:p>
            <a:pPr eaLnBrk="1" hangingPunct="1"/>
            <a:r>
              <a:rPr lang="en-US" altLang="en-US" dirty="0"/>
              <a:t>Do you see how we can link our discussion of the triple A framework to this figure? In our last discussion class, on Chapter 14/Lesson 4, we took you through the this framework. Note how the pressures for global integration versus the pressures to be locally responsive link to the two levers of aggregation and adaptation? Even more, we have been familiarizing you with these four global business strategies from the very beginning of this module…[next slide]</a:t>
            </a:r>
            <a:endParaRPr lang="en-ZA" altLang="en-US" dirty="0"/>
          </a:p>
          <a:p>
            <a:pPr eaLnBrk="1" hangingPunct="1"/>
            <a:endParaRPr lang="en-GB" altLang="en-US" dirty="0"/>
          </a:p>
        </p:txBody>
      </p:sp>
      <p:sp>
        <p:nvSpPr>
          <p:cNvPr id="14340" name="Slide Number Placeholder 3">
            <a:extLst>
              <a:ext uri="{FF2B5EF4-FFF2-40B4-BE49-F238E27FC236}">
                <a16:creationId xmlns:a16="http://schemas.microsoft.com/office/drawing/2014/main" id="{D59CA0D0-C051-4650-B031-AC45491A25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68CF892-A043-4C5C-95B4-CA6DF4524083}" type="slidenum">
              <a:rPr lang="en-US" altLang="en-US">
                <a:latin typeface="Calibri" panose="020F0502020204030204" pitchFamily="34" charset="0"/>
              </a:rPr>
              <a:pPr/>
              <a:t>4</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A6A86067-A2A0-4A32-8A84-8245439364B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858E874F-C26C-4D88-A60E-7BFE80D40D5C}"/>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defRPr/>
            </a:pPr>
            <a:r>
              <a:rPr lang="en-GB" b="1" dirty="0"/>
              <a:t>Remember this Figure 1 from Lesson 1? International organisations follow a Home replication strategy, often known as the ‘International’ strategy.</a:t>
            </a:r>
            <a:r>
              <a:rPr lang="en-GB" dirty="0"/>
              <a:t> This based on replication of home country-based competencies, such as production scales, distribution efficiencies and brand positioning. Essentially, the operation abroad is built to resemble the home operation in the belief that this is the best way to transfer competences of the firm. This strategy is relatively easy to implement and may be used by firms venturing abroad for the first time (Meyer &amp; Peng, 2019). One will frequently see the home replication strategy in those organisations that expand through franchising – such as Ocean Basket. These companies use the International Division structure as they experience low pressures for global integration (they don’t need to aggregate as all the decisions are made at home and they do not have to coordinate operations like supply chains, HR and marketing globally). They also experience little pressure for local responsiveness – reproducing their business model overseas.</a:t>
            </a:r>
          </a:p>
          <a:p>
            <a:pPr>
              <a:defRPr/>
            </a:pPr>
            <a:endParaRPr lang="en-ZA" dirty="0"/>
          </a:p>
          <a:p>
            <a:pPr>
              <a:defRPr/>
            </a:pPr>
            <a:r>
              <a:rPr lang="en-GB" dirty="0"/>
              <a:t>The Multinational company follows a localisation, also known as the </a:t>
            </a:r>
            <a:r>
              <a:rPr lang="en-GB" b="1" dirty="0"/>
              <a:t>multi domestic  strategy</a:t>
            </a:r>
            <a:r>
              <a:rPr lang="en-GB" dirty="0"/>
              <a:t>. These MNEs customise products or processes to the specific conditions in each country in response to pressures for local responsiveness. Each country or region is considered as a stand-alone ‘local’ market worthy of significant attention and </a:t>
            </a:r>
            <a:r>
              <a:rPr lang="en-GB" b="1" dirty="0"/>
              <a:t>adaptation</a:t>
            </a:r>
            <a:r>
              <a:rPr lang="en-GB" dirty="0"/>
              <a:t>.</a:t>
            </a:r>
            <a:r>
              <a:rPr lang="en-US" dirty="0"/>
              <a:t> An MNE using a </a:t>
            </a:r>
            <a:r>
              <a:rPr lang="en-US" dirty="0" err="1"/>
              <a:t>localisation</a:t>
            </a:r>
            <a:r>
              <a:rPr lang="en-US" b="1" dirty="0"/>
              <a:t> strategy, </a:t>
            </a:r>
            <a:r>
              <a:rPr lang="en-US" b="0" dirty="0"/>
              <a:t>therefore sacrifices a lot of the benefits of aggregation in order to </a:t>
            </a:r>
            <a:r>
              <a:rPr lang="en-ZA" dirty="0"/>
              <a:t>embrace the benefits of adaptation, </a:t>
            </a:r>
            <a:r>
              <a:rPr lang="en-US" dirty="0"/>
              <a:t>responding to local requirements within each of its markets and giving their foreign subsidiaries/branches a lot more control. </a:t>
            </a:r>
            <a:r>
              <a:rPr lang="en-GB" dirty="0"/>
              <a:t> They use a structure based on </a:t>
            </a:r>
            <a:r>
              <a:rPr lang="en-GB" b="1" dirty="0"/>
              <a:t>geographic area</a:t>
            </a:r>
            <a:r>
              <a:rPr lang="en-GB" dirty="0"/>
              <a:t>, with overall management centralised in the home country but country managers having latitude to make adaptations. Why would a company sacrifice scale efficiencies of global integration for responsiveness to local conditions? Mainly because country managers have a deep understanding of local laws, customs, and tastes and can decide how to best meet them, enhancing success in that market.</a:t>
            </a:r>
          </a:p>
          <a:p>
            <a:pPr>
              <a:defRPr/>
            </a:pPr>
            <a:endParaRPr lang="en-GB" b="1" dirty="0"/>
          </a:p>
          <a:p>
            <a:pPr>
              <a:defRPr/>
            </a:pPr>
            <a:r>
              <a:rPr lang="en-US" b="1" dirty="0"/>
              <a:t>The global MNE follows a global standards strategy,</a:t>
            </a:r>
            <a:r>
              <a:rPr lang="en-US" dirty="0"/>
              <a:t> also known as the </a:t>
            </a:r>
            <a:r>
              <a:rPr lang="en-US" b="1" dirty="0" err="1"/>
              <a:t>standardisation</a:t>
            </a:r>
            <a:r>
              <a:rPr lang="en-US" dirty="0"/>
              <a:t> strategy, involves sacrificing responsiveness to local requirements within each of its markets in </a:t>
            </a:r>
            <a:r>
              <a:rPr lang="en-US" dirty="0" err="1"/>
              <a:t>favour</a:t>
            </a:r>
            <a:r>
              <a:rPr lang="en-US" dirty="0"/>
              <a:t> of </a:t>
            </a:r>
            <a:r>
              <a:rPr lang="en-GB" dirty="0"/>
              <a:t>emphasising</a:t>
            </a:r>
            <a:r>
              <a:rPr lang="en-US" dirty="0"/>
              <a:t> efficiency. This strategy is the complete opposite of a </a:t>
            </a:r>
            <a:r>
              <a:rPr lang="en-US" dirty="0" err="1"/>
              <a:t>localisation</a:t>
            </a:r>
            <a:r>
              <a:rPr lang="en-US" dirty="0"/>
              <a:t> or multi domestic strategy (Peng &amp; Meyer, 2019). Some minor modifications to products and services may be made in various markets, but a global strategy stresses the need to gain economies of scale by offering essentially the same products or services in each market and so they follow a </a:t>
            </a:r>
            <a:r>
              <a:rPr lang="en-US" b="1" dirty="0"/>
              <a:t>global product division </a:t>
            </a:r>
            <a:r>
              <a:rPr lang="en-US" dirty="0"/>
              <a:t>structure. However, according to Meyer and Peng (2019), global standards do not imply that all core operations are based at home. In a number of countries, the MNE may designate </a:t>
            </a:r>
            <a:r>
              <a:rPr lang="en-US" dirty="0" err="1"/>
              <a:t>centres</a:t>
            </a:r>
            <a:r>
              <a:rPr lang="en-US" dirty="0"/>
              <a:t> of excellence, defined as subsidiaries explicitly </a:t>
            </a:r>
            <a:r>
              <a:rPr lang="en-US" dirty="0" err="1"/>
              <a:t>recognised</a:t>
            </a:r>
            <a:r>
              <a:rPr lang="en-US" dirty="0"/>
              <a:t> as a source of important capabilities </a:t>
            </a:r>
            <a:r>
              <a:rPr lang="en-US" dirty="0" err="1"/>
              <a:t>utilised</a:t>
            </a:r>
            <a:r>
              <a:rPr lang="en-US" dirty="0"/>
              <a:t> by other subsidiaries. </a:t>
            </a:r>
            <a:r>
              <a:rPr lang="en-GB" dirty="0"/>
              <a:t>Apple is a good example of a company that applies this strategy to its iPhones. The design, manufacturing and promotion of these products are managed by a single unit globally.</a:t>
            </a:r>
          </a:p>
          <a:p>
            <a:pPr>
              <a:defRPr/>
            </a:pPr>
            <a:endParaRPr lang="en-ZA" dirty="0"/>
          </a:p>
          <a:p>
            <a:pPr>
              <a:defRPr/>
            </a:pPr>
            <a:r>
              <a:rPr lang="en-US" dirty="0"/>
              <a:t>Lastly, </a:t>
            </a:r>
            <a:r>
              <a:rPr lang="en-US" b="1" dirty="0"/>
              <a:t>Transnational</a:t>
            </a:r>
            <a:r>
              <a:rPr lang="en-US" dirty="0"/>
              <a:t> MNEs use </a:t>
            </a:r>
            <a:r>
              <a:rPr lang="en-US" b="1" dirty="0"/>
              <a:t>a transnational strategy</a:t>
            </a:r>
            <a:r>
              <a:rPr lang="en-US" dirty="0"/>
              <a:t> seek to find a middle ground between the home replication strategy and </a:t>
            </a:r>
            <a:r>
              <a:rPr lang="en-US" dirty="0" err="1"/>
              <a:t>localisation</a:t>
            </a:r>
            <a:r>
              <a:rPr lang="en-US" dirty="0"/>
              <a:t> strategy. They aim to capture the best of both worlds by </a:t>
            </a:r>
            <a:r>
              <a:rPr lang="en-GB" dirty="0"/>
              <a:t>endeavouring</a:t>
            </a:r>
            <a:r>
              <a:rPr lang="en-US" dirty="0"/>
              <a:t> to be locally responsive and cost-efficient. The transnational strategy </a:t>
            </a:r>
            <a:r>
              <a:rPr lang="en-US" dirty="0" err="1"/>
              <a:t>customises</a:t>
            </a:r>
            <a:r>
              <a:rPr lang="en-US" dirty="0"/>
              <a:t> processes or products to the particular conditions found in each country. A hallmark of this strategy is to promote global learning and diffusion of innovations. Knowledge flows in both directions, from the home country to host countries as well as from host countries to the home country and among subsidiaries in multiple host countries (Peng &amp; Meyer, 2019</a:t>
            </a:r>
            <a:r>
              <a:rPr lang="en-GB" dirty="0"/>
              <a:t>). They therefore use a rather complicated </a:t>
            </a:r>
            <a:r>
              <a:rPr lang="en-GB" b="1" dirty="0"/>
              <a:t>global matrix </a:t>
            </a:r>
            <a:r>
              <a:rPr lang="en-GB" dirty="0"/>
              <a:t>structure to enable this knowledge flow and to maximise both aggregation and adaptation.</a:t>
            </a:r>
          </a:p>
          <a:p>
            <a:pPr>
              <a:defRPr/>
            </a:pPr>
            <a:r>
              <a:rPr lang="en-GB" i="1" dirty="0"/>
              <a:t>Study pages 417-420 in Chapter 15 of Peng and Meyer (2019). Pay special attention to Table 15.1 which discusses the advantages and disadvantages of the four strategic choices for MNEs .</a:t>
            </a:r>
            <a:endParaRPr lang="en-ZA" dirty="0"/>
          </a:p>
          <a:p>
            <a:pPr eaLnBrk="1" hangingPunct="1">
              <a:defRPr/>
            </a:pPr>
            <a:endParaRPr lang="en-ZA" dirty="0"/>
          </a:p>
          <a:p>
            <a:pPr eaLnBrk="1" hangingPunct="1">
              <a:defRPr/>
            </a:pPr>
            <a:endParaRPr lang="en-GB" altLang="en-US" dirty="0"/>
          </a:p>
        </p:txBody>
      </p:sp>
      <p:sp>
        <p:nvSpPr>
          <p:cNvPr id="16388" name="Slide Number Placeholder 3">
            <a:extLst>
              <a:ext uri="{FF2B5EF4-FFF2-40B4-BE49-F238E27FC236}">
                <a16:creationId xmlns:a16="http://schemas.microsoft.com/office/drawing/2014/main" id="{47F359E0-E224-4383-A9E8-6AB50D02D0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D652543-D2AE-4DFF-8F53-7ED2F528F9FF}" type="slidenum">
              <a:rPr lang="en-US" altLang="en-US">
                <a:latin typeface="Calibri" panose="020F0502020204030204" pitchFamily="34" charset="0"/>
              </a:rPr>
              <a:pPr/>
              <a:t>5</a:t>
            </a:fld>
            <a:endParaRPr lang="en-US"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923C4DA6-62CF-41FA-9D47-0A53854073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ABD9D1B3-2138-474C-B57C-A7BEF3122A15}"/>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a:defRPr/>
            </a:pPr>
            <a:r>
              <a:rPr lang="en-GB" dirty="0"/>
              <a:t>Let’s look at the structures that accompany each strategy more closely. Every organisation is different and thus requires a particular organisational structure, which will lead to its future success. At the top of every MNE are corporate headquarters which host the corporate executives and central staff functions and are normally found in the home country of an MNE. It is below these headquarters that we find the four organisational structures that are informed by the four strategic choices that were discussed above, namely: (1) international division structure, (2) geographic area structure, (3) global product division structure and (4) global matrix structure (Meyer &amp; Peng, 2019). </a:t>
            </a:r>
          </a:p>
          <a:p>
            <a:pPr>
              <a:defRPr/>
            </a:pPr>
            <a:endParaRPr lang="en-GB" dirty="0"/>
          </a:p>
          <a:p>
            <a:pPr>
              <a:defRPr/>
            </a:pPr>
            <a:r>
              <a:rPr lang="en-US" dirty="0"/>
              <a:t>An </a:t>
            </a:r>
            <a:r>
              <a:rPr lang="en-US" b="1" dirty="0"/>
              <a:t>international division </a:t>
            </a:r>
            <a:r>
              <a:rPr lang="en-US" dirty="0"/>
              <a:t>is typically set up when firms initially expand abroad, often engaging in a home replication or export strategy. Two problems. First, foreign subsidiary managers, whose input may be </a:t>
            </a:r>
            <a:r>
              <a:rPr lang="en-US" dirty="0" err="1"/>
              <a:t>channelled</a:t>
            </a:r>
            <a:r>
              <a:rPr lang="en-US" dirty="0"/>
              <a:t> through the international division, are not given sufficient voice relative to the heads of domestic divisions. Second, by design, the international division is not well integrated with the rest of the firm. Consequently, such an organizational structure is mainly used by firms where international sales contribute only a small share of their revenues. Restaurant franchises often embark on internationalization and structure themselves by international divisions. </a:t>
            </a:r>
          </a:p>
          <a:p>
            <a:pPr>
              <a:defRPr/>
            </a:pPr>
            <a:endParaRPr lang="en-US" dirty="0"/>
          </a:p>
          <a:p>
            <a:pPr>
              <a:defRPr/>
            </a:pPr>
            <a:r>
              <a:rPr lang="en-US" dirty="0"/>
              <a:t>A </a:t>
            </a:r>
            <a:r>
              <a:rPr lang="en-US" b="1" dirty="0"/>
              <a:t>geographic area </a:t>
            </a:r>
            <a:r>
              <a:rPr lang="en-US" dirty="0"/>
              <a:t>structure organizes the MNE according to different geographic areas (continent or region). It is the most appropriate structure for a localization strategy used by multinational </a:t>
            </a:r>
            <a:r>
              <a:rPr lang="en-US" dirty="0" err="1"/>
              <a:t>organisations</a:t>
            </a:r>
            <a:r>
              <a:rPr lang="en-US" dirty="0"/>
              <a:t>. The leadership team is often based in a regional HQ, which is in the region itself, for example in Johannesburg for Southern Africa, and is led by a regional manager. Each area is largely stand-alone. Country and regional managers carry a great deal of weight in a geographic area structure, in contrast with what we see in the international division structure. However, both the strengths and weaknesses of this structure lie in its local responsiveness. Although being locally responsive can be a virtue, it also encourages the fragmentation of the MNE into autonomous, hard-to-control units. Regional managers might make decisions without consideration of the overall impact on the rest of the company. </a:t>
            </a:r>
          </a:p>
          <a:p>
            <a:pPr>
              <a:defRPr/>
            </a:pPr>
            <a:endParaRPr lang="en-US" dirty="0"/>
          </a:p>
          <a:p>
            <a:pPr>
              <a:defRPr/>
            </a:pPr>
            <a:r>
              <a:rPr lang="en-US" dirty="0"/>
              <a:t>The complete opposite of this geographic area structure, is the </a:t>
            </a:r>
            <a:r>
              <a:rPr lang="en-US" b="1" dirty="0"/>
              <a:t>global product division structure</a:t>
            </a:r>
            <a:r>
              <a:rPr lang="en-US" dirty="0"/>
              <a:t>, which supports the global standards strategy of the Global MNE. Each product division can be considered a stand-alone, or autonomous, unit  with full worldwide – as opposed to domestic – responsibilities. This structure greatly facilitates attention to pressures for cost efficiencies because it allows for consolidation on a worldwide (or at least regional) basis and reduces inefficient duplication in multiple countries. Most MNEs operating in more than one line of business have adopted a product division structure, some supplementing it by a regional structure within each product division. So, we might see businesses with very </a:t>
            </a:r>
            <a:r>
              <a:rPr lang="en-US" dirty="0" err="1"/>
              <a:t>standardised</a:t>
            </a:r>
            <a:r>
              <a:rPr lang="en-US" dirty="0"/>
              <a:t> products, like washing machines, cellphones, laptops </a:t>
            </a:r>
            <a:r>
              <a:rPr lang="en-US" dirty="0" err="1"/>
              <a:t>etc</a:t>
            </a:r>
            <a:r>
              <a:rPr lang="en-US" dirty="0"/>
              <a:t>, making use of this structure as there is very little need to adapt (though there might be some minor product adaptations based on regions).  </a:t>
            </a:r>
          </a:p>
          <a:p>
            <a:pPr>
              <a:defRPr/>
            </a:pPr>
            <a:endParaRPr lang="en-US" dirty="0"/>
          </a:p>
          <a:p>
            <a:pPr>
              <a:defRPr/>
            </a:pPr>
            <a:r>
              <a:rPr lang="en-US" dirty="0"/>
              <a:t>A </a:t>
            </a:r>
            <a:r>
              <a:rPr lang="en-US" b="1" dirty="0"/>
              <a:t>global matrix </a:t>
            </a:r>
            <a:r>
              <a:rPr lang="en-US" dirty="0"/>
              <a:t>takes away the disadvantages associated with both geographic area and global product division structures, and is typically found in the transnational strategy. The key characteristic is the sharing and coordination of responsibilities between product divisions and geographic areas, to be both cost efficient and locally responsive. A manager of a country (area) in charge of a product line would report to two offices – the GLOBAL head of that product line AND the REGIONAL headquarters - both of which have equal power. The textbook mentions Unilever and Proctor &amp; Gamble as consumer brand companies that use this type of structure. This is because companies like these, which manufacture items frequently purchased by individual consumers for personal care and use, have to balance a definite need for adaptation (shampoo that appeals to Europeans won’t appeal to consumers in West Africa for example – there are very different hair care needs) against high output needs which require aggregation. So, we will see the brand manager of Head and shoulders in Nigeria, reporting to both the West African regional HQ AND the personal care product division unit, both units reporting to corporate headquarters. It is VERY challenging to implement because of conflict that may arise between the product division and regional offices, who have equal say and leads to complicated decision-making. Consequently, the global matrix structure, despite its merits on paper, often slows down decision speed.</a:t>
            </a:r>
          </a:p>
          <a:p>
            <a:pPr>
              <a:defRPr/>
            </a:pPr>
            <a:endParaRPr lang="en-US" dirty="0"/>
          </a:p>
          <a:p>
            <a:pPr>
              <a:defRPr/>
            </a:pPr>
            <a:endParaRPr lang="en-ZA" dirty="0"/>
          </a:p>
          <a:p>
            <a:pPr eaLnBrk="1" hangingPunct="1">
              <a:defRPr/>
            </a:pPr>
            <a:endParaRPr lang="en-GB" altLang="en-US" dirty="0"/>
          </a:p>
        </p:txBody>
      </p:sp>
      <p:sp>
        <p:nvSpPr>
          <p:cNvPr id="18436" name="Slide Number Placeholder 3">
            <a:extLst>
              <a:ext uri="{FF2B5EF4-FFF2-40B4-BE49-F238E27FC236}">
                <a16:creationId xmlns:a16="http://schemas.microsoft.com/office/drawing/2014/main" id="{1500DEE3-47B5-4BA7-A25A-E19484C27B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B5EEAC5-EEC1-415A-98C3-45EF8C7603CC}" type="slidenum">
              <a:rPr lang="en-US" altLang="en-US">
                <a:latin typeface="Calibri" panose="020F0502020204030204" pitchFamily="34" charset="0"/>
              </a:rPr>
              <a:pPr/>
              <a:t>6</a:t>
            </a:fld>
            <a:endParaRPr lang="en-US"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827A6AC-31B4-4776-BD5D-E7F80BD67E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C102C4D6-A9D8-4AB1-9CCD-063605C30B67}"/>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GB" dirty="0"/>
              <a:t>This section outlines the challenges for MNEs to manage knowledge creation and sharing within their global operations. Every point of business throughout an MNE’s global operations is a point where knowledge is generated. Further knowledge is generated through these points interacting – for example. A subsidiary in Ghana will generate knowledge itself, but it will also generate knowledge by interacting with the local people and organisations, by interacting with other units of the MNE in other countries in the region, and by interacting with headquarters in the UK, for example. Remember organisations with capability-enhancing motives for FDI? In particular, these organisations are seeking knowledge that they can tap into in an innovation hub and then disseminate that knowledge across the global operations. The aim of knowledge management is to generate competitive advantages. The process of distributing and embedding this knowledge can get quite complex, however. Knowledge management is about </a:t>
            </a:r>
            <a:r>
              <a:rPr lang="en-US" dirty="0"/>
              <a:t>the structures, processes and systems that actively develop, leverage and transfer knowledge. It is a broad concept that includes not only factual information (explicit knowledge) but the know-how and know-why held by individuals and by the firm (tacit knowledge). Tacit knowledge, in particular, is a great source of competitive advantage as it is not easily imitable. But it is also difficult to transfer across the </a:t>
            </a:r>
            <a:r>
              <a:rPr lang="en-US" dirty="0" err="1"/>
              <a:t>organisation</a:t>
            </a:r>
            <a:r>
              <a:rPr lang="en-US" dirty="0"/>
              <a:t> as it rests in the individual AND in teams or units of the </a:t>
            </a:r>
            <a:r>
              <a:rPr lang="en-US" dirty="0" err="1"/>
              <a:t>organisation</a:t>
            </a:r>
            <a:r>
              <a:rPr lang="en-US" dirty="0"/>
              <a:t>.  </a:t>
            </a:r>
            <a:endParaRPr lang="en-GB" dirty="0"/>
          </a:p>
          <a:p>
            <a:pPr>
              <a:defRPr/>
            </a:pPr>
            <a:endParaRPr lang="en-GB" dirty="0"/>
          </a:p>
          <a:p>
            <a:pPr>
              <a:defRPr/>
            </a:pPr>
            <a:r>
              <a:rPr lang="en-GB" dirty="0"/>
              <a:t>In the book</a:t>
            </a:r>
          </a:p>
        </p:txBody>
      </p:sp>
      <p:sp>
        <p:nvSpPr>
          <p:cNvPr id="20484" name="Slide Number Placeholder 3">
            <a:extLst>
              <a:ext uri="{FF2B5EF4-FFF2-40B4-BE49-F238E27FC236}">
                <a16:creationId xmlns:a16="http://schemas.microsoft.com/office/drawing/2014/main" id="{A7AC69C7-AF7F-4CA1-9A43-AD48BF922F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0AA70A6-F981-4759-A697-DCD907FFC6B9}" type="slidenum">
              <a:rPr lang="en-US" altLang="en-US">
                <a:latin typeface="Calibri" panose="020F0502020204030204" pitchFamily="34" charset="0"/>
              </a:rPr>
              <a:pPr/>
              <a:t>7</a:t>
            </a:fld>
            <a:endParaRPr lang="en-US" altLang="en-US">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827A6AC-31B4-4776-BD5D-E7F80BD67E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C102C4D6-A9D8-4AB1-9CCD-063605C30B67}"/>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endParaRPr lang="en-GB" dirty="0"/>
          </a:p>
          <a:p>
            <a:pPr>
              <a:defRPr/>
            </a:pPr>
            <a:r>
              <a:rPr lang="en-GB" dirty="0"/>
              <a:t>In the book (page 423) you will come across Figure 15.6 which shows the process of knowledge generation through interacting with local contexts (resources and institutions) and between organisational units. In each of these knowledge generating units (HQ, Sub a and sub b), we have both tacit and explicit knowledge. This is a very basic figure – it doesn’t, for example, show how centres of excellence (commonly used by global MNEs) come into play. What about international organisations with home replication strategies? Do you think knowledge flows freely back to HQ?  I would advise that, as you study this chapter, you make drawings to show how each type of MNE, with its strategy and its structure, would handle knowledge flow.  In an ideal situation, knowledge should be flowing freely between all the units of the MNE, but is this really the case? Explicit knowledge is easy enough to communicate – its procedures and policies that are written down. But what about that inherent tacit knowledge? How are you, as a manager of a global business, going to access that tacit knowledge about local institutions and resources?</a:t>
            </a:r>
          </a:p>
        </p:txBody>
      </p:sp>
      <p:sp>
        <p:nvSpPr>
          <p:cNvPr id="20484" name="Slide Number Placeholder 3">
            <a:extLst>
              <a:ext uri="{FF2B5EF4-FFF2-40B4-BE49-F238E27FC236}">
                <a16:creationId xmlns:a16="http://schemas.microsoft.com/office/drawing/2014/main" id="{A7AC69C7-AF7F-4CA1-9A43-AD48BF922F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0AA70A6-F981-4759-A697-DCD907FFC6B9}" type="slidenum">
              <a:rPr lang="en-US" altLang="en-US">
                <a:latin typeface="Calibri" panose="020F0502020204030204" pitchFamily="34" charset="0"/>
              </a:rPr>
              <a:pPr/>
              <a:t>8</a:t>
            </a:fld>
            <a:endParaRPr lang="en-US" altLang="en-US">
              <a:latin typeface="Calibri" panose="020F0502020204030204" pitchFamily="34" charset="0"/>
            </a:endParaRPr>
          </a:p>
        </p:txBody>
      </p:sp>
    </p:spTree>
    <p:extLst>
      <p:ext uri="{BB962C8B-B14F-4D97-AF65-F5344CB8AC3E}">
        <p14:creationId xmlns:p14="http://schemas.microsoft.com/office/powerpoint/2010/main" val="2313416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465EAF8F-305B-4F7B-93B6-4F9E7DA52D0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897DCDD8-C7FD-42E7-83F0-43E121914DF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That’s where figure 15.7 comes in (page 424). Nonaka identified four types of knowledge that organizations have to manage.</a:t>
            </a:r>
          </a:p>
          <a:p>
            <a:endParaRPr lang="en-GB" altLang="en-US" dirty="0"/>
          </a:p>
          <a:p>
            <a:r>
              <a:rPr lang="en-US" altLang="en-US" dirty="0"/>
              <a:t>Knowledge management involves transforming these different forms of knowledge into knowledge that can be shared and used across people and teams in the MNE. Remember, tacit knowledge is the unwritten “know-how”. It needs to be turned into written knowledge (from cell 3 to cell 1) by writing manuals or by entering it into databases. At the same time, people throughout the MNE have to learn and integrate the explicit knowledge (say, cell 1) of others with their personal, tacit knowledge. At the </a:t>
            </a:r>
            <a:r>
              <a:rPr lang="en-US" altLang="en-US" dirty="0" err="1"/>
              <a:t>organisational</a:t>
            </a:r>
            <a:r>
              <a:rPr lang="en-US" altLang="en-US" dirty="0"/>
              <a:t> level of knowledge (cell 2 and 4), knowledge that is explicit (written/recorded) can easily be transferred into formal rules and IP for the company. Company routines (cell 4) on the other hand, can evolve through these formal explicit rules, but also through the tacit know how of its people (an employee might know the best person to go to regarding IT issues). Can you imagine how much more complicated this gets when you are dealing with a global operation with thousands of people? This knowledge conversion has to take place within every unit of the organizational structure!</a:t>
            </a:r>
            <a:endParaRPr lang="en-GB" altLang="en-US" dirty="0"/>
          </a:p>
        </p:txBody>
      </p:sp>
      <p:sp>
        <p:nvSpPr>
          <p:cNvPr id="22532" name="Slide Number Placeholder 3">
            <a:extLst>
              <a:ext uri="{FF2B5EF4-FFF2-40B4-BE49-F238E27FC236}">
                <a16:creationId xmlns:a16="http://schemas.microsoft.com/office/drawing/2014/main" id="{198E430B-29E3-4BDE-A053-E164322186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9142183-C1C6-4A29-8D63-6EEBFC5F0CDA}" type="slidenum">
              <a:rPr lang="en-US" altLang="en-US">
                <a:latin typeface="Calibri" panose="020F0502020204030204" pitchFamily="34" charset="0"/>
              </a:rPr>
              <a:pPr/>
              <a:t>9</a:t>
            </a:fld>
            <a:endParaRPr lang="en-US" altLang="en-US">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01F2126A-5E47-4309-B65E-5FB752C74D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C0BE11BA-00A6-4352-A95B-13B0459CE4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The figure where we introduced you to the four types of MNE comes into play again. Each type of MNE structure will have an effect on the flow of knowledge and its management. </a:t>
            </a:r>
            <a:r>
              <a:rPr lang="en-GB" altLang="en-US" dirty="0"/>
              <a:t>An organisation following a home replication strategy will have knowledge flowing from the centre to the border. The parent company develops knowledge about new technologies and products and then transfers it to subsidiaries in a traditional one-way flow (Peng &amp; Meyer, 2019). Multinational enterprises implementing a localisation strategy develop knowledge that can best deal with their local markets. Most knowledge transfer takes place within the subsidiaries. Those MNEs adopting a global standards strategy develop and retain knowledge at the headquarters and a few centres of excellence at other locations. This strategy therefore leads to an extensive flow of information within the organisation. Lastly, transnational MNEs are built on extensive and multi-directional flows of knowledge. </a:t>
            </a:r>
            <a:r>
              <a:rPr lang="en-US" altLang="en-US" dirty="0"/>
              <a:t>Reverse knowledge transfer – new knowledge created in a subsidiary being transferred from the subsidiary to a parent organization – is of increasing importance in a global interconnected world </a:t>
            </a:r>
            <a:r>
              <a:rPr lang="en-GB" altLang="en-US" dirty="0"/>
              <a:t> Table 15.2 in the prescribed textbook outlines how knowledge is managed in these four types of MNE. When encountering a case study, besides looking at how the company adapts versus aggregates, how </a:t>
            </a:r>
            <a:r>
              <a:rPr lang="en-GB" altLang="en-US" dirty="0" err="1"/>
              <a:t>how</a:t>
            </a:r>
            <a:r>
              <a:rPr lang="en-GB" altLang="en-US" dirty="0"/>
              <a:t> the organisation is structures across countries, you can also look at how knowledge management is handled in the case study. Do we see key centres of excellence responsible for creating and distributing knowledge? Then you are most likely dealing with a GLOBAL MNE, following a global standards strategy with a product division structure.  </a:t>
            </a:r>
            <a:endParaRPr lang="en-ZA" altLang="en-US" dirty="0"/>
          </a:p>
          <a:p>
            <a:pPr eaLnBrk="1" hangingPunct="1"/>
            <a:endParaRPr lang="en-US" altLang="en-US" dirty="0"/>
          </a:p>
          <a:p>
            <a:pPr eaLnBrk="1" hangingPunct="1"/>
            <a:endParaRPr lang="en-GB" altLang="en-US" dirty="0"/>
          </a:p>
        </p:txBody>
      </p:sp>
      <p:sp>
        <p:nvSpPr>
          <p:cNvPr id="24580" name="Slide Number Placeholder 3">
            <a:extLst>
              <a:ext uri="{FF2B5EF4-FFF2-40B4-BE49-F238E27FC236}">
                <a16:creationId xmlns:a16="http://schemas.microsoft.com/office/drawing/2014/main" id="{2B8097D7-7600-4487-87F9-A6989EF9986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B795FD8-0903-49AA-96D2-B0B5A6137F52}" type="slidenum">
              <a:rPr lang="en-US" altLang="en-US">
                <a:latin typeface="Calibri" panose="020F0502020204030204" pitchFamily="34" charset="0"/>
              </a:rPr>
              <a:pPr/>
              <a:t>10</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1703" y="278294"/>
            <a:ext cx="5562323" cy="2405271"/>
          </a:xfrm>
        </p:spPr>
        <p:txBody>
          <a:bodyPr anchor="t">
            <a:normAutofit/>
          </a:bodyPr>
          <a:lstStyle>
            <a:lvl1pPr algn="l">
              <a:defRPr sz="3200" b="1"/>
            </a:lvl1pPr>
          </a:lstStyle>
          <a:p>
            <a:r>
              <a:rPr lang="en-US" dirty="0"/>
              <a:t>Click to edit Master title style</a:t>
            </a:r>
          </a:p>
        </p:txBody>
      </p:sp>
      <p:sp>
        <p:nvSpPr>
          <p:cNvPr id="3" name="Subtitle 2"/>
          <p:cNvSpPr>
            <a:spLocks noGrp="1"/>
          </p:cNvSpPr>
          <p:nvPr>
            <p:ph type="subTitle" idx="1"/>
          </p:nvPr>
        </p:nvSpPr>
        <p:spPr>
          <a:xfrm>
            <a:off x="311703" y="2941982"/>
            <a:ext cx="2332106" cy="2315817"/>
          </a:xfrm>
        </p:spPr>
        <p:txBody>
          <a:bodyPr rtlCol="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30DDBFED-2C61-4F7B-8D55-B5D1FE33C8F1}"/>
              </a:ext>
            </a:extLst>
          </p:cNvPr>
          <p:cNvSpPr>
            <a:spLocks noGrp="1"/>
          </p:cNvSpPr>
          <p:nvPr>
            <p:ph type="dt" sz="half" idx="10"/>
          </p:nvPr>
        </p:nvSpPr>
        <p:spPr/>
        <p:txBody>
          <a:bodyPr/>
          <a:lstStyle>
            <a:lvl1pPr>
              <a:defRPr/>
            </a:lvl1pPr>
          </a:lstStyle>
          <a:p>
            <a:pPr>
              <a:defRPr/>
            </a:pPr>
            <a:fld id="{A44233DE-BF9A-4F2B-A859-7C6338762C73}" type="datetimeFigureOut">
              <a:rPr lang="en-US"/>
              <a:pPr>
                <a:defRPr/>
              </a:pPr>
              <a:t>7/9/2021</a:t>
            </a:fld>
            <a:endParaRPr lang="en-US"/>
          </a:p>
        </p:txBody>
      </p:sp>
      <p:sp>
        <p:nvSpPr>
          <p:cNvPr id="5" name="Footer Placeholder 4">
            <a:extLst>
              <a:ext uri="{FF2B5EF4-FFF2-40B4-BE49-F238E27FC236}">
                <a16:creationId xmlns:a16="http://schemas.microsoft.com/office/drawing/2014/main" id="{55806853-DEE0-40BD-AE51-72335806135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FF72989-8089-409C-BF27-76FEFEC9CB3D}"/>
              </a:ext>
            </a:extLst>
          </p:cNvPr>
          <p:cNvSpPr>
            <a:spLocks noGrp="1"/>
          </p:cNvSpPr>
          <p:nvPr>
            <p:ph type="sldNum" sz="quarter" idx="12"/>
          </p:nvPr>
        </p:nvSpPr>
        <p:spPr/>
        <p:txBody>
          <a:bodyPr/>
          <a:lstStyle>
            <a:lvl1pPr>
              <a:defRPr/>
            </a:lvl1pPr>
          </a:lstStyle>
          <a:p>
            <a:fld id="{9B94A6AA-C2F9-449C-8661-1BA058962A9D}" type="slidenum">
              <a:rPr lang="en-US" altLang="en-US"/>
              <a:pPr/>
              <a:t>‹#›</a:t>
            </a:fld>
            <a:endParaRPr lang="en-US" altLang="en-US"/>
          </a:p>
        </p:txBody>
      </p:sp>
    </p:spTree>
    <p:extLst>
      <p:ext uri="{BB962C8B-B14F-4D97-AF65-F5344CB8AC3E}">
        <p14:creationId xmlns:p14="http://schemas.microsoft.com/office/powerpoint/2010/main" val="710837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12006AEE-AB75-4B43-B950-DC4E1A54373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298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3943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1703" y="278294"/>
            <a:ext cx="5562323" cy="2405271"/>
          </a:xfrm>
        </p:spPr>
        <p:txBody>
          <a:bodyPr anchor="t">
            <a:normAutofit/>
          </a:bodyPr>
          <a:lstStyle>
            <a:lvl1pPr algn="l">
              <a:defRPr sz="3200" b="1"/>
            </a:lvl1pPr>
          </a:lstStyle>
          <a:p>
            <a:r>
              <a:rPr lang="en-US" dirty="0"/>
              <a:t>Click to edit Master title style</a:t>
            </a:r>
          </a:p>
        </p:txBody>
      </p:sp>
      <p:sp>
        <p:nvSpPr>
          <p:cNvPr id="3" name="Subtitle 2"/>
          <p:cNvSpPr>
            <a:spLocks noGrp="1"/>
          </p:cNvSpPr>
          <p:nvPr>
            <p:ph type="subTitle" idx="1"/>
          </p:nvPr>
        </p:nvSpPr>
        <p:spPr>
          <a:xfrm>
            <a:off x="311703" y="2941982"/>
            <a:ext cx="2332106" cy="2315817"/>
          </a:xfrm>
        </p:spPr>
        <p:txBody>
          <a:bodyPr rtlCol="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8C342C73-3731-44D6-AF88-F85488281AEE}"/>
              </a:ext>
            </a:extLst>
          </p:cNvPr>
          <p:cNvSpPr>
            <a:spLocks noGrp="1"/>
          </p:cNvSpPr>
          <p:nvPr>
            <p:ph type="dt" sz="half" idx="10"/>
          </p:nvPr>
        </p:nvSpPr>
        <p:spPr/>
        <p:txBody>
          <a:bodyPr/>
          <a:lstStyle>
            <a:lvl1pPr>
              <a:defRPr/>
            </a:lvl1pPr>
          </a:lstStyle>
          <a:p>
            <a:pPr>
              <a:defRPr/>
            </a:pPr>
            <a:fld id="{3A7BA57C-E1E6-4D0B-AF51-02C1F4F68B16}" type="datetimeFigureOut">
              <a:rPr lang="en-US"/>
              <a:pPr>
                <a:defRPr/>
              </a:pPr>
              <a:t>7/9/2021</a:t>
            </a:fld>
            <a:endParaRPr lang="en-US"/>
          </a:p>
        </p:txBody>
      </p:sp>
      <p:sp>
        <p:nvSpPr>
          <p:cNvPr id="5" name="Footer Placeholder 4">
            <a:extLst>
              <a:ext uri="{FF2B5EF4-FFF2-40B4-BE49-F238E27FC236}">
                <a16:creationId xmlns:a16="http://schemas.microsoft.com/office/drawing/2014/main" id="{A1AC8A95-3F1D-4D69-A3E0-3D54189184D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90E8A3B-C90B-49F9-B92C-EDC8B7918889}"/>
              </a:ext>
            </a:extLst>
          </p:cNvPr>
          <p:cNvSpPr>
            <a:spLocks noGrp="1"/>
          </p:cNvSpPr>
          <p:nvPr>
            <p:ph type="sldNum" sz="quarter" idx="12"/>
          </p:nvPr>
        </p:nvSpPr>
        <p:spPr/>
        <p:txBody>
          <a:bodyPr/>
          <a:lstStyle>
            <a:lvl1pPr>
              <a:defRPr/>
            </a:lvl1pPr>
          </a:lstStyle>
          <a:p>
            <a:pPr>
              <a:defRPr/>
            </a:pPr>
            <a:fld id="{5386BFAC-8FEA-4129-9F5C-43667EE3C491}" type="slidenum">
              <a:rPr lang="en-US" altLang="en-US"/>
              <a:pPr>
                <a:defRPr/>
              </a:pPr>
              <a:t>‹#›</a:t>
            </a:fld>
            <a:endParaRPr lang="en-US" altLang="en-US"/>
          </a:p>
        </p:txBody>
      </p:sp>
    </p:spTree>
    <p:extLst>
      <p:ext uri="{BB962C8B-B14F-4D97-AF65-F5344CB8AC3E}">
        <p14:creationId xmlns:p14="http://schemas.microsoft.com/office/powerpoint/2010/main" val="3373947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2F671D1-6A18-40B6-8821-C49E3975F205}"/>
              </a:ext>
            </a:extLst>
          </p:cNvPr>
          <p:cNvSpPr>
            <a:spLocks noGrp="1"/>
          </p:cNvSpPr>
          <p:nvPr>
            <p:ph type="dt" sz="half" idx="10"/>
          </p:nvPr>
        </p:nvSpPr>
        <p:spPr/>
        <p:txBody>
          <a:bodyPr/>
          <a:lstStyle>
            <a:lvl1pPr>
              <a:defRPr/>
            </a:lvl1pPr>
          </a:lstStyle>
          <a:p>
            <a:pPr>
              <a:defRPr/>
            </a:pPr>
            <a:fld id="{FC9F6ADE-5D4D-4931-A28E-92EF9E1A8AE2}" type="datetimeFigureOut">
              <a:rPr lang="en-US"/>
              <a:pPr>
                <a:defRPr/>
              </a:pPr>
              <a:t>7/9/2021</a:t>
            </a:fld>
            <a:endParaRPr lang="en-US"/>
          </a:p>
        </p:txBody>
      </p:sp>
      <p:sp>
        <p:nvSpPr>
          <p:cNvPr id="5" name="Footer Placeholder 4">
            <a:extLst>
              <a:ext uri="{FF2B5EF4-FFF2-40B4-BE49-F238E27FC236}">
                <a16:creationId xmlns:a16="http://schemas.microsoft.com/office/drawing/2014/main" id="{8063349E-CBA9-4CDF-BD7A-B837F62322A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C272140-4149-4501-BDA5-0B732178B6B8}"/>
              </a:ext>
            </a:extLst>
          </p:cNvPr>
          <p:cNvSpPr>
            <a:spLocks noGrp="1"/>
          </p:cNvSpPr>
          <p:nvPr>
            <p:ph type="sldNum" sz="quarter" idx="12"/>
          </p:nvPr>
        </p:nvSpPr>
        <p:spPr/>
        <p:txBody>
          <a:bodyPr/>
          <a:lstStyle>
            <a:lvl1pPr>
              <a:defRPr/>
            </a:lvl1pPr>
          </a:lstStyle>
          <a:p>
            <a:pPr>
              <a:defRPr/>
            </a:pPr>
            <a:fld id="{89F8F655-2D31-4517-8D51-9B3265A704D9}" type="slidenum">
              <a:rPr lang="en-US" altLang="en-US"/>
              <a:pPr>
                <a:defRPr/>
              </a:pPr>
              <a:t>‹#›</a:t>
            </a:fld>
            <a:endParaRPr lang="en-US" altLang="en-US"/>
          </a:p>
        </p:txBody>
      </p:sp>
    </p:spTree>
    <p:extLst>
      <p:ext uri="{BB962C8B-B14F-4D97-AF65-F5344CB8AC3E}">
        <p14:creationId xmlns:p14="http://schemas.microsoft.com/office/powerpoint/2010/main" val="712564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a:xfrm>
            <a:off x="6521450" y="1600201"/>
            <a:ext cx="288925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2"/>
          <p:cNvSpPr>
            <a:spLocks noGrp="1"/>
          </p:cNvSpPr>
          <p:nvPr>
            <p:ph type="pic" idx="13"/>
          </p:nvPr>
        </p:nvSpPr>
        <p:spPr>
          <a:xfrm>
            <a:off x="495300" y="1600200"/>
            <a:ext cx="5943600" cy="4184373"/>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3">
            <a:extLst>
              <a:ext uri="{FF2B5EF4-FFF2-40B4-BE49-F238E27FC236}">
                <a16:creationId xmlns:a16="http://schemas.microsoft.com/office/drawing/2014/main" id="{D1E16B3B-5946-46DF-B25A-CCBD236232CA}"/>
              </a:ext>
            </a:extLst>
          </p:cNvPr>
          <p:cNvSpPr>
            <a:spLocks noGrp="1"/>
          </p:cNvSpPr>
          <p:nvPr>
            <p:ph type="dt" sz="half" idx="14"/>
          </p:nvPr>
        </p:nvSpPr>
        <p:spPr/>
        <p:txBody>
          <a:bodyPr/>
          <a:lstStyle>
            <a:lvl1pPr>
              <a:defRPr/>
            </a:lvl1pPr>
          </a:lstStyle>
          <a:p>
            <a:pPr>
              <a:defRPr/>
            </a:pPr>
            <a:fld id="{B5F57BC4-12A3-4275-883E-179337D20FD2}" type="datetimeFigureOut">
              <a:rPr lang="en-US"/>
              <a:pPr>
                <a:defRPr/>
              </a:pPr>
              <a:t>7/9/2021</a:t>
            </a:fld>
            <a:endParaRPr lang="en-US"/>
          </a:p>
        </p:txBody>
      </p:sp>
      <p:sp>
        <p:nvSpPr>
          <p:cNvPr id="6" name="Footer Placeholder 4">
            <a:extLst>
              <a:ext uri="{FF2B5EF4-FFF2-40B4-BE49-F238E27FC236}">
                <a16:creationId xmlns:a16="http://schemas.microsoft.com/office/drawing/2014/main" id="{02011DB8-45EC-4CC5-8E5D-DB91654999A9}"/>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C52E20D7-FB3A-43F5-A8C0-A0124D9FFB70}"/>
              </a:ext>
            </a:extLst>
          </p:cNvPr>
          <p:cNvSpPr>
            <a:spLocks noGrp="1"/>
          </p:cNvSpPr>
          <p:nvPr>
            <p:ph type="sldNum" sz="quarter" idx="16"/>
          </p:nvPr>
        </p:nvSpPr>
        <p:spPr/>
        <p:txBody>
          <a:bodyPr/>
          <a:lstStyle>
            <a:lvl1pPr>
              <a:defRPr/>
            </a:lvl1pPr>
          </a:lstStyle>
          <a:p>
            <a:pPr>
              <a:defRPr/>
            </a:pPr>
            <a:fld id="{D1ACB1D1-B6DD-4E49-A51E-C63A4CC9AB95}" type="slidenum">
              <a:rPr lang="en-US" altLang="en-US"/>
              <a:pPr>
                <a:defRPr/>
              </a:pPr>
              <a:t>‹#›</a:t>
            </a:fld>
            <a:endParaRPr lang="en-US" altLang="en-US"/>
          </a:p>
        </p:txBody>
      </p:sp>
    </p:spTree>
    <p:extLst>
      <p:ext uri="{BB962C8B-B14F-4D97-AF65-F5344CB8AC3E}">
        <p14:creationId xmlns:p14="http://schemas.microsoft.com/office/powerpoint/2010/main" val="1013354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941645" y="612775"/>
            <a:ext cx="5943600" cy="4114800"/>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BDBD8D0-1890-45DB-A025-6B3B832BA16B}"/>
              </a:ext>
            </a:extLst>
          </p:cNvPr>
          <p:cNvSpPr>
            <a:spLocks noGrp="1"/>
          </p:cNvSpPr>
          <p:nvPr>
            <p:ph type="dt" sz="half" idx="10"/>
          </p:nvPr>
        </p:nvSpPr>
        <p:spPr/>
        <p:txBody>
          <a:bodyPr/>
          <a:lstStyle>
            <a:lvl1pPr>
              <a:defRPr/>
            </a:lvl1pPr>
          </a:lstStyle>
          <a:p>
            <a:pPr>
              <a:defRPr/>
            </a:pPr>
            <a:fld id="{EA26969E-06F7-4A21-8BF7-4C262DF2C272}" type="datetimeFigureOut">
              <a:rPr lang="en-US"/>
              <a:pPr>
                <a:defRPr/>
              </a:pPr>
              <a:t>7/9/2021</a:t>
            </a:fld>
            <a:endParaRPr lang="en-US"/>
          </a:p>
        </p:txBody>
      </p:sp>
      <p:sp>
        <p:nvSpPr>
          <p:cNvPr id="6" name="Footer Placeholder 4">
            <a:extLst>
              <a:ext uri="{FF2B5EF4-FFF2-40B4-BE49-F238E27FC236}">
                <a16:creationId xmlns:a16="http://schemas.microsoft.com/office/drawing/2014/main" id="{BF2F13C9-970E-4080-AC63-433BF791472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C0D4586-E87A-4631-BB7C-42B6C11513C5}"/>
              </a:ext>
            </a:extLst>
          </p:cNvPr>
          <p:cNvSpPr>
            <a:spLocks noGrp="1"/>
          </p:cNvSpPr>
          <p:nvPr>
            <p:ph type="sldNum" sz="quarter" idx="12"/>
          </p:nvPr>
        </p:nvSpPr>
        <p:spPr/>
        <p:txBody>
          <a:bodyPr/>
          <a:lstStyle>
            <a:lvl1pPr>
              <a:defRPr/>
            </a:lvl1pPr>
          </a:lstStyle>
          <a:p>
            <a:pPr>
              <a:defRPr/>
            </a:pPr>
            <a:fld id="{E5175D51-2896-46AF-BD4F-862CD3C6BD2C}" type="slidenum">
              <a:rPr lang="en-US" altLang="en-US"/>
              <a:pPr>
                <a:defRPr/>
              </a:pPr>
              <a:t>‹#›</a:t>
            </a:fld>
            <a:endParaRPr lang="en-US" altLang="en-US"/>
          </a:p>
        </p:txBody>
      </p:sp>
    </p:spTree>
    <p:extLst>
      <p:ext uri="{BB962C8B-B14F-4D97-AF65-F5344CB8AC3E}">
        <p14:creationId xmlns:p14="http://schemas.microsoft.com/office/powerpoint/2010/main" val="4050759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Date Placeholder 3">
            <a:extLst>
              <a:ext uri="{FF2B5EF4-FFF2-40B4-BE49-F238E27FC236}">
                <a16:creationId xmlns:a16="http://schemas.microsoft.com/office/drawing/2014/main" id="{4975DBD8-CD51-4A06-A011-998C8AAAF36E}"/>
              </a:ext>
            </a:extLst>
          </p:cNvPr>
          <p:cNvSpPr>
            <a:spLocks noGrp="1"/>
          </p:cNvSpPr>
          <p:nvPr>
            <p:ph type="dt" sz="half" idx="10"/>
          </p:nvPr>
        </p:nvSpPr>
        <p:spPr/>
        <p:txBody>
          <a:bodyPr/>
          <a:lstStyle>
            <a:lvl1pPr>
              <a:defRPr/>
            </a:lvl1pPr>
          </a:lstStyle>
          <a:p>
            <a:pPr>
              <a:defRPr/>
            </a:pPr>
            <a:fld id="{0E3402C4-6CE2-42C3-A8E6-45454A6C2DD9}" type="datetimeFigureOut">
              <a:rPr lang="en-US"/>
              <a:pPr>
                <a:defRPr/>
              </a:pPr>
              <a:t>7/9/2021</a:t>
            </a:fld>
            <a:endParaRPr lang="en-US"/>
          </a:p>
        </p:txBody>
      </p:sp>
      <p:sp>
        <p:nvSpPr>
          <p:cNvPr id="4" name="Footer Placeholder 4">
            <a:extLst>
              <a:ext uri="{FF2B5EF4-FFF2-40B4-BE49-F238E27FC236}">
                <a16:creationId xmlns:a16="http://schemas.microsoft.com/office/drawing/2014/main" id="{30279ECF-F4C8-4A34-BD99-F03E2642C6BC}"/>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FF678BFF-43A4-40AB-A0E4-E72DC3B24DB1}"/>
              </a:ext>
            </a:extLst>
          </p:cNvPr>
          <p:cNvSpPr>
            <a:spLocks noGrp="1"/>
          </p:cNvSpPr>
          <p:nvPr>
            <p:ph type="sldNum" sz="quarter" idx="12"/>
          </p:nvPr>
        </p:nvSpPr>
        <p:spPr/>
        <p:txBody>
          <a:bodyPr/>
          <a:lstStyle>
            <a:lvl1pPr>
              <a:defRPr/>
            </a:lvl1pPr>
          </a:lstStyle>
          <a:p>
            <a:pPr>
              <a:defRPr/>
            </a:pPr>
            <a:fld id="{F3347CC0-A54B-4ED0-9E2D-AFA3DF04065C}" type="slidenum">
              <a:rPr lang="en-US" altLang="en-US"/>
              <a:pPr>
                <a:defRPr/>
              </a:pPr>
              <a:t>‹#›</a:t>
            </a:fld>
            <a:endParaRPr lang="en-US" altLang="en-US"/>
          </a:p>
        </p:txBody>
      </p:sp>
    </p:spTree>
    <p:extLst>
      <p:ext uri="{BB962C8B-B14F-4D97-AF65-F5344CB8AC3E}">
        <p14:creationId xmlns:p14="http://schemas.microsoft.com/office/powerpoint/2010/main" val="1339929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lvl1pPr>
              <a:defRPr kumimoji="0" lang="en-US" sz="3600" b="1" i="0" u="none" strike="noStrike" kern="1200" cap="none" spc="0" normalizeH="0" baseline="0" noProof="0">
                <a:ln>
                  <a:noFill/>
                </a:ln>
                <a:solidFill>
                  <a:srgbClr val="CA413C"/>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Content Placeholder 2"/>
          <p:cNvSpPr>
            <a:spLocks noGrp="1"/>
          </p:cNvSpPr>
          <p:nvPr>
            <p:ph sz="half" idx="1"/>
          </p:nvPr>
        </p:nvSpPr>
        <p:spPr>
          <a:xfrm>
            <a:off x="536575" y="1600201"/>
            <a:ext cx="431372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4733" y="1600201"/>
            <a:ext cx="43159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F7847B8-842D-4F65-8315-0E134751A908}"/>
              </a:ext>
            </a:extLst>
          </p:cNvPr>
          <p:cNvSpPr>
            <a:spLocks noGrp="1"/>
          </p:cNvSpPr>
          <p:nvPr>
            <p:ph type="dt" sz="half" idx="10"/>
          </p:nvPr>
        </p:nvSpPr>
        <p:spPr/>
        <p:txBody>
          <a:bodyPr/>
          <a:lstStyle>
            <a:lvl1pPr>
              <a:defRPr/>
            </a:lvl1pPr>
          </a:lstStyle>
          <a:p>
            <a:pPr>
              <a:defRPr/>
            </a:pPr>
            <a:fld id="{069F7F6C-944A-45BF-80A7-A7F890F80C3A}" type="datetimeFigureOut">
              <a:rPr lang="en-US"/>
              <a:pPr>
                <a:defRPr/>
              </a:pPr>
              <a:t>7/9/2021</a:t>
            </a:fld>
            <a:endParaRPr lang="en-US"/>
          </a:p>
        </p:txBody>
      </p:sp>
      <p:sp>
        <p:nvSpPr>
          <p:cNvPr id="6" name="Footer Placeholder 4">
            <a:extLst>
              <a:ext uri="{FF2B5EF4-FFF2-40B4-BE49-F238E27FC236}">
                <a16:creationId xmlns:a16="http://schemas.microsoft.com/office/drawing/2014/main" id="{B887DD23-F566-4FE8-96DF-02A4B4177D2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AFD338C-383B-4D1F-B84B-518754D07825}"/>
              </a:ext>
            </a:extLst>
          </p:cNvPr>
          <p:cNvSpPr>
            <a:spLocks noGrp="1"/>
          </p:cNvSpPr>
          <p:nvPr>
            <p:ph type="sldNum" sz="quarter" idx="12"/>
          </p:nvPr>
        </p:nvSpPr>
        <p:spPr/>
        <p:txBody>
          <a:bodyPr/>
          <a:lstStyle>
            <a:lvl1pPr>
              <a:defRPr/>
            </a:lvl1pPr>
          </a:lstStyle>
          <a:p>
            <a:pPr>
              <a:defRPr/>
            </a:pPr>
            <a:fld id="{01773C8D-5375-4C76-B9A3-86D6160BBDC9}" type="slidenum">
              <a:rPr lang="en-US" altLang="en-US"/>
              <a:pPr>
                <a:defRPr/>
              </a:pPr>
              <a:t>‹#›</a:t>
            </a:fld>
            <a:endParaRPr lang="en-US" altLang="en-US"/>
          </a:p>
        </p:txBody>
      </p:sp>
    </p:spTree>
    <p:extLst>
      <p:ext uri="{BB962C8B-B14F-4D97-AF65-F5344CB8AC3E}">
        <p14:creationId xmlns:p14="http://schemas.microsoft.com/office/powerpoint/2010/main" val="16360738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rtlCol="0">
            <a:normAutofit/>
          </a:bodyPr>
          <a:lstStyle>
            <a:lvl1pPr>
              <a:defRPr kumimoji="0" lang="en-US" sz="3600" b="1" i="0" u="none" strike="noStrike" kern="1200" cap="none" spc="0" normalizeH="0" baseline="0" noProof="0">
                <a:ln>
                  <a:noFill/>
                </a:ln>
                <a:solidFill>
                  <a:srgbClr val="0089D0"/>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9498748-3123-4AFB-BABC-5E92EF8043CA}"/>
              </a:ext>
            </a:extLst>
          </p:cNvPr>
          <p:cNvSpPr>
            <a:spLocks noGrp="1"/>
          </p:cNvSpPr>
          <p:nvPr>
            <p:ph type="dt" sz="half" idx="10"/>
          </p:nvPr>
        </p:nvSpPr>
        <p:spPr/>
        <p:txBody>
          <a:bodyPr/>
          <a:lstStyle>
            <a:lvl1pPr>
              <a:defRPr/>
            </a:lvl1pPr>
          </a:lstStyle>
          <a:p>
            <a:pPr>
              <a:defRPr/>
            </a:pPr>
            <a:fld id="{C754155E-E3D5-4954-8A32-305A1B651410}" type="datetimeFigureOut">
              <a:rPr lang="en-US"/>
              <a:pPr>
                <a:defRPr/>
              </a:pPr>
              <a:t>7/9/2021</a:t>
            </a:fld>
            <a:endParaRPr lang="en-US"/>
          </a:p>
        </p:txBody>
      </p:sp>
      <p:sp>
        <p:nvSpPr>
          <p:cNvPr id="8" name="Footer Placeholder 4">
            <a:extLst>
              <a:ext uri="{FF2B5EF4-FFF2-40B4-BE49-F238E27FC236}">
                <a16:creationId xmlns:a16="http://schemas.microsoft.com/office/drawing/2014/main" id="{CEDBCD90-72A6-47BB-8FBA-B644C4A752B6}"/>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E3F8E22-849C-4A54-A4B3-820874568E17}"/>
              </a:ext>
            </a:extLst>
          </p:cNvPr>
          <p:cNvSpPr>
            <a:spLocks noGrp="1"/>
          </p:cNvSpPr>
          <p:nvPr>
            <p:ph type="sldNum" sz="quarter" idx="12"/>
          </p:nvPr>
        </p:nvSpPr>
        <p:spPr/>
        <p:txBody>
          <a:bodyPr/>
          <a:lstStyle>
            <a:lvl1pPr>
              <a:defRPr/>
            </a:lvl1pPr>
          </a:lstStyle>
          <a:p>
            <a:pPr>
              <a:defRPr/>
            </a:pPr>
            <a:fld id="{7DDD3311-20DA-4AD4-BA62-CEC77DF93CFC}" type="slidenum">
              <a:rPr lang="en-US" altLang="en-US"/>
              <a:pPr>
                <a:defRPr/>
              </a:pPr>
              <a:t>‹#›</a:t>
            </a:fld>
            <a:endParaRPr lang="en-US" altLang="en-US"/>
          </a:p>
        </p:txBody>
      </p:sp>
    </p:spTree>
    <p:extLst>
      <p:ext uri="{BB962C8B-B14F-4D97-AF65-F5344CB8AC3E}">
        <p14:creationId xmlns:p14="http://schemas.microsoft.com/office/powerpoint/2010/main" val="28657736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3C598B7-FBCC-4F99-BA68-79FEBE021BF8}"/>
              </a:ext>
            </a:extLst>
          </p:cNvPr>
          <p:cNvSpPr>
            <a:spLocks noGrp="1"/>
          </p:cNvSpPr>
          <p:nvPr>
            <p:ph type="dt" sz="half" idx="10"/>
          </p:nvPr>
        </p:nvSpPr>
        <p:spPr/>
        <p:txBody>
          <a:bodyPr/>
          <a:lstStyle>
            <a:lvl1pPr>
              <a:defRPr/>
            </a:lvl1pPr>
          </a:lstStyle>
          <a:p>
            <a:pPr>
              <a:defRPr/>
            </a:pPr>
            <a:fld id="{9AB52C18-C83B-49E8-BA61-AC3C4AF1B176}" type="datetimeFigureOut">
              <a:rPr lang="en-US"/>
              <a:pPr>
                <a:defRPr/>
              </a:pPr>
              <a:t>7/9/2021</a:t>
            </a:fld>
            <a:endParaRPr lang="en-US"/>
          </a:p>
        </p:txBody>
      </p:sp>
      <p:sp>
        <p:nvSpPr>
          <p:cNvPr id="3" name="Footer Placeholder 4">
            <a:extLst>
              <a:ext uri="{FF2B5EF4-FFF2-40B4-BE49-F238E27FC236}">
                <a16:creationId xmlns:a16="http://schemas.microsoft.com/office/drawing/2014/main" id="{EA811B43-E710-4F34-89A4-A3B5E768C31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30216F2-3557-4223-8E83-4F512C52EDBC}"/>
              </a:ext>
            </a:extLst>
          </p:cNvPr>
          <p:cNvSpPr>
            <a:spLocks noGrp="1"/>
          </p:cNvSpPr>
          <p:nvPr>
            <p:ph type="sldNum" sz="quarter" idx="12"/>
          </p:nvPr>
        </p:nvSpPr>
        <p:spPr/>
        <p:txBody>
          <a:bodyPr/>
          <a:lstStyle>
            <a:lvl1pPr>
              <a:defRPr/>
            </a:lvl1pPr>
          </a:lstStyle>
          <a:p>
            <a:pPr>
              <a:defRPr/>
            </a:pPr>
            <a:fld id="{2F2BF8E1-E4C4-475F-8870-B00E1F51190D}" type="slidenum">
              <a:rPr lang="en-US" altLang="en-US"/>
              <a:pPr>
                <a:defRPr/>
              </a:pPr>
              <a:t>‹#›</a:t>
            </a:fld>
            <a:endParaRPr lang="en-US" altLang="en-US"/>
          </a:p>
        </p:txBody>
      </p:sp>
    </p:spTree>
    <p:extLst>
      <p:ext uri="{BB962C8B-B14F-4D97-AF65-F5344CB8AC3E}">
        <p14:creationId xmlns:p14="http://schemas.microsoft.com/office/powerpoint/2010/main" val="2613408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A28DC9D-E55A-45CF-8BE0-036CB4FB2CE5}"/>
              </a:ext>
            </a:extLst>
          </p:cNvPr>
          <p:cNvSpPr>
            <a:spLocks noGrp="1"/>
          </p:cNvSpPr>
          <p:nvPr>
            <p:ph type="dt" sz="half" idx="10"/>
          </p:nvPr>
        </p:nvSpPr>
        <p:spPr/>
        <p:txBody>
          <a:bodyPr/>
          <a:lstStyle>
            <a:lvl1pPr>
              <a:defRPr/>
            </a:lvl1pPr>
          </a:lstStyle>
          <a:p>
            <a:pPr>
              <a:defRPr/>
            </a:pPr>
            <a:fld id="{976547D0-72B5-4FE1-8011-E92DF3B55C2C}" type="datetimeFigureOut">
              <a:rPr lang="en-US"/>
              <a:pPr>
                <a:defRPr/>
              </a:pPr>
              <a:t>7/9/2021</a:t>
            </a:fld>
            <a:endParaRPr lang="en-US"/>
          </a:p>
        </p:txBody>
      </p:sp>
      <p:sp>
        <p:nvSpPr>
          <p:cNvPr id="5" name="Footer Placeholder 4">
            <a:extLst>
              <a:ext uri="{FF2B5EF4-FFF2-40B4-BE49-F238E27FC236}">
                <a16:creationId xmlns:a16="http://schemas.microsoft.com/office/drawing/2014/main" id="{55705BBE-F2AF-4A3C-8D4C-99973988552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D951EC3-A7F2-41A2-9AC7-EA93242AE54A}"/>
              </a:ext>
            </a:extLst>
          </p:cNvPr>
          <p:cNvSpPr>
            <a:spLocks noGrp="1"/>
          </p:cNvSpPr>
          <p:nvPr>
            <p:ph type="sldNum" sz="quarter" idx="12"/>
          </p:nvPr>
        </p:nvSpPr>
        <p:spPr/>
        <p:txBody>
          <a:bodyPr/>
          <a:lstStyle>
            <a:lvl1pPr>
              <a:defRPr/>
            </a:lvl1pPr>
          </a:lstStyle>
          <a:p>
            <a:fld id="{E397973C-AB7B-4909-A47C-4E638672880A}" type="slidenum">
              <a:rPr lang="en-US" altLang="en-US"/>
              <a:pPr/>
              <a:t>‹#›</a:t>
            </a:fld>
            <a:endParaRPr lang="en-US" altLang="en-US"/>
          </a:p>
        </p:txBody>
      </p:sp>
    </p:spTree>
    <p:extLst>
      <p:ext uri="{BB962C8B-B14F-4D97-AF65-F5344CB8AC3E}">
        <p14:creationId xmlns:p14="http://schemas.microsoft.com/office/powerpoint/2010/main" val="2603248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Content Placeholder 2"/>
          <p:cNvSpPr>
            <a:spLocks noGrp="1"/>
          </p:cNvSpPr>
          <p:nvPr>
            <p:ph idx="1"/>
          </p:nvPr>
        </p:nvSpPr>
        <p:spPr>
          <a:xfrm>
            <a:off x="6521450" y="1600201"/>
            <a:ext cx="288925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2"/>
          <p:cNvSpPr>
            <a:spLocks noGrp="1"/>
          </p:cNvSpPr>
          <p:nvPr>
            <p:ph type="pic" idx="13"/>
          </p:nvPr>
        </p:nvSpPr>
        <p:spPr>
          <a:xfrm>
            <a:off x="495300" y="1600200"/>
            <a:ext cx="5943600" cy="4184373"/>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3">
            <a:extLst>
              <a:ext uri="{FF2B5EF4-FFF2-40B4-BE49-F238E27FC236}">
                <a16:creationId xmlns:a16="http://schemas.microsoft.com/office/drawing/2014/main" id="{6287AE88-92CF-4935-BAD9-0AC579109FE3}"/>
              </a:ext>
            </a:extLst>
          </p:cNvPr>
          <p:cNvSpPr>
            <a:spLocks noGrp="1"/>
          </p:cNvSpPr>
          <p:nvPr>
            <p:ph type="dt" sz="half" idx="14"/>
          </p:nvPr>
        </p:nvSpPr>
        <p:spPr/>
        <p:txBody>
          <a:bodyPr/>
          <a:lstStyle>
            <a:lvl1pPr>
              <a:defRPr/>
            </a:lvl1pPr>
          </a:lstStyle>
          <a:p>
            <a:pPr>
              <a:defRPr/>
            </a:pPr>
            <a:fld id="{2E5D451E-1A40-4E43-85E6-0C06AE6B49B0}" type="datetimeFigureOut">
              <a:rPr lang="en-US"/>
              <a:pPr>
                <a:defRPr/>
              </a:pPr>
              <a:t>7/9/2021</a:t>
            </a:fld>
            <a:endParaRPr lang="en-US"/>
          </a:p>
        </p:txBody>
      </p:sp>
      <p:sp>
        <p:nvSpPr>
          <p:cNvPr id="6" name="Footer Placeholder 4">
            <a:extLst>
              <a:ext uri="{FF2B5EF4-FFF2-40B4-BE49-F238E27FC236}">
                <a16:creationId xmlns:a16="http://schemas.microsoft.com/office/drawing/2014/main" id="{36A1D197-AD2D-4500-80F5-0191AA8B30B6}"/>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B070288B-4B00-4CC2-AAB7-3B073CA43365}"/>
              </a:ext>
            </a:extLst>
          </p:cNvPr>
          <p:cNvSpPr>
            <a:spLocks noGrp="1"/>
          </p:cNvSpPr>
          <p:nvPr>
            <p:ph type="sldNum" sz="quarter" idx="16"/>
          </p:nvPr>
        </p:nvSpPr>
        <p:spPr/>
        <p:txBody>
          <a:bodyPr/>
          <a:lstStyle>
            <a:lvl1pPr>
              <a:defRPr/>
            </a:lvl1pPr>
          </a:lstStyle>
          <a:p>
            <a:fld id="{4635C655-03E6-4BFF-982F-1642EBB7E76E}" type="slidenum">
              <a:rPr lang="en-US" altLang="en-US"/>
              <a:pPr/>
              <a:t>‹#›</a:t>
            </a:fld>
            <a:endParaRPr lang="en-US" altLang="en-US"/>
          </a:p>
        </p:txBody>
      </p:sp>
    </p:spTree>
    <p:extLst>
      <p:ext uri="{BB962C8B-B14F-4D97-AF65-F5344CB8AC3E}">
        <p14:creationId xmlns:p14="http://schemas.microsoft.com/office/powerpoint/2010/main" val="337124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941645" y="612775"/>
            <a:ext cx="5943600" cy="4114800"/>
          </a:xfrm>
          <a:solidFill>
            <a:schemeClr val="bg1">
              <a:lumMod val="85000"/>
            </a:schemeClr>
          </a:solidFill>
        </p:spPr>
        <p:txBody>
          <a:bodyPr rtlCol="0">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D622613-610D-421C-9EDA-0A4DE3025075}"/>
              </a:ext>
            </a:extLst>
          </p:cNvPr>
          <p:cNvSpPr>
            <a:spLocks noGrp="1"/>
          </p:cNvSpPr>
          <p:nvPr>
            <p:ph type="dt" sz="half" idx="10"/>
          </p:nvPr>
        </p:nvSpPr>
        <p:spPr/>
        <p:txBody>
          <a:bodyPr/>
          <a:lstStyle>
            <a:lvl1pPr>
              <a:defRPr/>
            </a:lvl1pPr>
          </a:lstStyle>
          <a:p>
            <a:pPr>
              <a:defRPr/>
            </a:pPr>
            <a:fld id="{BA0DEA01-E9BB-4548-B325-B6A4E346B23D}" type="datetimeFigureOut">
              <a:rPr lang="en-US"/>
              <a:pPr>
                <a:defRPr/>
              </a:pPr>
              <a:t>7/9/2021</a:t>
            </a:fld>
            <a:endParaRPr lang="en-US"/>
          </a:p>
        </p:txBody>
      </p:sp>
      <p:sp>
        <p:nvSpPr>
          <p:cNvPr id="6" name="Footer Placeholder 4">
            <a:extLst>
              <a:ext uri="{FF2B5EF4-FFF2-40B4-BE49-F238E27FC236}">
                <a16:creationId xmlns:a16="http://schemas.microsoft.com/office/drawing/2014/main" id="{E7FD1647-A6E9-488C-96C3-49E0EA82FE9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156AF24-4BB9-4A89-A5CA-DA8015C46BCF}"/>
              </a:ext>
            </a:extLst>
          </p:cNvPr>
          <p:cNvSpPr>
            <a:spLocks noGrp="1"/>
          </p:cNvSpPr>
          <p:nvPr>
            <p:ph type="sldNum" sz="quarter" idx="12"/>
          </p:nvPr>
        </p:nvSpPr>
        <p:spPr/>
        <p:txBody>
          <a:bodyPr/>
          <a:lstStyle>
            <a:lvl1pPr>
              <a:defRPr/>
            </a:lvl1pPr>
          </a:lstStyle>
          <a:p>
            <a:fld id="{08E3B110-841D-475F-9180-EC0D814D8A2A}" type="slidenum">
              <a:rPr lang="en-US" altLang="en-US"/>
              <a:pPr/>
              <a:t>‹#›</a:t>
            </a:fld>
            <a:endParaRPr lang="en-US" altLang="en-US"/>
          </a:p>
        </p:txBody>
      </p:sp>
    </p:spTree>
    <p:extLst>
      <p:ext uri="{BB962C8B-B14F-4D97-AF65-F5344CB8AC3E}">
        <p14:creationId xmlns:p14="http://schemas.microsoft.com/office/powerpoint/2010/main" val="927894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0089D0"/>
                </a:solidFill>
              </a:defRPr>
            </a:lvl1pPr>
          </a:lstStyle>
          <a:p>
            <a:r>
              <a:rPr lang="en-US" dirty="0"/>
              <a:t>Click to edit Master title style</a:t>
            </a:r>
          </a:p>
        </p:txBody>
      </p:sp>
      <p:sp>
        <p:nvSpPr>
          <p:cNvPr id="3" name="Date Placeholder 3">
            <a:extLst>
              <a:ext uri="{FF2B5EF4-FFF2-40B4-BE49-F238E27FC236}">
                <a16:creationId xmlns:a16="http://schemas.microsoft.com/office/drawing/2014/main" id="{0243DE31-9FC1-4D4E-A568-81748985A82C}"/>
              </a:ext>
            </a:extLst>
          </p:cNvPr>
          <p:cNvSpPr>
            <a:spLocks noGrp="1"/>
          </p:cNvSpPr>
          <p:nvPr>
            <p:ph type="dt" sz="half" idx="10"/>
          </p:nvPr>
        </p:nvSpPr>
        <p:spPr/>
        <p:txBody>
          <a:bodyPr/>
          <a:lstStyle>
            <a:lvl1pPr>
              <a:defRPr/>
            </a:lvl1pPr>
          </a:lstStyle>
          <a:p>
            <a:pPr>
              <a:defRPr/>
            </a:pPr>
            <a:fld id="{C7895916-BA2D-4B91-B8A6-78D5F1F0943D}" type="datetimeFigureOut">
              <a:rPr lang="en-US"/>
              <a:pPr>
                <a:defRPr/>
              </a:pPr>
              <a:t>7/9/2021</a:t>
            </a:fld>
            <a:endParaRPr lang="en-US"/>
          </a:p>
        </p:txBody>
      </p:sp>
      <p:sp>
        <p:nvSpPr>
          <p:cNvPr id="4" name="Footer Placeholder 4">
            <a:extLst>
              <a:ext uri="{FF2B5EF4-FFF2-40B4-BE49-F238E27FC236}">
                <a16:creationId xmlns:a16="http://schemas.microsoft.com/office/drawing/2014/main" id="{0ECC3BF3-CE16-4E70-AEAD-B4651441DB9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2F4A57CA-A3DD-4740-B94A-9C4502E4B180}"/>
              </a:ext>
            </a:extLst>
          </p:cNvPr>
          <p:cNvSpPr>
            <a:spLocks noGrp="1"/>
          </p:cNvSpPr>
          <p:nvPr>
            <p:ph type="sldNum" sz="quarter" idx="12"/>
          </p:nvPr>
        </p:nvSpPr>
        <p:spPr/>
        <p:txBody>
          <a:bodyPr/>
          <a:lstStyle>
            <a:lvl1pPr>
              <a:defRPr/>
            </a:lvl1pPr>
          </a:lstStyle>
          <a:p>
            <a:fld id="{CF041C98-4921-4250-AC38-E48BA291F935}" type="slidenum">
              <a:rPr lang="en-US" altLang="en-US"/>
              <a:pPr/>
              <a:t>‹#›</a:t>
            </a:fld>
            <a:endParaRPr lang="en-US" altLang="en-US"/>
          </a:p>
        </p:txBody>
      </p:sp>
    </p:spTree>
    <p:extLst>
      <p:ext uri="{BB962C8B-B14F-4D97-AF65-F5344CB8AC3E}">
        <p14:creationId xmlns:p14="http://schemas.microsoft.com/office/powerpoint/2010/main" val="1526564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lvl1pPr>
              <a:defRPr kumimoji="0" lang="en-US" sz="3600" b="1" i="0" u="none" strike="noStrike" kern="1200" cap="none" spc="0" normalizeH="0" baseline="0" noProof="0">
                <a:ln>
                  <a:noFill/>
                </a:ln>
                <a:solidFill>
                  <a:srgbClr val="CA413C"/>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Content Placeholder 2"/>
          <p:cNvSpPr>
            <a:spLocks noGrp="1"/>
          </p:cNvSpPr>
          <p:nvPr>
            <p:ph sz="half" idx="1"/>
          </p:nvPr>
        </p:nvSpPr>
        <p:spPr>
          <a:xfrm>
            <a:off x="536575" y="1600201"/>
            <a:ext cx="431372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4733" y="1600201"/>
            <a:ext cx="43159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9125E794-DFB0-4617-A711-D4A3CC0AB482}"/>
              </a:ext>
            </a:extLst>
          </p:cNvPr>
          <p:cNvSpPr>
            <a:spLocks noGrp="1"/>
          </p:cNvSpPr>
          <p:nvPr>
            <p:ph type="dt" sz="half" idx="10"/>
          </p:nvPr>
        </p:nvSpPr>
        <p:spPr/>
        <p:txBody>
          <a:bodyPr/>
          <a:lstStyle>
            <a:lvl1pPr>
              <a:defRPr/>
            </a:lvl1pPr>
          </a:lstStyle>
          <a:p>
            <a:pPr>
              <a:defRPr/>
            </a:pPr>
            <a:fld id="{1B6CD383-A7E0-4227-BA01-E7EFA3A154A3}" type="datetimeFigureOut">
              <a:rPr lang="en-US"/>
              <a:pPr>
                <a:defRPr/>
              </a:pPr>
              <a:t>7/9/2021</a:t>
            </a:fld>
            <a:endParaRPr lang="en-US"/>
          </a:p>
        </p:txBody>
      </p:sp>
      <p:sp>
        <p:nvSpPr>
          <p:cNvPr id="6" name="Footer Placeholder 4">
            <a:extLst>
              <a:ext uri="{FF2B5EF4-FFF2-40B4-BE49-F238E27FC236}">
                <a16:creationId xmlns:a16="http://schemas.microsoft.com/office/drawing/2014/main" id="{E4DF182F-0E03-4E44-8610-99D7FE15473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5553226-0029-4673-BE47-7B3688A9954E}"/>
              </a:ext>
            </a:extLst>
          </p:cNvPr>
          <p:cNvSpPr>
            <a:spLocks noGrp="1"/>
          </p:cNvSpPr>
          <p:nvPr>
            <p:ph type="sldNum" sz="quarter" idx="12"/>
          </p:nvPr>
        </p:nvSpPr>
        <p:spPr/>
        <p:txBody>
          <a:bodyPr/>
          <a:lstStyle>
            <a:lvl1pPr>
              <a:defRPr/>
            </a:lvl1pPr>
          </a:lstStyle>
          <a:p>
            <a:fld id="{9768ACF0-DAEC-4CC0-B900-32998A8148C8}" type="slidenum">
              <a:rPr lang="en-US" altLang="en-US"/>
              <a:pPr/>
              <a:t>‹#›</a:t>
            </a:fld>
            <a:endParaRPr lang="en-US" altLang="en-US"/>
          </a:p>
        </p:txBody>
      </p:sp>
    </p:spTree>
    <p:extLst>
      <p:ext uri="{BB962C8B-B14F-4D97-AF65-F5344CB8AC3E}">
        <p14:creationId xmlns:p14="http://schemas.microsoft.com/office/powerpoint/2010/main" val="2001860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rtlCol="0">
            <a:normAutofit/>
          </a:bodyPr>
          <a:lstStyle>
            <a:lvl1pPr>
              <a:defRPr kumimoji="0" lang="en-US" sz="3600" b="1" i="0" u="none" strike="noStrike" kern="1200" cap="none" spc="0" normalizeH="0" baseline="0" noProof="0">
                <a:ln>
                  <a:noFill/>
                </a:ln>
                <a:solidFill>
                  <a:srgbClr val="0089D0"/>
                </a:solidFill>
                <a:effectLst/>
                <a:uLnTx/>
                <a:uFillTx/>
                <a:latin typeface="Arial" pitchFamily="34" charset="0"/>
                <a:ea typeface="+mj-ea"/>
                <a:cs typeface="Arial" pitchFamily="34" charset="0"/>
              </a:defRPr>
            </a:lvl1pPr>
          </a:lstStyle>
          <a:p>
            <a:pPr lvl="0"/>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81AA384-A641-4061-925D-BA4909106EF6}"/>
              </a:ext>
            </a:extLst>
          </p:cNvPr>
          <p:cNvSpPr>
            <a:spLocks noGrp="1"/>
          </p:cNvSpPr>
          <p:nvPr>
            <p:ph type="dt" sz="half" idx="10"/>
          </p:nvPr>
        </p:nvSpPr>
        <p:spPr/>
        <p:txBody>
          <a:bodyPr/>
          <a:lstStyle>
            <a:lvl1pPr>
              <a:defRPr/>
            </a:lvl1pPr>
          </a:lstStyle>
          <a:p>
            <a:pPr>
              <a:defRPr/>
            </a:pPr>
            <a:fld id="{1730D8D1-3D9E-407B-BECA-485F0B438A98}" type="datetimeFigureOut">
              <a:rPr lang="en-US"/>
              <a:pPr>
                <a:defRPr/>
              </a:pPr>
              <a:t>7/9/2021</a:t>
            </a:fld>
            <a:endParaRPr lang="en-US"/>
          </a:p>
        </p:txBody>
      </p:sp>
      <p:sp>
        <p:nvSpPr>
          <p:cNvPr id="8" name="Footer Placeholder 4">
            <a:extLst>
              <a:ext uri="{FF2B5EF4-FFF2-40B4-BE49-F238E27FC236}">
                <a16:creationId xmlns:a16="http://schemas.microsoft.com/office/drawing/2014/main" id="{2E3174AC-4D0A-4B05-8558-CF6862F3CEB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409B0DE1-30E7-4992-AEAF-FD56F10826C9}"/>
              </a:ext>
            </a:extLst>
          </p:cNvPr>
          <p:cNvSpPr>
            <a:spLocks noGrp="1"/>
          </p:cNvSpPr>
          <p:nvPr>
            <p:ph type="sldNum" sz="quarter" idx="12"/>
          </p:nvPr>
        </p:nvSpPr>
        <p:spPr/>
        <p:txBody>
          <a:bodyPr/>
          <a:lstStyle>
            <a:lvl1pPr>
              <a:defRPr/>
            </a:lvl1pPr>
          </a:lstStyle>
          <a:p>
            <a:fld id="{34447BC3-C8F4-46C0-83AE-3CF8E65DF754}" type="slidenum">
              <a:rPr lang="en-US" altLang="en-US"/>
              <a:pPr/>
              <a:t>‹#›</a:t>
            </a:fld>
            <a:endParaRPr lang="en-US" altLang="en-US"/>
          </a:p>
        </p:txBody>
      </p:sp>
    </p:spTree>
    <p:extLst>
      <p:ext uri="{BB962C8B-B14F-4D97-AF65-F5344CB8AC3E}">
        <p14:creationId xmlns:p14="http://schemas.microsoft.com/office/powerpoint/2010/main" val="1652653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9668F74-1C59-4A44-AD30-8850451A3B54}"/>
              </a:ext>
            </a:extLst>
          </p:cNvPr>
          <p:cNvSpPr>
            <a:spLocks noGrp="1"/>
          </p:cNvSpPr>
          <p:nvPr>
            <p:ph type="dt" sz="half" idx="10"/>
          </p:nvPr>
        </p:nvSpPr>
        <p:spPr/>
        <p:txBody>
          <a:bodyPr/>
          <a:lstStyle>
            <a:lvl1pPr>
              <a:defRPr/>
            </a:lvl1pPr>
          </a:lstStyle>
          <a:p>
            <a:pPr>
              <a:defRPr/>
            </a:pPr>
            <a:fld id="{38FA8DD8-9F48-40B3-BC9A-52D23DB1DCEA}" type="datetimeFigureOut">
              <a:rPr lang="en-US"/>
              <a:pPr>
                <a:defRPr/>
              </a:pPr>
              <a:t>7/9/2021</a:t>
            </a:fld>
            <a:endParaRPr lang="en-US"/>
          </a:p>
        </p:txBody>
      </p:sp>
      <p:sp>
        <p:nvSpPr>
          <p:cNvPr id="3" name="Footer Placeholder 4">
            <a:extLst>
              <a:ext uri="{FF2B5EF4-FFF2-40B4-BE49-F238E27FC236}">
                <a16:creationId xmlns:a16="http://schemas.microsoft.com/office/drawing/2014/main" id="{114AE4E6-DA9F-47B3-838D-9FD3134317D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EA47048F-C6C0-4074-99E8-CFFB59A17A71}"/>
              </a:ext>
            </a:extLst>
          </p:cNvPr>
          <p:cNvSpPr>
            <a:spLocks noGrp="1"/>
          </p:cNvSpPr>
          <p:nvPr>
            <p:ph type="sldNum" sz="quarter" idx="12"/>
          </p:nvPr>
        </p:nvSpPr>
        <p:spPr/>
        <p:txBody>
          <a:bodyPr/>
          <a:lstStyle>
            <a:lvl1pPr>
              <a:defRPr/>
            </a:lvl1pPr>
          </a:lstStyle>
          <a:p>
            <a:fld id="{7F9DFC23-25D6-4E94-BFE9-167FCBB65A15}" type="slidenum">
              <a:rPr lang="en-US" altLang="en-US"/>
              <a:pPr/>
              <a:t>‹#›</a:t>
            </a:fld>
            <a:endParaRPr lang="en-US" altLang="en-US"/>
          </a:p>
        </p:txBody>
      </p:sp>
    </p:spTree>
    <p:extLst>
      <p:ext uri="{BB962C8B-B14F-4D97-AF65-F5344CB8AC3E}">
        <p14:creationId xmlns:p14="http://schemas.microsoft.com/office/powerpoint/2010/main" val="840387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4715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1.png"/><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CCE335-5EF9-4AA5-8909-1BB8F5BB472C}"/>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6F1C047-BFB4-4120-8E92-21AF2FB2D782}"/>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2602F0C-A284-4D09-B8F3-2AC0379528B6}"/>
              </a:ext>
            </a:extLst>
          </p:cNvPr>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F921B189-1DAD-42E1-AE90-FD4397A1B2AC}" type="datetimeFigureOut">
              <a:rPr lang="en-US"/>
              <a:pPr>
                <a:defRPr/>
              </a:pPr>
              <a:t>7/9/2021</a:t>
            </a:fld>
            <a:endParaRPr lang="en-US"/>
          </a:p>
        </p:txBody>
      </p:sp>
      <p:sp>
        <p:nvSpPr>
          <p:cNvPr id="5" name="Footer Placeholder 4">
            <a:extLst>
              <a:ext uri="{FF2B5EF4-FFF2-40B4-BE49-F238E27FC236}">
                <a16:creationId xmlns:a16="http://schemas.microsoft.com/office/drawing/2014/main" id="{672518E8-B50A-4C0D-8D11-556D6DB73F5B}"/>
              </a:ext>
            </a:extLst>
          </p:cNvPr>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0A2467DF-BC91-4694-99AC-9B03A9165EDF}"/>
              </a:ext>
            </a:extLst>
          </p:cNvPr>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9BD36AB-9640-4A5F-B7D0-779247D9E8FA}" type="slidenum">
              <a:rPr lang="en-US" altLang="en-US"/>
              <a:pPr/>
              <a:t>‹#›</a:t>
            </a:fld>
            <a:endParaRPr lang="en-US" altLang="en-US"/>
          </a:p>
        </p:txBody>
      </p:sp>
      <p:pic>
        <p:nvPicPr>
          <p:cNvPr id="1031" name="Picture 9" descr="Inside.png">
            <a:extLst>
              <a:ext uri="{FF2B5EF4-FFF2-40B4-BE49-F238E27FC236}">
                <a16:creationId xmlns:a16="http://schemas.microsoft.com/office/drawing/2014/main" id="{9DDCFB0E-E684-42EF-8E64-0AC23FA93F83}"/>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47275"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Lst>
  <p:txStyles>
    <p:titleStyle>
      <a:lvl1pPr algn="ctr" defTabSz="457200"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D91C8390-CB9B-42C2-B66C-A21C247BDECE}"/>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9B8189DE-5A67-4EDE-8E48-AB3316697B2A}"/>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1F8765C-E042-482F-B44B-2FB4A566905F}"/>
              </a:ext>
            </a:extLst>
          </p:cNvPr>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4D308D1-7064-465F-9623-3571B1444BA2}" type="datetimeFigureOut">
              <a:rPr lang="en-US"/>
              <a:pPr>
                <a:defRPr/>
              </a:pPr>
              <a:t>7/9/2021</a:t>
            </a:fld>
            <a:endParaRPr lang="en-US"/>
          </a:p>
        </p:txBody>
      </p:sp>
      <p:sp>
        <p:nvSpPr>
          <p:cNvPr id="5" name="Footer Placeholder 4">
            <a:extLst>
              <a:ext uri="{FF2B5EF4-FFF2-40B4-BE49-F238E27FC236}">
                <a16:creationId xmlns:a16="http://schemas.microsoft.com/office/drawing/2014/main" id="{9D5EB0FF-B0C6-4D8D-85BC-D4185DC6534A}"/>
              </a:ext>
            </a:extLst>
          </p:cNvPr>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AB3C4E11-8031-4533-9C61-9B9757958107}"/>
              </a:ext>
            </a:extLst>
          </p:cNvPr>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46EDDC97-1F7B-4D53-A89B-F058A40F65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1126DDF-93DD-4424-9E28-65464A1A15D3}"/>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93611E83-49F0-440C-9BB0-5B6359738B57}"/>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B0FF5EBE-0BF9-4FCE-9759-E641FD9D5918}"/>
              </a:ext>
            </a:extLst>
          </p:cNvPr>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D660DCA-CDC2-49A8-9CBC-5404D64FC5B6}" type="datetimeFigureOut">
              <a:rPr lang="en-US"/>
              <a:pPr>
                <a:defRPr/>
              </a:pPr>
              <a:t>7/9/2021</a:t>
            </a:fld>
            <a:endParaRPr lang="en-US"/>
          </a:p>
        </p:txBody>
      </p:sp>
      <p:sp>
        <p:nvSpPr>
          <p:cNvPr id="5" name="Footer Placeholder 4">
            <a:extLst>
              <a:ext uri="{FF2B5EF4-FFF2-40B4-BE49-F238E27FC236}">
                <a16:creationId xmlns:a16="http://schemas.microsoft.com/office/drawing/2014/main" id="{50960414-E942-4064-BE81-B4778B09F7E4}"/>
              </a:ext>
            </a:extLst>
          </p:cNvPr>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48166C10-7885-4E38-87BB-916AF5105641}"/>
              </a:ext>
            </a:extLst>
          </p:cNvPr>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9B145901-508E-4CEE-BA51-F249186C0C00}" type="slidenum">
              <a:rPr lang="en-US" altLang="en-US"/>
              <a:pPr>
                <a:defRPr/>
              </a:pPr>
              <a:t>‹#›</a:t>
            </a:fld>
            <a:endParaRPr lang="en-US" altLang="en-US"/>
          </a:p>
        </p:txBody>
      </p:sp>
      <p:pic>
        <p:nvPicPr>
          <p:cNvPr id="1031" name="Picture 9" descr="Inside.png">
            <a:extLst>
              <a:ext uri="{FF2B5EF4-FFF2-40B4-BE49-F238E27FC236}">
                <a16:creationId xmlns:a16="http://schemas.microsoft.com/office/drawing/2014/main" id="{AFAE3DC2-DD5C-4AB9-A734-4F335AD10514}"/>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47275"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180089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Lst>
  <p:txStyles>
    <p:titleStyle>
      <a:lvl1pPr algn="ctr" defTabSz="457200"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panose="020B0604020202020204" pitchFamily="34" charset="0"/>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6pPr>
      <a:lvl7pPr marL="9144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7pPr>
      <a:lvl8pPr marL="13716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8pPr>
      <a:lvl9pPr marL="1828800" algn="ctr" defTabSz="457200" rtl="0" fontAlgn="base">
        <a:spcBef>
          <a:spcPct val="0"/>
        </a:spcBef>
        <a:spcAft>
          <a:spcPct val="0"/>
        </a:spcAft>
        <a:defRPr sz="4400">
          <a:solidFill>
            <a:schemeClr val="tx1"/>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courses.lumenlearning.com/wm-principlesofmanagement/chapter/reading-training-employees-for-international-assignments/" TargetMode="External"/><Relationship Id="rId13" Type="http://schemas.openxmlformats.org/officeDocument/2006/relationships/hyperlink" Target="https://system.umn.edu/" TargetMode="Externa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hyperlink" Target="https://www.lib.umn.edu/elearning"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hyperlink" Target="https://open.lib.umn.edu/humanresourcemanagement/part/chapter-14-international-hrm/" TargetMode="External"/><Relationship Id="rId5" Type="http://schemas.openxmlformats.org/officeDocument/2006/relationships/diagramQuickStyle" Target="../diagrams/quickStyle1.xml"/><Relationship Id="rId15" Type="http://schemas.openxmlformats.org/officeDocument/2006/relationships/image" Target="../media/image5.png"/><Relationship Id="rId10" Type="http://schemas.openxmlformats.org/officeDocument/2006/relationships/hyperlink" Target="http://creativecommons.org/licenses/by/4.0" TargetMode="External"/><Relationship Id="rId4" Type="http://schemas.openxmlformats.org/officeDocument/2006/relationships/diagramLayout" Target="../diagrams/layout1.xml"/><Relationship Id="rId9" Type="http://schemas.openxmlformats.org/officeDocument/2006/relationships/hyperlink" Target="https://courses.lumenlearning.com/" TargetMode="External"/><Relationship Id="rId14" Type="http://schemas.openxmlformats.org/officeDocument/2006/relationships/hyperlink" Target="http://creativecommons.org/licenses/by-sa/4.0"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a:extLst>
              <a:ext uri="{FF2B5EF4-FFF2-40B4-BE49-F238E27FC236}">
                <a16:creationId xmlns:a16="http://schemas.microsoft.com/office/drawing/2014/main" id="{437A5D07-2B99-4F23-ADB3-30C55E95E42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15538"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le 12">
            <a:extLst>
              <a:ext uri="{FF2B5EF4-FFF2-40B4-BE49-F238E27FC236}">
                <a16:creationId xmlns:a16="http://schemas.microsoft.com/office/drawing/2014/main" id="{E89EE2A7-C9DC-4D05-9E53-C2855DE86BB5}"/>
              </a:ext>
            </a:extLst>
          </p:cNvPr>
          <p:cNvSpPr>
            <a:spLocks noGrp="1"/>
          </p:cNvSpPr>
          <p:nvPr>
            <p:ph type="ctrTitle"/>
          </p:nvPr>
        </p:nvSpPr>
        <p:spPr>
          <a:xfrm>
            <a:off x="311150" y="277813"/>
            <a:ext cx="5562600" cy="2405062"/>
          </a:xfrm>
        </p:spPr>
        <p:txBody>
          <a:bodyPr/>
          <a:lstStyle/>
          <a:p>
            <a:pPr eaLnBrk="1" hangingPunct="1"/>
            <a:r>
              <a:rPr lang="en-US" altLang="en-US" dirty="0"/>
              <a:t>MNB3702 Discussion Class</a:t>
            </a:r>
            <a:br>
              <a:rPr lang="en-US" altLang="en-US" dirty="0"/>
            </a:br>
            <a:r>
              <a:rPr lang="en-US" altLang="en-US" dirty="0"/>
              <a:t>Theme 3: Management and implementation</a:t>
            </a:r>
          </a:p>
        </p:txBody>
      </p:sp>
      <p:sp>
        <p:nvSpPr>
          <p:cNvPr id="15" name="Subtitle 14">
            <a:extLst>
              <a:ext uri="{FF2B5EF4-FFF2-40B4-BE49-F238E27FC236}">
                <a16:creationId xmlns:a16="http://schemas.microsoft.com/office/drawing/2014/main" id="{623DFBB1-68C1-4FE3-B1F5-FE48DC25E5D1}"/>
              </a:ext>
            </a:extLst>
          </p:cNvPr>
          <p:cNvSpPr>
            <a:spLocks noGrp="1"/>
          </p:cNvSpPr>
          <p:nvPr>
            <p:ph type="subTitle" idx="1"/>
          </p:nvPr>
        </p:nvSpPr>
        <p:spPr>
          <a:xfrm>
            <a:off x="311150" y="2941638"/>
            <a:ext cx="2332038" cy="2316162"/>
          </a:xfrm>
        </p:spPr>
        <p:txBody>
          <a:bodyPr/>
          <a:lstStyle/>
          <a:p>
            <a:pPr fontAlgn="auto">
              <a:spcAft>
                <a:spcPts val="0"/>
              </a:spcAft>
              <a:buFont typeface="Arial"/>
              <a:buNone/>
              <a:defRPr/>
            </a:pPr>
            <a:r>
              <a:rPr dirty="0"/>
              <a:t>Chapter 15 / Lesson 5</a:t>
            </a:r>
          </a:p>
          <a:p>
            <a:pPr fontAlgn="auto">
              <a:spcAft>
                <a:spcPts val="0"/>
              </a:spcAft>
              <a:buFont typeface="Arial"/>
              <a:buNone/>
              <a:defRPr/>
            </a:pPr>
            <a:endParaRPr lang="en-US" dirty="0"/>
          </a:p>
          <a:p>
            <a:pPr fontAlgn="auto">
              <a:spcAft>
                <a:spcPts val="0"/>
              </a:spcAft>
              <a:buFont typeface="Arial"/>
              <a:buNone/>
              <a:defRPr/>
            </a:pPr>
            <a:r>
              <a:rPr lang="en-US" sz="2200" dirty="0"/>
              <a:t>By Jessica Nel</a:t>
            </a:r>
            <a:endParaRPr sz="2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6">
            <a:extLst>
              <a:ext uri="{FF2B5EF4-FFF2-40B4-BE49-F238E27FC236}">
                <a16:creationId xmlns:a16="http://schemas.microsoft.com/office/drawing/2014/main" id="{60B57469-A6F3-482E-B6DA-890936CBEC39}"/>
              </a:ext>
            </a:extLst>
          </p:cNvPr>
          <p:cNvSpPr>
            <a:spLocks noGrp="1"/>
          </p:cNvSpPr>
          <p:nvPr>
            <p:ph type="title"/>
          </p:nvPr>
        </p:nvSpPr>
        <p:spPr/>
        <p:txBody>
          <a:bodyPr>
            <a:normAutofit fontScale="90000"/>
          </a:bodyPr>
          <a:lstStyle/>
          <a:p>
            <a:pPr eaLnBrk="1" hangingPunct="1">
              <a:defRPr/>
            </a:pPr>
            <a:r>
              <a:rPr lang="en-GB" altLang="en-US" dirty="0"/>
              <a:t>Knowledge management and the MNE structure/strategy</a:t>
            </a:r>
            <a:endParaRPr lang="en-US" altLang="en-US" dirty="0"/>
          </a:p>
        </p:txBody>
      </p:sp>
      <p:pic>
        <p:nvPicPr>
          <p:cNvPr id="23555" name="Picture 3">
            <a:extLst>
              <a:ext uri="{FF2B5EF4-FFF2-40B4-BE49-F238E27FC236}">
                <a16:creationId xmlns:a16="http://schemas.microsoft.com/office/drawing/2014/main" id="{7BEC1527-3C05-4FC2-96B1-2AFD389CEFB4}"/>
              </a:ext>
            </a:extLst>
          </p:cNvPr>
          <p:cNvPicPr>
            <a:picLocks noChangeAspect="1"/>
          </p:cNvPicPr>
          <p:nvPr/>
        </p:nvPicPr>
        <p:blipFill>
          <a:blip r:embed="rId3">
            <a:extLst>
              <a:ext uri="{28A0092B-C50C-407E-A947-70E740481C1C}">
                <a14:useLocalDpi xmlns:a14="http://schemas.microsoft.com/office/drawing/2010/main" val="0"/>
              </a:ext>
            </a:extLst>
          </a:blip>
          <a:srcRect t="5722" r="1430"/>
          <a:stretch>
            <a:fillRect/>
          </a:stretch>
        </p:blipFill>
        <p:spPr bwMode="auto">
          <a:xfrm>
            <a:off x="1158875" y="1417638"/>
            <a:ext cx="7256463" cy="469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Rectangle 41">
            <a:extLst>
              <a:ext uri="{FF2B5EF4-FFF2-40B4-BE49-F238E27FC236}">
                <a16:creationId xmlns:a16="http://schemas.microsoft.com/office/drawing/2014/main" id="{183A3AF1-F8E3-477A-8155-6D3A4A092B31}"/>
              </a:ext>
            </a:extLst>
          </p:cNvPr>
          <p:cNvSpPr>
            <a:spLocks noChangeArrowheads="1"/>
          </p:cNvSpPr>
          <p:nvPr/>
        </p:nvSpPr>
        <p:spPr bwMode="auto">
          <a:xfrm>
            <a:off x="1158875" y="6143625"/>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n-GB" altLang="en-US" sz="1200">
                <a:solidFill>
                  <a:srgbClr val="000000"/>
                </a:solidFill>
                <a:cs typeface="Calibri" panose="020F0502020204030204" pitchFamily="34" charset="0"/>
              </a:rPr>
              <a:t>Source: Peng &amp; Meyer (2019: 426)</a:t>
            </a:r>
            <a:endParaRPr lang="en-ZA" altLang="en-US" sz="5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5F28D37-A382-4C9C-A440-BEF1465604E5}"/>
              </a:ext>
            </a:extLst>
          </p:cNvPr>
          <p:cNvSpPr/>
          <p:nvPr/>
        </p:nvSpPr>
        <p:spPr>
          <a:xfrm>
            <a:off x="2872740" y="959961"/>
            <a:ext cx="4091940" cy="231647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Oval 7">
            <a:extLst>
              <a:ext uri="{FF2B5EF4-FFF2-40B4-BE49-F238E27FC236}">
                <a16:creationId xmlns:a16="http://schemas.microsoft.com/office/drawing/2014/main" id="{C6E2AC2B-0EF3-48D0-816B-4CAD9B70D2AF}"/>
              </a:ext>
            </a:extLst>
          </p:cNvPr>
          <p:cNvSpPr/>
          <p:nvPr/>
        </p:nvSpPr>
        <p:spPr>
          <a:xfrm>
            <a:off x="6103620" y="4739799"/>
            <a:ext cx="3520440" cy="20113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7" name="Oval 6">
            <a:extLst>
              <a:ext uri="{FF2B5EF4-FFF2-40B4-BE49-F238E27FC236}">
                <a16:creationId xmlns:a16="http://schemas.microsoft.com/office/drawing/2014/main" id="{CF3DA76E-57C4-4429-802B-B3BA2A76692E}"/>
              </a:ext>
            </a:extLst>
          </p:cNvPr>
          <p:cNvSpPr/>
          <p:nvPr/>
        </p:nvSpPr>
        <p:spPr>
          <a:xfrm>
            <a:off x="495300" y="4739799"/>
            <a:ext cx="3520440" cy="20113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19458" name="Title 6">
            <a:extLst>
              <a:ext uri="{FF2B5EF4-FFF2-40B4-BE49-F238E27FC236}">
                <a16:creationId xmlns:a16="http://schemas.microsoft.com/office/drawing/2014/main" id="{60665CA3-B721-4E56-B696-9D301CB4C9F4}"/>
              </a:ext>
            </a:extLst>
          </p:cNvPr>
          <p:cNvSpPr>
            <a:spLocks noGrp="1"/>
          </p:cNvSpPr>
          <p:nvPr>
            <p:ph type="title"/>
          </p:nvPr>
        </p:nvSpPr>
        <p:spPr>
          <a:xfrm>
            <a:off x="563879" y="-43316"/>
            <a:ext cx="8915400" cy="1143000"/>
          </a:xfrm>
        </p:spPr>
        <p:txBody>
          <a:bodyPr>
            <a:normAutofit fontScale="90000"/>
          </a:bodyPr>
          <a:lstStyle/>
          <a:p>
            <a:pPr eaLnBrk="1" hangingPunct="1"/>
            <a:r>
              <a:rPr lang="en-GB" altLang="en-US" dirty="0">
                <a:solidFill>
                  <a:schemeClr val="tx1"/>
                </a:solidFill>
              </a:rPr>
              <a:t>Question – Which type of organisation do you think this figure best represents?</a:t>
            </a:r>
            <a:endParaRPr lang="en-US" altLang="en-US" dirty="0">
              <a:solidFill>
                <a:schemeClr val="tx1"/>
              </a:solidFill>
            </a:endParaRPr>
          </a:p>
        </p:txBody>
      </p:sp>
      <p:graphicFrame>
        <p:nvGraphicFramePr>
          <p:cNvPr id="3" name="Content Placeholder 2">
            <a:extLst>
              <a:ext uri="{FF2B5EF4-FFF2-40B4-BE49-F238E27FC236}">
                <a16:creationId xmlns:a16="http://schemas.microsoft.com/office/drawing/2014/main" id="{E97F6C9F-63F9-4285-BF26-AD0B2850A5CF}"/>
              </a:ext>
            </a:extLst>
          </p:cNvPr>
          <p:cNvGraphicFramePr>
            <a:graphicFrameLocks noGrp="1"/>
          </p:cNvGraphicFramePr>
          <p:nvPr>
            <p:ph idx="1"/>
          </p:nvPr>
        </p:nvGraphicFramePr>
        <p:xfrm>
          <a:off x="495300" y="1600200"/>
          <a:ext cx="8915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EC3D5ED7-4268-4270-95DE-918D02BCE318}"/>
              </a:ext>
            </a:extLst>
          </p:cNvPr>
          <p:cNvSpPr txBox="1"/>
          <p:nvPr/>
        </p:nvSpPr>
        <p:spPr>
          <a:xfrm>
            <a:off x="3939540" y="1209676"/>
            <a:ext cx="2164080" cy="369332"/>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HOME CONTEXT</a:t>
            </a:r>
          </a:p>
        </p:txBody>
      </p:sp>
      <p:sp>
        <p:nvSpPr>
          <p:cNvPr id="10" name="TextBox 9">
            <a:extLst>
              <a:ext uri="{FF2B5EF4-FFF2-40B4-BE49-F238E27FC236}">
                <a16:creationId xmlns:a16="http://schemas.microsoft.com/office/drawing/2014/main" id="{51549F70-4C69-46B8-AC50-45240F84626B}"/>
              </a:ext>
            </a:extLst>
          </p:cNvPr>
          <p:cNvSpPr txBox="1"/>
          <p:nvPr/>
        </p:nvSpPr>
        <p:spPr>
          <a:xfrm>
            <a:off x="1173480" y="4373484"/>
            <a:ext cx="2164080" cy="369332"/>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 CONTEXT</a:t>
            </a:r>
          </a:p>
        </p:txBody>
      </p:sp>
      <p:sp>
        <p:nvSpPr>
          <p:cNvPr id="11" name="TextBox 10">
            <a:extLst>
              <a:ext uri="{FF2B5EF4-FFF2-40B4-BE49-F238E27FC236}">
                <a16:creationId xmlns:a16="http://schemas.microsoft.com/office/drawing/2014/main" id="{7E19B437-86C7-4EE6-A020-C330180E70F3}"/>
              </a:ext>
            </a:extLst>
          </p:cNvPr>
          <p:cNvSpPr txBox="1"/>
          <p:nvPr/>
        </p:nvSpPr>
        <p:spPr>
          <a:xfrm>
            <a:off x="6972300" y="4370467"/>
            <a:ext cx="2164080" cy="369332"/>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 CONTEXT</a:t>
            </a:r>
          </a:p>
        </p:txBody>
      </p:sp>
      <p:sp>
        <p:nvSpPr>
          <p:cNvPr id="6" name="TextBox 5">
            <a:extLst>
              <a:ext uri="{FF2B5EF4-FFF2-40B4-BE49-F238E27FC236}">
                <a16:creationId xmlns:a16="http://schemas.microsoft.com/office/drawing/2014/main" id="{B8F8FFFB-C707-43D8-9B23-61D6794CE869}"/>
              </a:ext>
            </a:extLst>
          </p:cNvPr>
          <p:cNvSpPr txBox="1"/>
          <p:nvPr/>
        </p:nvSpPr>
        <p:spPr>
          <a:xfrm>
            <a:off x="7197090" y="5257800"/>
            <a:ext cx="2674620" cy="646331"/>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Resources and </a:t>
            </a:r>
            <a:r>
              <a:rPr kumimoji="0" lang="en-ZA"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insitutions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B653C18A-13DD-43D6-AB31-3C901D822B22}"/>
              </a:ext>
            </a:extLst>
          </p:cNvPr>
          <p:cNvSpPr txBox="1"/>
          <p:nvPr/>
        </p:nvSpPr>
        <p:spPr>
          <a:xfrm>
            <a:off x="2990850" y="1760657"/>
            <a:ext cx="2674620" cy="646331"/>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Resources and </a:t>
            </a:r>
            <a:r>
              <a:rPr kumimoji="0" lang="en-ZA"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insitutions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TextBox 13">
            <a:extLst>
              <a:ext uri="{FF2B5EF4-FFF2-40B4-BE49-F238E27FC236}">
                <a16:creationId xmlns:a16="http://schemas.microsoft.com/office/drawing/2014/main" id="{29377A33-3B06-4391-B284-DBAE27015DAF}"/>
              </a:ext>
            </a:extLst>
          </p:cNvPr>
          <p:cNvSpPr txBox="1"/>
          <p:nvPr/>
        </p:nvSpPr>
        <p:spPr>
          <a:xfrm>
            <a:off x="1047750" y="5224342"/>
            <a:ext cx="2674620" cy="646331"/>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Resources and </a:t>
            </a:r>
            <a:r>
              <a:rPr kumimoji="0" lang="en-ZA"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insitutions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5" name="Arrow: Up-Down 14">
            <a:extLst>
              <a:ext uri="{FF2B5EF4-FFF2-40B4-BE49-F238E27FC236}">
                <a16:creationId xmlns:a16="http://schemas.microsoft.com/office/drawing/2014/main" id="{0D0C8D47-299F-4883-82EB-FAFDEECE2CD2}"/>
              </a:ext>
            </a:extLst>
          </p:cNvPr>
          <p:cNvSpPr/>
          <p:nvPr/>
        </p:nvSpPr>
        <p:spPr>
          <a:xfrm rot="1661839">
            <a:off x="3909061" y="317553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19" name="Arrow: Up-Down 18">
            <a:extLst>
              <a:ext uri="{FF2B5EF4-FFF2-40B4-BE49-F238E27FC236}">
                <a16:creationId xmlns:a16="http://schemas.microsoft.com/office/drawing/2014/main" id="{ECE34693-1F26-4390-8EBE-2519D2762A19}"/>
              </a:ext>
            </a:extLst>
          </p:cNvPr>
          <p:cNvSpPr/>
          <p:nvPr/>
        </p:nvSpPr>
        <p:spPr>
          <a:xfrm rot="9005001">
            <a:off x="5646672" y="316494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20" name="Arrow: Up-Down 19">
            <a:extLst>
              <a:ext uri="{FF2B5EF4-FFF2-40B4-BE49-F238E27FC236}">
                <a16:creationId xmlns:a16="http://schemas.microsoft.com/office/drawing/2014/main" id="{116F3302-8D21-41CB-897F-8E410BA722D6}"/>
              </a:ext>
            </a:extLst>
          </p:cNvPr>
          <p:cNvSpPr/>
          <p:nvPr/>
        </p:nvSpPr>
        <p:spPr>
          <a:xfrm rot="5400000">
            <a:off x="4808219" y="409941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24" name="Straight Arrow Connector 23">
            <a:extLst>
              <a:ext uri="{FF2B5EF4-FFF2-40B4-BE49-F238E27FC236}">
                <a16:creationId xmlns:a16="http://schemas.microsoft.com/office/drawing/2014/main" id="{1869E2BC-8C99-4A91-8425-A8717B89A091}"/>
              </a:ext>
            </a:extLst>
          </p:cNvPr>
          <p:cNvCxnSpPr>
            <a:cxnSpLocks/>
          </p:cNvCxnSpPr>
          <p:nvPr/>
        </p:nvCxnSpPr>
        <p:spPr>
          <a:xfrm flipH="1">
            <a:off x="5817368" y="2100740"/>
            <a:ext cx="2236972" cy="1868328"/>
          </a:xfrm>
          <a:prstGeom prst="straightConnector1">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8" name="TextBox 27">
            <a:extLst>
              <a:ext uri="{FF2B5EF4-FFF2-40B4-BE49-F238E27FC236}">
                <a16:creationId xmlns:a16="http://schemas.microsoft.com/office/drawing/2014/main" id="{641BA80F-1797-44DE-AE5D-498A1CE988CE}"/>
              </a:ext>
            </a:extLst>
          </p:cNvPr>
          <p:cNvSpPr txBox="1"/>
          <p:nvPr/>
        </p:nvSpPr>
        <p:spPr>
          <a:xfrm>
            <a:off x="8054340" y="1307030"/>
            <a:ext cx="1569720" cy="923330"/>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Knowledge flow (explicit and tacit)</a:t>
            </a:r>
          </a:p>
        </p:txBody>
      </p:sp>
      <p:sp>
        <p:nvSpPr>
          <p:cNvPr id="29" name="TextBox 28">
            <a:extLst>
              <a:ext uri="{FF2B5EF4-FFF2-40B4-BE49-F238E27FC236}">
                <a16:creationId xmlns:a16="http://schemas.microsoft.com/office/drawing/2014/main" id="{623489F9-61E5-437E-9E7A-C654ACC3D49E}"/>
              </a:ext>
            </a:extLst>
          </p:cNvPr>
          <p:cNvSpPr txBox="1"/>
          <p:nvPr/>
        </p:nvSpPr>
        <p:spPr>
          <a:xfrm>
            <a:off x="3722370" y="6474303"/>
            <a:ext cx="2526030" cy="307777"/>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Peng and Meyer (2019:423)</a:t>
            </a:r>
          </a:p>
        </p:txBody>
      </p:sp>
      <p:cxnSp>
        <p:nvCxnSpPr>
          <p:cNvPr id="21" name="Straight Arrow Connector 20">
            <a:extLst>
              <a:ext uri="{FF2B5EF4-FFF2-40B4-BE49-F238E27FC236}">
                <a16:creationId xmlns:a16="http://schemas.microsoft.com/office/drawing/2014/main" id="{70570389-43B7-40FF-8745-3939A799D3A7}"/>
              </a:ext>
            </a:extLst>
          </p:cNvPr>
          <p:cNvCxnSpPr>
            <a:cxnSpLocks/>
          </p:cNvCxnSpPr>
          <p:nvPr/>
        </p:nvCxnSpPr>
        <p:spPr>
          <a:xfrm flipH="1">
            <a:off x="4953000" y="2100740"/>
            <a:ext cx="3459480" cy="2954032"/>
          </a:xfrm>
          <a:prstGeom prst="straightConnector1">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4A08AB5D-8DF1-4B83-9FCA-6B6A2C19B172}"/>
              </a:ext>
            </a:extLst>
          </p:cNvPr>
          <p:cNvCxnSpPr>
            <a:cxnSpLocks/>
          </p:cNvCxnSpPr>
          <p:nvPr/>
        </p:nvCxnSpPr>
        <p:spPr>
          <a:xfrm flipH="1">
            <a:off x="4312418" y="1786046"/>
            <a:ext cx="3730492" cy="2217146"/>
          </a:xfrm>
          <a:prstGeom prst="straightConnector1">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26066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5F28D37-A382-4C9C-A440-BEF1465604E5}"/>
              </a:ext>
            </a:extLst>
          </p:cNvPr>
          <p:cNvSpPr/>
          <p:nvPr/>
        </p:nvSpPr>
        <p:spPr>
          <a:xfrm>
            <a:off x="2872740" y="959961"/>
            <a:ext cx="4091940" cy="231647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Oval 7">
            <a:extLst>
              <a:ext uri="{FF2B5EF4-FFF2-40B4-BE49-F238E27FC236}">
                <a16:creationId xmlns:a16="http://schemas.microsoft.com/office/drawing/2014/main" id="{C6E2AC2B-0EF3-48D0-816B-4CAD9B70D2AF}"/>
              </a:ext>
            </a:extLst>
          </p:cNvPr>
          <p:cNvSpPr/>
          <p:nvPr/>
        </p:nvSpPr>
        <p:spPr>
          <a:xfrm>
            <a:off x="6103620" y="4739799"/>
            <a:ext cx="3520440" cy="20113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7" name="Oval 6">
            <a:extLst>
              <a:ext uri="{FF2B5EF4-FFF2-40B4-BE49-F238E27FC236}">
                <a16:creationId xmlns:a16="http://schemas.microsoft.com/office/drawing/2014/main" id="{CF3DA76E-57C4-4429-802B-B3BA2A76692E}"/>
              </a:ext>
            </a:extLst>
          </p:cNvPr>
          <p:cNvSpPr/>
          <p:nvPr/>
        </p:nvSpPr>
        <p:spPr>
          <a:xfrm>
            <a:off x="495300" y="4739799"/>
            <a:ext cx="3520440" cy="20113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19458" name="Title 6">
            <a:extLst>
              <a:ext uri="{FF2B5EF4-FFF2-40B4-BE49-F238E27FC236}">
                <a16:creationId xmlns:a16="http://schemas.microsoft.com/office/drawing/2014/main" id="{60665CA3-B721-4E56-B696-9D301CB4C9F4}"/>
              </a:ext>
            </a:extLst>
          </p:cNvPr>
          <p:cNvSpPr>
            <a:spLocks noGrp="1"/>
          </p:cNvSpPr>
          <p:nvPr>
            <p:ph type="title"/>
          </p:nvPr>
        </p:nvSpPr>
        <p:spPr>
          <a:xfrm>
            <a:off x="563879" y="-43316"/>
            <a:ext cx="8915400" cy="1143000"/>
          </a:xfrm>
        </p:spPr>
        <p:txBody>
          <a:bodyPr>
            <a:normAutofit fontScale="90000"/>
          </a:bodyPr>
          <a:lstStyle/>
          <a:p>
            <a:pPr eaLnBrk="1" hangingPunct="1"/>
            <a:r>
              <a:rPr lang="en-GB" altLang="en-US" dirty="0">
                <a:solidFill>
                  <a:schemeClr val="tx1"/>
                </a:solidFill>
              </a:rPr>
              <a:t>Question – Which type of organisation do you think this figure best represents?</a:t>
            </a:r>
            <a:endParaRPr lang="en-US" altLang="en-US" dirty="0">
              <a:solidFill>
                <a:schemeClr val="tx1"/>
              </a:solidFill>
            </a:endParaRPr>
          </a:p>
        </p:txBody>
      </p:sp>
      <p:graphicFrame>
        <p:nvGraphicFramePr>
          <p:cNvPr id="3" name="Content Placeholder 2">
            <a:extLst>
              <a:ext uri="{FF2B5EF4-FFF2-40B4-BE49-F238E27FC236}">
                <a16:creationId xmlns:a16="http://schemas.microsoft.com/office/drawing/2014/main" id="{E97F6C9F-63F9-4285-BF26-AD0B2850A5CF}"/>
              </a:ext>
            </a:extLst>
          </p:cNvPr>
          <p:cNvGraphicFramePr>
            <a:graphicFrameLocks noGrp="1"/>
          </p:cNvGraphicFramePr>
          <p:nvPr>
            <p:ph idx="1"/>
          </p:nvPr>
        </p:nvGraphicFramePr>
        <p:xfrm>
          <a:off x="495300" y="1600200"/>
          <a:ext cx="8915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EC3D5ED7-4268-4270-95DE-918D02BCE318}"/>
              </a:ext>
            </a:extLst>
          </p:cNvPr>
          <p:cNvSpPr txBox="1"/>
          <p:nvPr/>
        </p:nvSpPr>
        <p:spPr>
          <a:xfrm>
            <a:off x="3939540" y="1209676"/>
            <a:ext cx="2164080" cy="369332"/>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HOME CONTEXT</a:t>
            </a:r>
          </a:p>
        </p:txBody>
      </p:sp>
      <p:sp>
        <p:nvSpPr>
          <p:cNvPr id="10" name="TextBox 9">
            <a:extLst>
              <a:ext uri="{FF2B5EF4-FFF2-40B4-BE49-F238E27FC236}">
                <a16:creationId xmlns:a16="http://schemas.microsoft.com/office/drawing/2014/main" id="{51549F70-4C69-46B8-AC50-45240F84626B}"/>
              </a:ext>
            </a:extLst>
          </p:cNvPr>
          <p:cNvSpPr txBox="1"/>
          <p:nvPr/>
        </p:nvSpPr>
        <p:spPr>
          <a:xfrm>
            <a:off x="1173480" y="4373484"/>
            <a:ext cx="2164080" cy="369332"/>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 CONTEXT</a:t>
            </a:r>
          </a:p>
        </p:txBody>
      </p:sp>
      <p:sp>
        <p:nvSpPr>
          <p:cNvPr id="11" name="TextBox 10">
            <a:extLst>
              <a:ext uri="{FF2B5EF4-FFF2-40B4-BE49-F238E27FC236}">
                <a16:creationId xmlns:a16="http://schemas.microsoft.com/office/drawing/2014/main" id="{7E19B437-86C7-4EE6-A020-C330180E70F3}"/>
              </a:ext>
            </a:extLst>
          </p:cNvPr>
          <p:cNvSpPr txBox="1"/>
          <p:nvPr/>
        </p:nvSpPr>
        <p:spPr>
          <a:xfrm>
            <a:off x="6972300" y="4370467"/>
            <a:ext cx="2164080" cy="369332"/>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 CONTEXT</a:t>
            </a:r>
          </a:p>
        </p:txBody>
      </p:sp>
      <p:sp>
        <p:nvSpPr>
          <p:cNvPr id="6" name="TextBox 5">
            <a:extLst>
              <a:ext uri="{FF2B5EF4-FFF2-40B4-BE49-F238E27FC236}">
                <a16:creationId xmlns:a16="http://schemas.microsoft.com/office/drawing/2014/main" id="{B8F8FFFB-C707-43D8-9B23-61D6794CE869}"/>
              </a:ext>
            </a:extLst>
          </p:cNvPr>
          <p:cNvSpPr txBox="1"/>
          <p:nvPr/>
        </p:nvSpPr>
        <p:spPr>
          <a:xfrm>
            <a:off x="7197090" y="5257800"/>
            <a:ext cx="2674620" cy="646331"/>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Resources and </a:t>
            </a:r>
            <a:r>
              <a:rPr kumimoji="0" lang="en-ZA"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insitutions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B653C18A-13DD-43D6-AB31-3C901D822B22}"/>
              </a:ext>
            </a:extLst>
          </p:cNvPr>
          <p:cNvSpPr txBox="1"/>
          <p:nvPr/>
        </p:nvSpPr>
        <p:spPr>
          <a:xfrm>
            <a:off x="2990850" y="1760657"/>
            <a:ext cx="2674620" cy="646331"/>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Resources and </a:t>
            </a:r>
            <a:r>
              <a:rPr kumimoji="0" lang="en-ZA"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insitutions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TextBox 13">
            <a:extLst>
              <a:ext uri="{FF2B5EF4-FFF2-40B4-BE49-F238E27FC236}">
                <a16:creationId xmlns:a16="http://schemas.microsoft.com/office/drawing/2014/main" id="{29377A33-3B06-4391-B284-DBAE27015DAF}"/>
              </a:ext>
            </a:extLst>
          </p:cNvPr>
          <p:cNvSpPr txBox="1"/>
          <p:nvPr/>
        </p:nvSpPr>
        <p:spPr>
          <a:xfrm>
            <a:off x="1047750" y="5224342"/>
            <a:ext cx="2674620" cy="646331"/>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Resources and </a:t>
            </a:r>
            <a:r>
              <a:rPr kumimoji="0" lang="en-ZA"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insitutions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5" name="Arrow: Up-Down 14">
            <a:extLst>
              <a:ext uri="{FF2B5EF4-FFF2-40B4-BE49-F238E27FC236}">
                <a16:creationId xmlns:a16="http://schemas.microsoft.com/office/drawing/2014/main" id="{0D0C8D47-299F-4883-82EB-FAFDEECE2CD2}"/>
              </a:ext>
            </a:extLst>
          </p:cNvPr>
          <p:cNvSpPr/>
          <p:nvPr/>
        </p:nvSpPr>
        <p:spPr>
          <a:xfrm rot="1661839">
            <a:off x="3909061" y="317553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19" name="Arrow: Up-Down 18">
            <a:extLst>
              <a:ext uri="{FF2B5EF4-FFF2-40B4-BE49-F238E27FC236}">
                <a16:creationId xmlns:a16="http://schemas.microsoft.com/office/drawing/2014/main" id="{ECE34693-1F26-4390-8EBE-2519D2762A19}"/>
              </a:ext>
            </a:extLst>
          </p:cNvPr>
          <p:cNvSpPr/>
          <p:nvPr/>
        </p:nvSpPr>
        <p:spPr>
          <a:xfrm rot="9005001">
            <a:off x="5646672" y="316494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24" name="Straight Arrow Connector 23">
            <a:extLst>
              <a:ext uri="{FF2B5EF4-FFF2-40B4-BE49-F238E27FC236}">
                <a16:creationId xmlns:a16="http://schemas.microsoft.com/office/drawing/2014/main" id="{1869E2BC-8C99-4A91-8425-A8717B89A091}"/>
              </a:ext>
            </a:extLst>
          </p:cNvPr>
          <p:cNvCxnSpPr>
            <a:cxnSpLocks/>
          </p:cNvCxnSpPr>
          <p:nvPr/>
        </p:nvCxnSpPr>
        <p:spPr>
          <a:xfrm flipH="1">
            <a:off x="5817368" y="2100740"/>
            <a:ext cx="2236972" cy="1868328"/>
          </a:xfrm>
          <a:prstGeom prst="straightConnector1">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8" name="TextBox 27">
            <a:extLst>
              <a:ext uri="{FF2B5EF4-FFF2-40B4-BE49-F238E27FC236}">
                <a16:creationId xmlns:a16="http://schemas.microsoft.com/office/drawing/2014/main" id="{641BA80F-1797-44DE-AE5D-498A1CE988CE}"/>
              </a:ext>
            </a:extLst>
          </p:cNvPr>
          <p:cNvSpPr txBox="1"/>
          <p:nvPr/>
        </p:nvSpPr>
        <p:spPr>
          <a:xfrm>
            <a:off x="8054340" y="1307030"/>
            <a:ext cx="1569720" cy="923330"/>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Knowledge flow (explicit and tacit)</a:t>
            </a:r>
          </a:p>
        </p:txBody>
      </p:sp>
      <p:sp>
        <p:nvSpPr>
          <p:cNvPr id="29" name="TextBox 28">
            <a:extLst>
              <a:ext uri="{FF2B5EF4-FFF2-40B4-BE49-F238E27FC236}">
                <a16:creationId xmlns:a16="http://schemas.microsoft.com/office/drawing/2014/main" id="{623489F9-61E5-437E-9E7A-C654ACC3D49E}"/>
              </a:ext>
            </a:extLst>
          </p:cNvPr>
          <p:cNvSpPr txBox="1"/>
          <p:nvPr/>
        </p:nvSpPr>
        <p:spPr>
          <a:xfrm>
            <a:off x="3722370" y="6474303"/>
            <a:ext cx="2526030" cy="307777"/>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ZA"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Peng and Meyer (2019:423)</a:t>
            </a:r>
          </a:p>
        </p:txBody>
      </p:sp>
      <p:cxnSp>
        <p:nvCxnSpPr>
          <p:cNvPr id="22" name="Straight Arrow Connector 21">
            <a:extLst>
              <a:ext uri="{FF2B5EF4-FFF2-40B4-BE49-F238E27FC236}">
                <a16:creationId xmlns:a16="http://schemas.microsoft.com/office/drawing/2014/main" id="{4A08AB5D-8DF1-4B83-9FCA-6B6A2C19B172}"/>
              </a:ext>
            </a:extLst>
          </p:cNvPr>
          <p:cNvCxnSpPr>
            <a:cxnSpLocks/>
          </p:cNvCxnSpPr>
          <p:nvPr/>
        </p:nvCxnSpPr>
        <p:spPr>
          <a:xfrm flipH="1">
            <a:off x="4312418" y="1786046"/>
            <a:ext cx="3730492" cy="2217146"/>
          </a:xfrm>
          <a:prstGeom prst="straightConnector1">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 name="Oval 1">
            <a:extLst>
              <a:ext uri="{FF2B5EF4-FFF2-40B4-BE49-F238E27FC236}">
                <a16:creationId xmlns:a16="http://schemas.microsoft.com/office/drawing/2014/main" id="{98D0D61C-ED6E-4E68-9FC4-CB6A80B1EE78}"/>
              </a:ext>
            </a:extLst>
          </p:cNvPr>
          <p:cNvSpPr/>
          <p:nvPr/>
        </p:nvSpPr>
        <p:spPr>
          <a:xfrm>
            <a:off x="401624" y="789367"/>
            <a:ext cx="887730" cy="827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ZA" dirty="0" err="1"/>
              <a:t>CoE</a:t>
            </a:r>
            <a:endParaRPr lang="en-ZA" dirty="0"/>
          </a:p>
        </p:txBody>
      </p:sp>
      <p:sp>
        <p:nvSpPr>
          <p:cNvPr id="23" name="Oval 22">
            <a:extLst>
              <a:ext uri="{FF2B5EF4-FFF2-40B4-BE49-F238E27FC236}">
                <a16:creationId xmlns:a16="http://schemas.microsoft.com/office/drawing/2014/main" id="{1F3F564A-70DE-46F3-9872-838D6C471710}"/>
              </a:ext>
            </a:extLst>
          </p:cNvPr>
          <p:cNvSpPr/>
          <p:nvPr/>
        </p:nvSpPr>
        <p:spPr>
          <a:xfrm>
            <a:off x="1784693" y="5813161"/>
            <a:ext cx="887730" cy="827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ZA" dirty="0" err="1"/>
              <a:t>CoE</a:t>
            </a:r>
            <a:endParaRPr lang="en-ZA" dirty="0"/>
          </a:p>
        </p:txBody>
      </p:sp>
      <p:sp>
        <p:nvSpPr>
          <p:cNvPr id="25" name="Arrow: Up-Down 24">
            <a:extLst>
              <a:ext uri="{FF2B5EF4-FFF2-40B4-BE49-F238E27FC236}">
                <a16:creationId xmlns:a16="http://schemas.microsoft.com/office/drawing/2014/main" id="{E7A32A74-E94C-4456-9133-6925A0C77215}"/>
              </a:ext>
            </a:extLst>
          </p:cNvPr>
          <p:cNvSpPr/>
          <p:nvPr/>
        </p:nvSpPr>
        <p:spPr>
          <a:xfrm rot="1318707">
            <a:off x="2728385" y="2884649"/>
            <a:ext cx="423944" cy="2877713"/>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
        <p:nvSpPr>
          <p:cNvPr id="26" name="Arrow: Up-Down 25">
            <a:extLst>
              <a:ext uri="{FF2B5EF4-FFF2-40B4-BE49-F238E27FC236}">
                <a16:creationId xmlns:a16="http://schemas.microsoft.com/office/drawing/2014/main" id="{01F8E53F-34DD-4419-B4A3-A97E0207DDCF}"/>
              </a:ext>
            </a:extLst>
          </p:cNvPr>
          <p:cNvSpPr/>
          <p:nvPr/>
        </p:nvSpPr>
        <p:spPr>
          <a:xfrm rot="6227829">
            <a:off x="1989118" y="710959"/>
            <a:ext cx="386741" cy="1569786"/>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075549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6">
            <a:extLst>
              <a:ext uri="{FF2B5EF4-FFF2-40B4-BE49-F238E27FC236}">
                <a16:creationId xmlns:a16="http://schemas.microsoft.com/office/drawing/2014/main" id="{C996248C-E3F0-4839-BF25-6B7FF0AEECA8}"/>
              </a:ext>
            </a:extLst>
          </p:cNvPr>
          <p:cNvSpPr>
            <a:spLocks noGrp="1"/>
          </p:cNvSpPr>
          <p:nvPr>
            <p:ph type="title"/>
          </p:nvPr>
        </p:nvSpPr>
        <p:spPr/>
        <p:txBody>
          <a:bodyPr/>
          <a:lstStyle/>
          <a:p>
            <a:pPr eaLnBrk="1" hangingPunct="1"/>
            <a:r>
              <a:rPr lang="en-GB" altLang="en-US"/>
              <a:t>Communities of practice (CoP)</a:t>
            </a:r>
            <a:endParaRPr lang="en-US" altLang="en-US"/>
          </a:p>
        </p:txBody>
      </p:sp>
      <p:sp>
        <p:nvSpPr>
          <p:cNvPr id="6147" name="Content Placeholder 7">
            <a:extLst>
              <a:ext uri="{FF2B5EF4-FFF2-40B4-BE49-F238E27FC236}">
                <a16:creationId xmlns:a16="http://schemas.microsoft.com/office/drawing/2014/main" id="{82218C97-D038-45A7-981E-3246F519A1AD}"/>
              </a:ext>
            </a:extLst>
          </p:cNvPr>
          <p:cNvSpPr>
            <a:spLocks noGrp="1"/>
          </p:cNvSpPr>
          <p:nvPr>
            <p:ph idx="1"/>
          </p:nvPr>
        </p:nvSpPr>
        <p:spPr/>
        <p:txBody>
          <a:bodyPr/>
          <a:lstStyle/>
          <a:p>
            <a:pPr eaLnBrk="1" hangingPunct="1">
              <a:defRPr/>
            </a:pPr>
            <a:r>
              <a:rPr lang="en-US" dirty="0"/>
              <a:t>Groups of people doing similar or related tasks</a:t>
            </a:r>
          </a:p>
          <a:p>
            <a:pPr eaLnBrk="1" hangingPunct="1">
              <a:defRPr/>
            </a:pPr>
            <a:r>
              <a:rPr lang="en-US" dirty="0"/>
              <a:t>Tacit knowledge is shared within the group and the group can be tapped into when and as needed. </a:t>
            </a:r>
          </a:p>
          <a:p>
            <a:pPr eaLnBrk="1" hangingPunct="1">
              <a:defRPr/>
            </a:pPr>
            <a:r>
              <a:rPr lang="en-US" dirty="0"/>
              <a:t>International </a:t>
            </a:r>
            <a:r>
              <a:rPr lang="en-US" dirty="0" err="1"/>
              <a:t>CoPs</a:t>
            </a:r>
            <a:r>
              <a:rPr lang="en-US" dirty="0"/>
              <a:t> are difficult to </a:t>
            </a:r>
            <a:r>
              <a:rPr lang="en-US" dirty="0" err="1"/>
              <a:t>organise</a:t>
            </a:r>
            <a:r>
              <a:rPr lang="en-US" dirty="0"/>
              <a:t> – different cultures, different countries, different languages, different time zones </a:t>
            </a:r>
            <a:r>
              <a:rPr lang="en-US" dirty="0" err="1"/>
              <a:t>etc</a:t>
            </a:r>
            <a:endParaRPr lang="en-US" dirty="0"/>
          </a:p>
          <a:p>
            <a:pPr eaLnBrk="1" hangingPunct="1">
              <a:defRPr/>
            </a:pPr>
            <a:r>
              <a:rPr lang="en-US" dirty="0"/>
              <a:t>Rise of the virtual </a:t>
            </a:r>
            <a:r>
              <a:rPr lang="en-US" dirty="0" err="1"/>
              <a:t>CoP</a:t>
            </a:r>
            <a:endParaRPr lang="en-US" dirty="0"/>
          </a:p>
          <a:p>
            <a:pPr eaLnBrk="1" hangingPunct="1">
              <a:defRPr/>
            </a:pPr>
            <a:endParaRPr lang="en-US" sz="2400" dirty="0"/>
          </a:p>
          <a:p>
            <a:pPr eaLnBrk="1" hangingPunct="1">
              <a:defRPr/>
            </a:pPr>
            <a:endParaRPr lang="en-US" sz="2400" dirty="0"/>
          </a:p>
          <a:p>
            <a:pPr marL="0" indent="0" algn="ctr" eaLnBrk="1" hangingPunct="1">
              <a:buFont typeface="Arial" panose="020B0604020202020204" pitchFamily="34" charset="0"/>
              <a:buNone/>
              <a:defRPr/>
            </a:pPr>
            <a:endParaRPr lang="en-US" alt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6">
            <a:extLst>
              <a:ext uri="{FF2B5EF4-FFF2-40B4-BE49-F238E27FC236}">
                <a16:creationId xmlns:a16="http://schemas.microsoft.com/office/drawing/2014/main" id="{6CA06231-587C-4B7B-BB66-0F2B72523644}"/>
              </a:ext>
            </a:extLst>
          </p:cNvPr>
          <p:cNvSpPr>
            <a:spLocks noGrp="1"/>
          </p:cNvSpPr>
          <p:nvPr>
            <p:ph type="title"/>
          </p:nvPr>
        </p:nvSpPr>
        <p:spPr/>
        <p:txBody>
          <a:bodyPr/>
          <a:lstStyle/>
          <a:p>
            <a:pPr eaLnBrk="1" hangingPunct="1"/>
            <a:r>
              <a:rPr lang="en-GB" altLang="en-US"/>
              <a:t>Knowledge governance</a:t>
            </a:r>
            <a:endParaRPr lang="en-US" altLang="en-US"/>
          </a:p>
        </p:txBody>
      </p:sp>
      <p:pic>
        <p:nvPicPr>
          <p:cNvPr id="27651" name="Content Placeholder 4">
            <a:extLst>
              <a:ext uri="{FF2B5EF4-FFF2-40B4-BE49-F238E27FC236}">
                <a16:creationId xmlns:a16="http://schemas.microsoft.com/office/drawing/2014/main" id="{DFC22CB3-707F-4FE7-A1C6-9BC14FCB6D3D}"/>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85750" y="1219200"/>
            <a:ext cx="9620250" cy="4557713"/>
          </a:xfrm>
        </p:spPr>
      </p:pic>
      <p:sp>
        <p:nvSpPr>
          <p:cNvPr id="27652" name="Rectangle 41">
            <a:extLst>
              <a:ext uri="{FF2B5EF4-FFF2-40B4-BE49-F238E27FC236}">
                <a16:creationId xmlns:a16="http://schemas.microsoft.com/office/drawing/2014/main" id="{499AA313-7C40-483C-B1E0-1C8E7EECB9D1}"/>
              </a:ext>
            </a:extLst>
          </p:cNvPr>
          <p:cNvSpPr>
            <a:spLocks noChangeArrowheads="1"/>
          </p:cNvSpPr>
          <p:nvPr/>
        </p:nvSpPr>
        <p:spPr bwMode="auto">
          <a:xfrm>
            <a:off x="495300" y="5776913"/>
            <a:ext cx="4953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n-GB" altLang="en-US" sz="1200">
                <a:solidFill>
                  <a:srgbClr val="000000"/>
                </a:solidFill>
                <a:cs typeface="Calibri" panose="020F0502020204030204" pitchFamily="34" charset="0"/>
              </a:rPr>
              <a:t>Source: Peng &amp; Meyer (2019: 429)</a:t>
            </a:r>
            <a:endParaRPr lang="en-ZA" altLang="en-US" sz="5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6">
            <a:extLst>
              <a:ext uri="{FF2B5EF4-FFF2-40B4-BE49-F238E27FC236}">
                <a16:creationId xmlns:a16="http://schemas.microsoft.com/office/drawing/2014/main" id="{D989053D-3D15-4ACC-9806-754BB20F0AB3}"/>
              </a:ext>
            </a:extLst>
          </p:cNvPr>
          <p:cNvSpPr>
            <a:spLocks noGrp="1"/>
          </p:cNvSpPr>
          <p:nvPr>
            <p:ph type="title"/>
          </p:nvPr>
        </p:nvSpPr>
        <p:spPr/>
        <p:txBody>
          <a:bodyPr/>
          <a:lstStyle/>
          <a:p>
            <a:pPr eaLnBrk="1" hangingPunct="1"/>
            <a:r>
              <a:rPr lang="en-GB" altLang="en-US"/>
              <a:t>Subsidiary strategies</a:t>
            </a:r>
            <a:endParaRPr lang="en-US" altLang="en-US"/>
          </a:p>
        </p:txBody>
      </p:sp>
      <p:sp>
        <p:nvSpPr>
          <p:cNvPr id="6147" name="Content Placeholder 7">
            <a:extLst>
              <a:ext uri="{FF2B5EF4-FFF2-40B4-BE49-F238E27FC236}">
                <a16:creationId xmlns:a16="http://schemas.microsoft.com/office/drawing/2014/main" id="{BA5ED854-EC99-4704-91EB-4676BA9EE04F}"/>
              </a:ext>
            </a:extLst>
          </p:cNvPr>
          <p:cNvSpPr>
            <a:spLocks noGrp="1"/>
          </p:cNvSpPr>
          <p:nvPr>
            <p:ph idx="1"/>
          </p:nvPr>
        </p:nvSpPr>
        <p:spPr/>
        <p:txBody>
          <a:bodyPr/>
          <a:lstStyle/>
          <a:p>
            <a:pPr eaLnBrk="1" hangingPunct="1">
              <a:defRPr/>
            </a:pPr>
            <a:r>
              <a:rPr lang="en-US" sz="2400" dirty="0"/>
              <a:t>Increasing importance of a global MNE network means that subsidiaries have more decision influences.</a:t>
            </a:r>
          </a:p>
          <a:p>
            <a:pPr eaLnBrk="1" hangingPunct="1">
              <a:defRPr/>
            </a:pPr>
            <a:endParaRPr lang="en-US" sz="2400" dirty="0"/>
          </a:p>
          <a:p>
            <a:pPr marL="0" indent="0" eaLnBrk="1" hangingPunct="1">
              <a:buFont typeface="Arial" panose="020B0604020202020204" pitchFamily="34" charset="0"/>
              <a:buNone/>
              <a:defRPr/>
            </a:pPr>
            <a:r>
              <a:rPr lang="en-US" sz="2400" b="1" dirty="0"/>
              <a:t>Worldwide (or global) mandate </a:t>
            </a:r>
          </a:p>
          <a:p>
            <a:pPr eaLnBrk="1" hangingPunct="1">
              <a:defRPr/>
            </a:pPr>
            <a:r>
              <a:rPr lang="en-US" sz="2400" dirty="0"/>
              <a:t>The charter to be responsible for one MNE function throughout the world – created as </a:t>
            </a:r>
            <a:r>
              <a:rPr lang="en-US" sz="2400" i="1" dirty="0" err="1"/>
              <a:t>centres</a:t>
            </a:r>
            <a:r>
              <a:rPr lang="en-US" sz="2400" i="1" dirty="0"/>
              <a:t> of excellence</a:t>
            </a:r>
            <a:r>
              <a:rPr lang="en-US" sz="2400" dirty="0"/>
              <a:t>. </a:t>
            </a:r>
          </a:p>
          <a:p>
            <a:pPr eaLnBrk="1" hangingPunct="1">
              <a:defRPr/>
            </a:pPr>
            <a:endParaRPr lang="en-US" sz="2400" dirty="0"/>
          </a:p>
          <a:p>
            <a:pPr marL="0" indent="0" eaLnBrk="1" hangingPunct="1">
              <a:buFont typeface="Arial" panose="020B0604020202020204" pitchFamily="34" charset="0"/>
              <a:buNone/>
              <a:defRPr/>
            </a:pPr>
            <a:r>
              <a:rPr lang="en-US" sz="2400" b="1" dirty="0"/>
              <a:t>Subsidiary initiative</a:t>
            </a:r>
          </a:p>
          <a:p>
            <a:pPr eaLnBrk="1" hangingPunct="1">
              <a:defRPr/>
            </a:pPr>
            <a:r>
              <a:rPr lang="en-US" sz="2400" dirty="0"/>
              <a:t>The proactive and deliberate pursuit of new opportunities by a subsidiary to expand its scope of responsibility. </a:t>
            </a:r>
          </a:p>
          <a:p>
            <a:pPr eaLnBrk="1" hangingPunct="1">
              <a:defRPr/>
            </a:pPr>
            <a:endParaRPr lang="en-US" sz="2400" dirty="0"/>
          </a:p>
          <a:p>
            <a:pPr eaLnBrk="1" hangingPunct="1">
              <a:defRPr/>
            </a:pPr>
            <a:endParaRPr lang="en-US" sz="2400" dirty="0"/>
          </a:p>
          <a:p>
            <a:pPr eaLnBrk="1" hangingPunct="1">
              <a:defRPr/>
            </a:pPr>
            <a:endParaRPr lang="en-US" sz="2400" dirty="0"/>
          </a:p>
          <a:p>
            <a:pPr marL="0" indent="0" algn="ctr" eaLnBrk="1" hangingPunct="1">
              <a:buFont typeface="Arial" panose="020B0604020202020204" pitchFamily="34" charset="0"/>
              <a:buNone/>
              <a:defRPr/>
            </a:pPr>
            <a:endParaRPr lang="en-US" alt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6">
            <a:extLst>
              <a:ext uri="{FF2B5EF4-FFF2-40B4-BE49-F238E27FC236}">
                <a16:creationId xmlns:a16="http://schemas.microsoft.com/office/drawing/2014/main" id="{95140F54-4095-46BE-A297-877A2A33154B}"/>
              </a:ext>
            </a:extLst>
          </p:cNvPr>
          <p:cNvSpPr>
            <a:spLocks noGrp="1"/>
          </p:cNvSpPr>
          <p:nvPr>
            <p:ph type="title"/>
          </p:nvPr>
        </p:nvSpPr>
        <p:spPr/>
        <p:txBody>
          <a:bodyPr>
            <a:normAutofit fontScale="90000"/>
          </a:bodyPr>
          <a:lstStyle/>
          <a:p>
            <a:pPr eaLnBrk="1" hangingPunct="1">
              <a:defRPr/>
            </a:pPr>
            <a:r>
              <a:rPr lang="en-GB" altLang="en-US" dirty="0"/>
              <a:t>Institutions affecting organisational structure</a:t>
            </a:r>
            <a:endParaRPr lang="en-US" altLang="en-US" dirty="0"/>
          </a:p>
        </p:txBody>
      </p:sp>
      <p:sp>
        <p:nvSpPr>
          <p:cNvPr id="6147" name="Content Placeholder 7">
            <a:extLst>
              <a:ext uri="{FF2B5EF4-FFF2-40B4-BE49-F238E27FC236}">
                <a16:creationId xmlns:a16="http://schemas.microsoft.com/office/drawing/2014/main" id="{89B29DBC-BE58-4642-8722-B82F34D224C8}"/>
              </a:ext>
            </a:extLst>
          </p:cNvPr>
          <p:cNvSpPr>
            <a:spLocks noGrp="1"/>
          </p:cNvSpPr>
          <p:nvPr>
            <p:ph idx="1"/>
          </p:nvPr>
        </p:nvSpPr>
        <p:spPr/>
        <p:txBody>
          <a:bodyPr/>
          <a:lstStyle/>
          <a:p>
            <a:pPr marL="0" indent="0" eaLnBrk="1" hangingPunct="1">
              <a:buFont typeface="Arial" panose="020B0604020202020204" pitchFamily="34" charset="0"/>
              <a:buNone/>
              <a:defRPr/>
            </a:pPr>
            <a:r>
              <a:rPr lang="en-US" sz="2400" b="1" dirty="0"/>
              <a:t>Home country</a:t>
            </a:r>
          </a:p>
          <a:p>
            <a:pPr eaLnBrk="1" hangingPunct="1">
              <a:defRPr/>
            </a:pPr>
            <a:r>
              <a:rPr lang="en-US" sz="2400" dirty="0"/>
              <a:t>MNEs comply with the institutional frameworks in their home countries, and each country has a “tradition” of </a:t>
            </a:r>
            <a:r>
              <a:rPr lang="en-US" sz="2400" dirty="0" err="1"/>
              <a:t>favouring</a:t>
            </a:r>
            <a:r>
              <a:rPr lang="en-US" sz="2400" dirty="0"/>
              <a:t> certain strategies and structures – US = home replication strategy/international division, but Japan = product division/ global standards</a:t>
            </a:r>
          </a:p>
          <a:p>
            <a:pPr marL="0" indent="0" eaLnBrk="1" hangingPunct="1">
              <a:buFont typeface="Arial" panose="020B0604020202020204" pitchFamily="34" charset="0"/>
              <a:buNone/>
              <a:defRPr/>
            </a:pPr>
            <a:r>
              <a:rPr lang="en-US" sz="2400" b="1" dirty="0"/>
              <a:t>Host country</a:t>
            </a:r>
          </a:p>
          <a:p>
            <a:pPr eaLnBrk="1" hangingPunct="1">
              <a:defRPr/>
            </a:pPr>
            <a:r>
              <a:rPr lang="en-US" sz="2400" dirty="0"/>
              <a:t>Governments often attract or encourage MNEs into undertaking activities e.g. investment in advanced manufacturing, R&amp;D etc. </a:t>
            </a:r>
          </a:p>
          <a:p>
            <a:pPr eaLnBrk="1" hangingPunct="1">
              <a:defRPr/>
            </a:pPr>
            <a:endParaRPr lang="en-US" sz="2400" dirty="0"/>
          </a:p>
          <a:p>
            <a:pPr eaLnBrk="1" hangingPunct="1">
              <a:defRPr/>
            </a:pPr>
            <a:endParaRPr lang="en-US" sz="2400" dirty="0"/>
          </a:p>
          <a:p>
            <a:pPr eaLnBrk="1" hangingPunct="1">
              <a:defRPr/>
            </a:pPr>
            <a:endParaRPr lang="en-US" sz="2400" dirty="0"/>
          </a:p>
          <a:p>
            <a:pPr marL="0" indent="0" algn="ctr" eaLnBrk="1" hangingPunct="1">
              <a:buFont typeface="Arial" panose="020B0604020202020204" pitchFamily="34" charset="0"/>
              <a:buNone/>
              <a:defRPr/>
            </a:pPr>
            <a:endParaRPr lang="en-US" alt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42">
            <a:extLst>
              <a:ext uri="{FF2B5EF4-FFF2-40B4-BE49-F238E27FC236}">
                <a16:creationId xmlns:a16="http://schemas.microsoft.com/office/drawing/2014/main" id="{1C385866-7101-42BE-AA98-C241632AB47A}"/>
              </a:ext>
            </a:extLst>
          </p:cNvPr>
          <p:cNvSpPr>
            <a:spLocks noGrp="1"/>
          </p:cNvSpPr>
          <p:nvPr>
            <p:ph type="title"/>
          </p:nvPr>
        </p:nvSpPr>
        <p:spPr/>
        <p:txBody>
          <a:bodyPr/>
          <a:lstStyle/>
          <a:p>
            <a:pPr eaLnBrk="1" hangingPunct="1"/>
            <a:r>
              <a:rPr lang="en-GB" altLang="en-US"/>
              <a:t>Resource-based considerations</a:t>
            </a:r>
            <a:endParaRPr lang="en-US" altLang="en-US"/>
          </a:p>
        </p:txBody>
      </p:sp>
      <p:sp>
        <p:nvSpPr>
          <p:cNvPr id="6" name="Content Placeholder 7">
            <a:extLst>
              <a:ext uri="{FF2B5EF4-FFF2-40B4-BE49-F238E27FC236}">
                <a16:creationId xmlns:a16="http://schemas.microsoft.com/office/drawing/2014/main" id="{95F7A154-F4AB-435B-80EB-C773040B7E5C}"/>
              </a:ext>
            </a:extLst>
          </p:cNvPr>
          <p:cNvSpPr txBox="1">
            <a:spLocks/>
          </p:cNvSpPr>
          <p:nvPr/>
        </p:nvSpPr>
        <p:spPr>
          <a:xfrm>
            <a:off x="495300" y="1600200"/>
            <a:ext cx="8915400" cy="4525963"/>
          </a:xfrm>
          <a:prstGeom prst="rect">
            <a:avLst/>
          </a:prstGeom>
        </p:spPr>
        <p:txBody>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defRPr/>
            </a:pPr>
            <a:r>
              <a:rPr lang="en-US" sz="2400" dirty="0" err="1"/>
              <a:t>Organisational</a:t>
            </a:r>
            <a:r>
              <a:rPr lang="en-US" sz="2400" dirty="0"/>
              <a:t> structures and knowledge management practices support value creation and exploitation</a:t>
            </a:r>
          </a:p>
          <a:p>
            <a:pPr eaLnBrk="1" hangingPunct="1">
              <a:defRPr/>
            </a:pPr>
            <a:r>
              <a:rPr lang="en-US" sz="2400" dirty="0"/>
              <a:t>VALUE: Does the structure and the innovations arising from knowledge management add value? Does the structure help or work against valuable innovations?</a:t>
            </a:r>
          </a:p>
          <a:p>
            <a:pPr eaLnBrk="1" hangingPunct="1">
              <a:defRPr/>
            </a:pPr>
            <a:r>
              <a:rPr lang="en-US" sz="2400" dirty="0"/>
              <a:t>RARITY: Structure is not rare, but the coordination of the global network of the structure can be.</a:t>
            </a:r>
          </a:p>
          <a:p>
            <a:pPr eaLnBrk="1" hangingPunct="1">
              <a:defRPr/>
            </a:pPr>
            <a:r>
              <a:rPr lang="en-US" sz="2400" dirty="0"/>
              <a:t>IMITABILITY: Structure is imitable, but the intangible knowledge (remember Cell 4?) is not!</a:t>
            </a:r>
          </a:p>
          <a:p>
            <a:pPr eaLnBrk="1" hangingPunct="1">
              <a:defRPr/>
            </a:pPr>
            <a:r>
              <a:rPr lang="en-US" sz="2400" dirty="0"/>
              <a:t>ORGANISATION: Resources and capabilities to take advantage of the innovations</a:t>
            </a:r>
          </a:p>
          <a:p>
            <a:pPr eaLnBrk="1" hangingPunct="1">
              <a:defRPr/>
            </a:pPr>
            <a:endParaRPr lang="en-US" sz="2400" dirty="0"/>
          </a:p>
          <a:p>
            <a:pPr eaLnBrk="1" hangingPunct="1">
              <a:defRPr/>
            </a:pPr>
            <a:endParaRPr lang="en-US" sz="2400" dirty="0"/>
          </a:p>
          <a:p>
            <a:pPr marL="0" indent="0" algn="ctr" eaLnBrk="1" hangingPunct="1">
              <a:buFont typeface="Arial" panose="020B0604020202020204" pitchFamily="34" charset="0"/>
              <a:buNone/>
              <a:defRPr/>
            </a:pPr>
            <a:endParaRPr lang="en-US" alt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6">
            <a:extLst>
              <a:ext uri="{FF2B5EF4-FFF2-40B4-BE49-F238E27FC236}">
                <a16:creationId xmlns:a16="http://schemas.microsoft.com/office/drawing/2014/main" id="{0BE770B6-3380-48EE-B569-12A47EAC795C}"/>
              </a:ext>
            </a:extLst>
          </p:cNvPr>
          <p:cNvSpPr>
            <a:spLocks noGrp="1"/>
          </p:cNvSpPr>
          <p:nvPr>
            <p:ph type="title"/>
          </p:nvPr>
        </p:nvSpPr>
        <p:spPr/>
        <p:txBody>
          <a:bodyPr/>
          <a:lstStyle/>
          <a:p>
            <a:pPr eaLnBrk="1" hangingPunct="1"/>
            <a:r>
              <a:rPr lang="en-GB" altLang="en-US"/>
              <a:t>Debates and extensions</a:t>
            </a:r>
            <a:endParaRPr lang="en-US" altLang="en-US"/>
          </a:p>
        </p:txBody>
      </p:sp>
      <p:sp>
        <p:nvSpPr>
          <p:cNvPr id="6147" name="Content Placeholder 7">
            <a:extLst>
              <a:ext uri="{FF2B5EF4-FFF2-40B4-BE49-F238E27FC236}">
                <a16:creationId xmlns:a16="http://schemas.microsoft.com/office/drawing/2014/main" id="{FCDCC477-38A4-4F2E-919D-58AD330DDBAB}"/>
              </a:ext>
            </a:extLst>
          </p:cNvPr>
          <p:cNvSpPr>
            <a:spLocks noGrp="1"/>
          </p:cNvSpPr>
          <p:nvPr>
            <p:ph idx="1"/>
          </p:nvPr>
        </p:nvSpPr>
        <p:spPr/>
        <p:txBody>
          <a:bodyPr/>
          <a:lstStyle/>
          <a:p>
            <a:pPr marL="0" indent="0" eaLnBrk="1" hangingPunct="1">
              <a:buFont typeface="Arial" panose="020B0604020202020204" pitchFamily="34" charset="0"/>
              <a:buNone/>
              <a:defRPr/>
            </a:pPr>
            <a:r>
              <a:rPr lang="en-US" sz="2400" b="1" dirty="0"/>
              <a:t>MNEs have three choices when appointing head of subsidiary:</a:t>
            </a:r>
          </a:p>
          <a:p>
            <a:pPr eaLnBrk="1" hangingPunct="1">
              <a:defRPr/>
            </a:pPr>
            <a:r>
              <a:rPr lang="en-US" sz="2400" dirty="0"/>
              <a:t>A parent country national as the head of subsidiary (such as a French person for a subsidiary of a French MNE in India).</a:t>
            </a:r>
          </a:p>
          <a:p>
            <a:pPr eaLnBrk="1" hangingPunct="1">
              <a:defRPr/>
            </a:pPr>
            <a:r>
              <a:rPr lang="en-US" sz="2400" dirty="0"/>
              <a:t>A host country national (such as an Indian for the same subsidiary).</a:t>
            </a:r>
          </a:p>
          <a:p>
            <a:pPr eaLnBrk="1" hangingPunct="1">
              <a:defRPr/>
            </a:pPr>
            <a:r>
              <a:rPr lang="en-US" sz="2400" dirty="0"/>
              <a:t>A third country national (such as a Briton for the same subsidiary).</a:t>
            </a:r>
          </a:p>
          <a:p>
            <a:pPr eaLnBrk="1" hangingPunct="1">
              <a:defRPr/>
            </a:pPr>
            <a:endParaRPr lang="en-US" sz="2400" dirty="0"/>
          </a:p>
          <a:p>
            <a:pPr eaLnBrk="1" hangingPunct="1">
              <a:defRPr/>
            </a:pPr>
            <a:endParaRPr lang="en-US" sz="2400" dirty="0"/>
          </a:p>
          <a:p>
            <a:pPr marL="0" indent="0" algn="ctr" eaLnBrk="1" hangingPunct="1">
              <a:buFont typeface="Arial" panose="020B0604020202020204" pitchFamily="34" charset="0"/>
              <a:buNone/>
              <a:defRPr/>
            </a:pPr>
            <a:endParaRPr lang="en-US" alt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6">
            <a:extLst>
              <a:ext uri="{FF2B5EF4-FFF2-40B4-BE49-F238E27FC236}">
                <a16:creationId xmlns:a16="http://schemas.microsoft.com/office/drawing/2014/main" id="{4D3A9E33-E3AF-4E23-9F2F-B9B87B12F204}"/>
              </a:ext>
            </a:extLst>
          </p:cNvPr>
          <p:cNvSpPr>
            <a:spLocks noGrp="1"/>
          </p:cNvSpPr>
          <p:nvPr>
            <p:ph type="title"/>
          </p:nvPr>
        </p:nvSpPr>
        <p:spPr/>
        <p:txBody>
          <a:bodyPr/>
          <a:lstStyle/>
          <a:p>
            <a:pPr eaLnBrk="1" hangingPunct="1"/>
            <a:r>
              <a:rPr lang="en-GB" altLang="en-US"/>
              <a:t>Debates and extensions</a:t>
            </a:r>
            <a:endParaRPr lang="en-US" altLang="en-US"/>
          </a:p>
        </p:txBody>
      </p:sp>
      <p:sp>
        <p:nvSpPr>
          <p:cNvPr id="6147" name="Content Placeholder 7">
            <a:extLst>
              <a:ext uri="{FF2B5EF4-FFF2-40B4-BE49-F238E27FC236}">
                <a16:creationId xmlns:a16="http://schemas.microsoft.com/office/drawing/2014/main" id="{647F4A91-8446-4854-9F7F-03AC5422F441}"/>
              </a:ext>
            </a:extLst>
          </p:cNvPr>
          <p:cNvSpPr>
            <a:spLocks noGrp="1"/>
          </p:cNvSpPr>
          <p:nvPr>
            <p:ph idx="1"/>
          </p:nvPr>
        </p:nvSpPr>
        <p:spPr/>
        <p:txBody>
          <a:bodyPr/>
          <a:lstStyle/>
          <a:p>
            <a:pPr eaLnBrk="1" hangingPunct="1">
              <a:defRPr/>
            </a:pPr>
            <a:r>
              <a:rPr lang="en-US" sz="2000" dirty="0"/>
              <a:t>Some MNEs aggregate operations by locating business unit headquarters (HQ) away from home, while some are even moving their corporate HQ away from their country of origin. </a:t>
            </a:r>
          </a:p>
          <a:p>
            <a:pPr eaLnBrk="1" hangingPunct="1">
              <a:defRPr/>
            </a:pPr>
            <a:r>
              <a:rPr lang="en-US" sz="2000" dirty="0"/>
              <a:t>‘Centre of gravity’ around business activities may pull its HQ towards a host country e.g. IBM moved its global procurement office to Shenzhen, China in 2005. </a:t>
            </a:r>
          </a:p>
          <a:p>
            <a:pPr eaLnBrk="1" hangingPunct="1">
              <a:defRPr/>
            </a:pPr>
            <a:r>
              <a:rPr lang="en-US" sz="2000" dirty="0"/>
              <a:t>HQ are a clear signal to various stakeholders that a firm is global. </a:t>
            </a:r>
          </a:p>
          <a:p>
            <a:pPr eaLnBrk="1" hangingPunct="1">
              <a:defRPr/>
            </a:pPr>
            <a:r>
              <a:rPr lang="en-US" sz="2000" dirty="0"/>
              <a:t>Facilitates access to capital markets e.g. New York or London.</a:t>
            </a:r>
          </a:p>
          <a:p>
            <a:pPr eaLnBrk="1" hangingPunct="1">
              <a:defRPr/>
            </a:pPr>
            <a:r>
              <a:rPr lang="en-US" sz="2000" dirty="0"/>
              <a:t>Indicates commitment to that country’s market.</a:t>
            </a:r>
          </a:p>
          <a:p>
            <a:pPr eaLnBrk="1" hangingPunct="1">
              <a:defRPr/>
            </a:pPr>
            <a:r>
              <a:rPr lang="en-US" sz="2000" dirty="0"/>
              <a:t>Some firms can reduce their tax burdens by moving their HQ. </a:t>
            </a:r>
          </a:p>
          <a:p>
            <a:pPr eaLnBrk="1" hangingPunct="1">
              <a:defRPr/>
            </a:pPr>
            <a:endParaRPr lang="en-US" sz="2400" dirty="0"/>
          </a:p>
          <a:p>
            <a:pPr eaLnBrk="1" hangingPunct="1">
              <a:defRPr/>
            </a:pPr>
            <a:endParaRPr lang="en-US" sz="2400" dirty="0"/>
          </a:p>
          <a:p>
            <a:pPr marL="0" indent="0" algn="ctr" eaLnBrk="1" hangingPunct="1">
              <a:buFont typeface="Arial" panose="020B0604020202020204" pitchFamily="34" charset="0"/>
              <a:buNone/>
              <a:defRPr/>
            </a:pPr>
            <a:endParaRPr lang="en-US"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6">
            <a:extLst>
              <a:ext uri="{FF2B5EF4-FFF2-40B4-BE49-F238E27FC236}">
                <a16:creationId xmlns:a16="http://schemas.microsoft.com/office/drawing/2014/main" id="{836F5C2D-0B80-457B-8F57-BAB6FA476F0D}"/>
              </a:ext>
            </a:extLst>
          </p:cNvPr>
          <p:cNvSpPr>
            <a:spLocks noGrp="1"/>
          </p:cNvSpPr>
          <p:nvPr>
            <p:ph type="title"/>
          </p:nvPr>
        </p:nvSpPr>
        <p:spPr>
          <a:xfrm>
            <a:off x="495300" y="457200"/>
            <a:ext cx="8915400" cy="1143000"/>
          </a:xfrm>
        </p:spPr>
        <p:txBody>
          <a:bodyPr>
            <a:normAutofit fontScale="90000"/>
          </a:bodyPr>
          <a:lstStyle/>
          <a:p>
            <a:pPr eaLnBrk="1" hangingPunct="1">
              <a:defRPr/>
            </a:pPr>
            <a:r>
              <a:rPr lang="en-GB" altLang="en-US" dirty="0"/>
              <a:t>Theme 3 – </a:t>
            </a:r>
            <a:r>
              <a:rPr lang="en-US" altLang="en-US" dirty="0"/>
              <a:t>Management and implementation</a:t>
            </a:r>
          </a:p>
        </p:txBody>
      </p:sp>
      <p:sp>
        <p:nvSpPr>
          <p:cNvPr id="6147" name="Content Placeholder 7">
            <a:extLst>
              <a:ext uri="{FF2B5EF4-FFF2-40B4-BE49-F238E27FC236}">
                <a16:creationId xmlns:a16="http://schemas.microsoft.com/office/drawing/2014/main" id="{ABDED6CB-61FA-42D4-B3E4-360E2E8748CC}"/>
              </a:ext>
            </a:extLst>
          </p:cNvPr>
          <p:cNvSpPr>
            <a:spLocks noGrp="1"/>
          </p:cNvSpPr>
          <p:nvPr>
            <p:ph idx="1"/>
          </p:nvPr>
        </p:nvSpPr>
        <p:spPr/>
        <p:txBody>
          <a:bodyPr/>
          <a:lstStyle/>
          <a:p>
            <a:pPr eaLnBrk="1" hangingPunct="1">
              <a:defRPr/>
            </a:pPr>
            <a:r>
              <a:rPr lang="en-GB" dirty="0"/>
              <a:t>How the various types of MNEs are organised (refer back to Figure 1 in Discussion Class 1 for an overview) for knowledge and innovation.</a:t>
            </a:r>
          </a:p>
          <a:p>
            <a:pPr eaLnBrk="1" hangingPunct="1">
              <a:defRPr/>
            </a:pPr>
            <a:r>
              <a:rPr lang="en-GB" dirty="0"/>
              <a:t>Managing people, including expatriates and international assignments.</a:t>
            </a:r>
          </a:p>
          <a:p>
            <a:pPr eaLnBrk="1" hangingPunct="1">
              <a:defRPr/>
            </a:pPr>
            <a:r>
              <a:rPr lang="en-GB" dirty="0"/>
              <a:t>Implementing the marketing mix and structuring the supply chain in a global environment</a:t>
            </a:r>
          </a:p>
          <a:p>
            <a:pPr marL="0" indent="0" algn="ctr" eaLnBrk="1" hangingPunct="1">
              <a:buFont typeface="Arial" panose="020B0604020202020204" pitchFamily="34" charset="0"/>
              <a:buNone/>
              <a:defRPr/>
            </a:pPr>
            <a:endParaRPr lang="en-US" alt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12CA752D-0299-40F7-AEB5-1115D2FE9D60}"/>
              </a:ext>
            </a:extLst>
          </p:cNvPr>
          <p:cNvSpPr>
            <a:spLocks noGrp="1"/>
          </p:cNvSpPr>
          <p:nvPr>
            <p:ph type="title"/>
          </p:nvPr>
        </p:nvSpPr>
        <p:spPr/>
        <p:txBody>
          <a:bodyPr/>
          <a:lstStyle/>
          <a:p>
            <a:pPr eaLnBrk="1" hangingPunct="1"/>
            <a:r>
              <a:rPr lang="en-US" altLang="en-US"/>
              <a:t>Summary Lesson 5</a:t>
            </a:r>
          </a:p>
        </p:txBody>
      </p:sp>
      <p:sp>
        <p:nvSpPr>
          <p:cNvPr id="35843" name="Rectangle 1">
            <a:extLst>
              <a:ext uri="{FF2B5EF4-FFF2-40B4-BE49-F238E27FC236}">
                <a16:creationId xmlns:a16="http://schemas.microsoft.com/office/drawing/2014/main" id="{31467E65-4871-4DEB-85CD-0F9D208B6437}"/>
              </a:ext>
            </a:extLst>
          </p:cNvPr>
          <p:cNvSpPr>
            <a:spLocks noChangeArrowheads="1"/>
          </p:cNvSpPr>
          <p:nvPr/>
        </p:nvSpPr>
        <p:spPr bwMode="auto">
          <a:xfrm>
            <a:off x="495300" y="1241425"/>
            <a:ext cx="89154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marL="285750" indent="-285750" algn="just" eaLnBrk="1" hangingPunct="1">
              <a:lnSpc>
                <a:spcPct val="150000"/>
              </a:lnSpc>
              <a:spcBef>
                <a:spcPct val="0"/>
              </a:spcBef>
              <a:spcAft>
                <a:spcPts val="1000"/>
              </a:spcAft>
              <a:defRPr/>
            </a:pPr>
            <a:r>
              <a:rPr lang="en-GB" sz="2400" dirty="0"/>
              <a:t>MNEs are big, complex and geographically spread businesses</a:t>
            </a:r>
          </a:p>
          <a:p>
            <a:pPr marL="285750" indent="-285750" algn="just" eaLnBrk="1" hangingPunct="1">
              <a:lnSpc>
                <a:spcPct val="150000"/>
              </a:lnSpc>
              <a:spcBef>
                <a:spcPct val="0"/>
              </a:spcBef>
              <a:spcAft>
                <a:spcPts val="1000"/>
              </a:spcAft>
              <a:defRPr/>
            </a:pPr>
            <a:r>
              <a:rPr lang="en-GB" sz="2400" dirty="0"/>
              <a:t>Structure calls for MNEs to have a thorough understanding of the rules of the game, both locally and abroad</a:t>
            </a:r>
          </a:p>
          <a:p>
            <a:pPr marL="285750" indent="-285750" algn="just" eaLnBrk="1" hangingPunct="1">
              <a:lnSpc>
                <a:spcPct val="150000"/>
              </a:lnSpc>
              <a:spcBef>
                <a:spcPct val="0"/>
              </a:spcBef>
              <a:spcAft>
                <a:spcPts val="1000"/>
              </a:spcAft>
              <a:defRPr/>
            </a:pPr>
            <a:r>
              <a:rPr lang="en-GB" sz="2400" dirty="0"/>
              <a:t>Need to understand external and internal rules governing managerial action, along with the need to develop capabilities to manage innovation while ‘thinking global, acting local’</a:t>
            </a:r>
            <a:endParaRPr lang="en-US" altLang="en-US" sz="2400" dirty="0"/>
          </a:p>
          <a:p>
            <a:pPr algn="just" eaLnBrk="1" hangingPunct="1">
              <a:lnSpc>
                <a:spcPct val="150000"/>
              </a:lnSpc>
              <a:spcBef>
                <a:spcPct val="0"/>
              </a:spcBef>
              <a:spcAft>
                <a:spcPts val="1000"/>
              </a:spcAft>
              <a:buFontTx/>
              <a:buNone/>
              <a:defRPr/>
            </a:pPr>
            <a:endParaRPr lang="en-ZA" altLang="en-US" sz="1800" dirty="0">
              <a:solidFill>
                <a:srgbClr val="000000"/>
              </a:solidFill>
              <a:cs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E1F97149-1322-4DC4-9418-9C1363A8F7A6}"/>
              </a:ext>
            </a:extLst>
          </p:cNvPr>
          <p:cNvSpPr>
            <a:spLocks noGrp="1"/>
          </p:cNvSpPr>
          <p:nvPr>
            <p:ph type="title"/>
          </p:nvPr>
        </p:nvSpPr>
        <p:spPr/>
        <p:txBody>
          <a:bodyPr/>
          <a:lstStyle/>
          <a:p>
            <a:pPr eaLnBrk="1" hangingPunct="1"/>
            <a:r>
              <a:rPr lang="en-US" altLang="en-US"/>
              <a:t>Test yourself</a:t>
            </a:r>
          </a:p>
        </p:txBody>
      </p:sp>
      <p:sp>
        <p:nvSpPr>
          <p:cNvPr id="45059" name="Rectangle 1">
            <a:extLst>
              <a:ext uri="{FF2B5EF4-FFF2-40B4-BE49-F238E27FC236}">
                <a16:creationId xmlns:a16="http://schemas.microsoft.com/office/drawing/2014/main" id="{C317B1BA-90E0-4951-9FCD-846E31A268F2}"/>
              </a:ext>
            </a:extLst>
          </p:cNvPr>
          <p:cNvSpPr>
            <a:spLocks noChangeArrowheads="1"/>
          </p:cNvSpPr>
          <p:nvPr/>
        </p:nvSpPr>
        <p:spPr bwMode="auto">
          <a:xfrm>
            <a:off x="495300" y="1241425"/>
            <a:ext cx="8915400" cy="4933658"/>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endParaRPr lang="en-ZA" sz="1800" b="0" i="0" u="none" strike="noStrike" baseline="0" dirty="0">
              <a:latin typeface="Arial" panose="020B0604020202020204" pitchFamily="34" charset="0"/>
            </a:endParaRPr>
          </a:p>
          <a:p>
            <a:pPr marL="0" marR="0" lvl="0" indent="0" algn="l" defTabSz="4572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Calibri" panose="020F0502020204030204" pitchFamily="34" charset="0"/>
              </a:rPr>
              <a:t>GO READ THE SHORT CASE ON MYUNISA AND ANSWER THE FOLLOWING QUESTION:</a:t>
            </a:r>
          </a:p>
          <a:p>
            <a:pPr>
              <a:buNone/>
              <a:defRPr/>
            </a:pPr>
            <a:r>
              <a:rPr lang="en-GB" sz="1800" b="0" i="0" u="none" strike="noStrike" baseline="0" dirty="0">
                <a:solidFill>
                  <a:srgbClr val="000000"/>
                </a:solidFill>
                <a:latin typeface="Arial" panose="020B0604020202020204" pitchFamily="34" charset="0"/>
              </a:rPr>
              <a:t>MNEs need to make decisions on how to organise their people and subunits in distinct local contexts. Which organisational strategy and structure has Standard Bank adopted? </a:t>
            </a:r>
            <a:r>
              <a:rPr lang="en-GB" sz="1800" b="1" i="0" u="none" strike="noStrike" baseline="0" dirty="0">
                <a:solidFill>
                  <a:srgbClr val="000000"/>
                </a:solidFill>
                <a:latin typeface="Arial" panose="020B0604020202020204" pitchFamily="34" charset="0"/>
              </a:rPr>
              <a:t>Motivate </a:t>
            </a:r>
            <a:r>
              <a:rPr lang="en-GB" sz="1800" b="0" i="0" u="none" strike="noStrike" baseline="0" dirty="0">
                <a:solidFill>
                  <a:srgbClr val="000000"/>
                </a:solidFill>
                <a:latin typeface="Arial" panose="020B0604020202020204" pitchFamily="34" charset="0"/>
              </a:rPr>
              <a:t>your answer with evidence from the case study and outline the impact their choice will have on knowledge flow. 	</a:t>
            </a:r>
          </a:p>
          <a:p>
            <a:pPr marL="0" marR="0" lvl="0" indent="0" algn="l" defTabSz="457200" rtl="0" eaLnBrk="0" fontAlgn="base" latinLnBrk="0" hangingPunct="0">
              <a:lnSpc>
                <a:spcPct val="100000"/>
              </a:lnSpc>
              <a:spcBef>
                <a:spcPct val="20000"/>
              </a:spcBef>
              <a:spcAft>
                <a:spcPct val="0"/>
              </a:spcAft>
              <a:buClrTx/>
              <a:buSzTx/>
              <a:buFont typeface="Arial" panose="020B0604020202020204" pitchFamily="34" charset="0"/>
              <a:buNone/>
              <a:tabLst/>
              <a:defRPr/>
            </a:pP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Calibri" panose="020F0502020204030204" pitchFamily="34" charset="0"/>
            </a:endParaRPr>
          </a:p>
          <a:p>
            <a:pPr marL="0" marR="0" lvl="0" indent="0" algn="l" defTabSz="4572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Calibri" panose="020F0502020204030204" pitchFamily="34" charset="0"/>
              </a:rPr>
              <a:t>BREAK DOWN YOUR ANSWER AS FOLLOWS:</a:t>
            </a:r>
            <a:endParaRPr kumimoji="0" lang="en-ZA" altLang="en-US" sz="1800" b="0" i="0" u="none" strike="noStrike" kern="1200" cap="none" spc="0" normalizeH="0" baseline="0" noProof="0" dirty="0">
              <a:ln>
                <a:noFill/>
              </a:ln>
              <a:solidFill>
                <a:prstClr val="black"/>
              </a:solidFill>
              <a:effectLst/>
              <a:uLnTx/>
              <a:uFillTx/>
              <a:latin typeface="Courier New" panose="02070309020205020404" pitchFamily="49" charset="0"/>
              <a:ea typeface="+mn-ea"/>
              <a:cs typeface="Arial" panose="020B0604020202020204" pitchFamily="34" charset="0"/>
            </a:endParaRPr>
          </a:p>
          <a:p>
            <a:pPr marL="342900" marR="0" lvl="0" indent="-342900" algn="l" defTabSz="457200" rtl="0" eaLnBrk="0" fontAlgn="base" latinLnBrk="0" hangingPunct="0">
              <a:lnSpc>
                <a:spcPct val="100000"/>
              </a:lnSpc>
              <a:spcBef>
                <a:spcPts val="600"/>
              </a:spcBef>
              <a:spcAft>
                <a:spcPct val="0"/>
              </a:spcAft>
              <a:buClrTx/>
              <a:buSzTx/>
              <a:buFont typeface="Courier New" panose="02070309020205020404" pitchFamily="49" charset="0"/>
              <a:buChar char="-"/>
              <a:tabLst/>
              <a:defRPr/>
            </a:pPr>
            <a:r>
              <a:rPr lang="en-GB" sz="1800" dirty="0">
                <a:solidFill>
                  <a:prstClr val="black"/>
                </a:solidFill>
                <a:ea typeface="Times New Roman" panose="02020603050405020304" pitchFamily="18" charset="0"/>
                <a:cs typeface="Times New Roman" panose="02020603050405020304" pitchFamily="18" charset="0"/>
              </a:rPr>
              <a:t>Identify Standard Bank’s strategy and structure according to the integration-responsiveness framework </a:t>
            </a: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(2 marks)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l" defTabSz="457200" rtl="0" eaLnBrk="0" fontAlgn="base" latinLnBrk="0" hangingPunct="0">
              <a:lnSpc>
                <a:spcPct val="100000"/>
              </a:lnSpc>
              <a:spcBef>
                <a:spcPct val="20000"/>
              </a:spcBef>
              <a:spcAft>
                <a:spcPct val="0"/>
              </a:spcAft>
              <a:buClrTx/>
              <a:buSzTx/>
              <a:buFont typeface="Courier New" panose="02070309020205020404" pitchFamily="49"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Motivate your choice using evidence from the case study </a:t>
            </a: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(2 marks)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l" defTabSz="457200" rtl="0" eaLnBrk="0" fontAlgn="base" latinLnBrk="0" hangingPunct="0">
              <a:lnSpc>
                <a:spcPct val="100000"/>
              </a:lnSpc>
              <a:spcBef>
                <a:spcPct val="20000"/>
              </a:spcBef>
              <a:spcAft>
                <a:spcPct val="0"/>
              </a:spcAft>
              <a:buClrTx/>
              <a:buSzTx/>
              <a:buFont typeface="Courier New" panose="02070309020205020404" pitchFamily="49" charset="0"/>
              <a:buChar char="-"/>
              <a:tabLst/>
              <a:defRPr/>
            </a:pPr>
            <a:r>
              <a:rPr lang="en-GB" sz="1800" dirty="0">
                <a:solidFill>
                  <a:prstClr val="black"/>
                </a:solidFill>
                <a:ea typeface="Times New Roman" panose="02020603050405020304" pitchFamily="18" charset="0"/>
                <a:cs typeface="Times New Roman" panose="02020603050405020304" pitchFamily="18" charset="0"/>
              </a:rPr>
              <a:t>Analyse the impact of their structure on knowledge flow </a:t>
            </a:r>
            <a:r>
              <a:rPr kumimoji="0" lang="en-GB" sz="18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(4 marks)</a:t>
            </a:r>
            <a:endParaRPr kumimoji="0" lang="en-ZA"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457200" rtl="0" eaLnBrk="0" fontAlgn="base" latinLnBrk="0" hangingPunct="0">
              <a:lnSpc>
                <a:spcPct val="100000"/>
              </a:lnSpc>
              <a:spcBef>
                <a:spcPct val="20000"/>
              </a:spcBef>
              <a:spcAft>
                <a:spcPct val="0"/>
              </a:spcAft>
              <a:buClrTx/>
              <a:buSzTx/>
              <a:buFont typeface="Arial" panose="020B0604020202020204" pitchFamily="34" charset="0"/>
              <a:buNone/>
              <a:tabLst/>
              <a:defRPr/>
            </a:pPr>
            <a:endParaRPr kumimoji="0" lang="en-ZA" alt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Arial" panose="020B0604020202020204" pitchFamily="34" charset="0"/>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Calibri" panose="020F0502020204030204" pitchFamily="34" charset="0"/>
              </a:rPr>
              <a:t>POST YOUR ANSWER ON THE DISCUSSION FORUM</a:t>
            </a:r>
          </a:p>
          <a:p>
            <a:pPr marL="0" marR="0" lvl="0" indent="0" algn="l" defTabSz="457200" rtl="0" eaLnBrk="0" fontAlgn="base" latinLnBrk="0" hangingPunct="0">
              <a:lnSpc>
                <a:spcPct val="100000"/>
              </a:lnSpc>
              <a:spcBef>
                <a:spcPct val="20000"/>
              </a:spcBef>
              <a:spcAft>
                <a:spcPct val="0"/>
              </a:spcAft>
              <a:buClrTx/>
              <a:buSzTx/>
              <a:buFont typeface="Arial" panose="020B0604020202020204" pitchFamily="34" charset="0"/>
              <a:buNone/>
              <a:tabLst/>
              <a:defRPr/>
            </a:pPr>
            <a:endParaRPr kumimoji="0" lang="en-ZA"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Calibri" panose="020F050202020403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descr="F:\DEPT\CCMWS\DESIGN TEAM\Presentations\_Templates\_new templates 2012\CLAW ppt template\images\thankyou.png">
            <a:extLst>
              <a:ext uri="{FF2B5EF4-FFF2-40B4-BE49-F238E27FC236}">
                <a16:creationId xmlns:a16="http://schemas.microsoft.com/office/drawing/2014/main" id="{223D2A89-4B58-42A5-808F-F44A83584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188" y="2517775"/>
            <a:ext cx="4619625"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6">
            <a:extLst>
              <a:ext uri="{FF2B5EF4-FFF2-40B4-BE49-F238E27FC236}">
                <a16:creationId xmlns:a16="http://schemas.microsoft.com/office/drawing/2014/main" id="{CF1E7A22-960F-400B-A80C-C23B8BCA1E1C}"/>
              </a:ext>
            </a:extLst>
          </p:cNvPr>
          <p:cNvSpPr>
            <a:spLocks noGrp="1"/>
          </p:cNvSpPr>
          <p:nvPr>
            <p:ph type="title"/>
          </p:nvPr>
        </p:nvSpPr>
        <p:spPr/>
        <p:txBody>
          <a:bodyPr>
            <a:normAutofit fontScale="90000"/>
          </a:bodyPr>
          <a:lstStyle/>
          <a:p>
            <a:pPr eaLnBrk="1" hangingPunct="1">
              <a:defRPr/>
            </a:pPr>
            <a:r>
              <a:rPr lang="en-GB" dirty="0"/>
              <a:t>Lesson 5 – </a:t>
            </a:r>
            <a:r>
              <a:rPr lang="en-US" dirty="0" err="1"/>
              <a:t>Organisation</a:t>
            </a:r>
            <a:r>
              <a:rPr lang="en-US" dirty="0"/>
              <a:t> and innovation in international business </a:t>
            </a:r>
            <a:r>
              <a:rPr lang="en-GB" dirty="0"/>
              <a:t>(Chapter 15)</a:t>
            </a:r>
            <a:endParaRPr lang="en-US" altLang="en-US" dirty="0"/>
          </a:p>
        </p:txBody>
      </p:sp>
      <p:sp>
        <p:nvSpPr>
          <p:cNvPr id="6147" name="Content Placeholder 7">
            <a:extLst>
              <a:ext uri="{FF2B5EF4-FFF2-40B4-BE49-F238E27FC236}">
                <a16:creationId xmlns:a16="http://schemas.microsoft.com/office/drawing/2014/main" id="{6912A8AE-CC36-4369-8B76-F0348B8E115C}"/>
              </a:ext>
            </a:extLst>
          </p:cNvPr>
          <p:cNvSpPr>
            <a:spLocks noGrp="1"/>
          </p:cNvSpPr>
          <p:nvPr>
            <p:ph idx="1"/>
          </p:nvPr>
        </p:nvSpPr>
        <p:spPr/>
        <p:txBody>
          <a:bodyPr/>
          <a:lstStyle/>
          <a:p>
            <a:pPr eaLnBrk="1" hangingPunct="1">
              <a:defRPr/>
            </a:pPr>
            <a:r>
              <a:rPr lang="en-GB" dirty="0"/>
              <a:t>International business is about firms engaging in cross-border economic activities and/or the activity of doing business through transactions that are “devised and carried out across national borders to satisfy the objectives of individuals, companies, and organisations”. (Peng &amp; Meyer, 2019). </a:t>
            </a:r>
          </a:p>
          <a:p>
            <a:pPr marL="0" indent="0" algn="ctr" eaLnBrk="1" hangingPunct="1">
              <a:buFont typeface="Arial" panose="020B0604020202020204" pitchFamily="34" charset="0"/>
              <a:buNone/>
              <a:defRPr/>
            </a:pPr>
            <a:endParaRPr lang="en-US" alt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6">
            <a:extLst>
              <a:ext uri="{FF2B5EF4-FFF2-40B4-BE49-F238E27FC236}">
                <a16:creationId xmlns:a16="http://schemas.microsoft.com/office/drawing/2014/main" id="{8505E99D-878B-4B99-ABC5-CD2350471E63}"/>
              </a:ext>
            </a:extLst>
          </p:cNvPr>
          <p:cNvSpPr>
            <a:spLocks noGrp="1"/>
          </p:cNvSpPr>
          <p:nvPr>
            <p:ph type="title"/>
          </p:nvPr>
        </p:nvSpPr>
        <p:spPr/>
        <p:txBody>
          <a:bodyPr>
            <a:normAutofit fontScale="90000"/>
          </a:bodyPr>
          <a:lstStyle/>
          <a:p>
            <a:pPr eaLnBrk="1" hangingPunct="1">
              <a:defRPr/>
            </a:pPr>
            <a:r>
              <a:rPr lang="en-GB" dirty="0"/>
              <a:t>Organisational structures of the global business</a:t>
            </a:r>
            <a:endParaRPr lang="en-US" altLang="en-US" dirty="0"/>
          </a:p>
        </p:txBody>
      </p:sp>
      <p:sp>
        <p:nvSpPr>
          <p:cNvPr id="6147" name="Content Placeholder 7">
            <a:extLst>
              <a:ext uri="{FF2B5EF4-FFF2-40B4-BE49-F238E27FC236}">
                <a16:creationId xmlns:a16="http://schemas.microsoft.com/office/drawing/2014/main" id="{1BD57D3C-2720-4766-A295-F7033F54814A}"/>
              </a:ext>
            </a:extLst>
          </p:cNvPr>
          <p:cNvSpPr>
            <a:spLocks noGrp="1"/>
          </p:cNvSpPr>
          <p:nvPr>
            <p:ph idx="1"/>
          </p:nvPr>
        </p:nvSpPr>
        <p:spPr/>
        <p:txBody>
          <a:bodyPr/>
          <a:lstStyle/>
          <a:p>
            <a:pPr eaLnBrk="1" hangingPunct="1">
              <a:defRPr/>
            </a:pPr>
            <a:endParaRPr lang="en-US" dirty="0"/>
          </a:p>
          <a:p>
            <a:pPr eaLnBrk="1" hangingPunct="1">
              <a:defRPr/>
            </a:pPr>
            <a:endParaRPr lang="en-US" dirty="0"/>
          </a:p>
          <a:p>
            <a:pPr marL="0" indent="0" algn="ctr" eaLnBrk="1" hangingPunct="1">
              <a:buFont typeface="Arial" panose="020B0604020202020204" pitchFamily="34" charset="0"/>
              <a:buNone/>
              <a:defRPr/>
            </a:pPr>
            <a:endParaRPr lang="en-US" altLang="en-US" sz="2800" dirty="0"/>
          </a:p>
        </p:txBody>
      </p:sp>
      <p:pic>
        <p:nvPicPr>
          <p:cNvPr id="13316" name="Picture 3">
            <a:extLst>
              <a:ext uri="{FF2B5EF4-FFF2-40B4-BE49-F238E27FC236}">
                <a16:creationId xmlns:a16="http://schemas.microsoft.com/office/drawing/2014/main" id="{A64815E4-620E-41F3-B964-0715960A737D}"/>
              </a:ext>
            </a:extLst>
          </p:cNvPr>
          <p:cNvPicPr>
            <a:picLocks noChangeAspect="1"/>
          </p:cNvPicPr>
          <p:nvPr/>
        </p:nvPicPr>
        <p:blipFill>
          <a:blip r:embed="rId3">
            <a:extLst>
              <a:ext uri="{28A0092B-C50C-407E-A947-70E740481C1C}">
                <a14:useLocalDpi xmlns:a14="http://schemas.microsoft.com/office/drawing/2010/main" val="0"/>
              </a:ext>
            </a:extLst>
          </a:blip>
          <a:srcRect t="8987"/>
          <a:stretch>
            <a:fillRect/>
          </a:stretch>
        </p:blipFill>
        <p:spPr bwMode="auto">
          <a:xfrm>
            <a:off x="914400" y="1417638"/>
            <a:ext cx="8047038" cy="467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Rectangle 1">
            <a:extLst>
              <a:ext uri="{FF2B5EF4-FFF2-40B4-BE49-F238E27FC236}">
                <a16:creationId xmlns:a16="http://schemas.microsoft.com/office/drawing/2014/main" id="{7367C65D-12A0-4B24-A889-284601CC16CA}"/>
              </a:ext>
            </a:extLst>
          </p:cNvPr>
          <p:cNvSpPr>
            <a:spLocks noChangeArrowheads="1"/>
          </p:cNvSpPr>
          <p:nvPr/>
        </p:nvSpPr>
        <p:spPr bwMode="auto">
          <a:xfrm>
            <a:off x="1036638" y="5951538"/>
            <a:ext cx="7924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1800" b="1">
                <a:solidFill>
                  <a:srgbClr val="FF0000"/>
                </a:solidFill>
              </a:rPr>
              <a:t>Figure 15.1 </a:t>
            </a:r>
            <a:br>
              <a:rPr lang="en-GB" altLang="en-US" sz="1800" b="1"/>
            </a:br>
            <a:r>
              <a:rPr lang="en-GB" altLang="en-US" sz="1800"/>
              <a:t>Multinational strategies and structures: </a:t>
            </a:r>
            <a:br>
              <a:rPr lang="en-GB" altLang="en-US" sz="1800"/>
            </a:br>
            <a:r>
              <a:rPr lang="en-GB" altLang="en-US" sz="1800"/>
              <a:t>the integration-responsiveness framework on page 418</a:t>
            </a:r>
            <a:endParaRPr lang="en-ZA" altLang="en-US"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8">
            <a:extLst>
              <a:ext uri="{FF2B5EF4-FFF2-40B4-BE49-F238E27FC236}">
                <a16:creationId xmlns:a16="http://schemas.microsoft.com/office/drawing/2014/main" id="{B95928B2-A728-4697-ADD9-3A810F41CFEB}"/>
              </a:ext>
            </a:extLst>
          </p:cNvPr>
          <p:cNvSpPr>
            <a:spLocks noGrp="1"/>
          </p:cNvSpPr>
          <p:nvPr>
            <p:ph type="title"/>
          </p:nvPr>
        </p:nvSpPr>
        <p:spPr/>
        <p:txBody>
          <a:bodyPr>
            <a:normAutofit fontScale="90000"/>
          </a:bodyPr>
          <a:lstStyle/>
          <a:p>
            <a:pPr eaLnBrk="1" hangingPunct="1">
              <a:defRPr/>
            </a:pPr>
            <a:r>
              <a:rPr lang="en-GB" dirty="0"/>
              <a:t>Organisational structures of the global business</a:t>
            </a:r>
            <a:endParaRPr lang="en-US" altLang="en-US" dirty="0"/>
          </a:p>
        </p:txBody>
      </p:sp>
      <p:graphicFrame>
        <p:nvGraphicFramePr>
          <p:cNvPr id="13" name="Picture 16">
            <a:extLst>
              <a:ext uri="{FF2B5EF4-FFF2-40B4-BE49-F238E27FC236}">
                <a16:creationId xmlns:a16="http://schemas.microsoft.com/office/drawing/2014/main" id="{B210C344-56EF-414A-8C42-B1C8179ED01F}"/>
              </a:ext>
            </a:extLst>
          </p:cNvPr>
          <p:cNvGraphicFramePr>
            <a:graphicFrameLocks/>
          </p:cNvGraphicFramePr>
          <p:nvPr>
            <p:extLst>
              <p:ext uri="{D42A27DB-BD31-4B8C-83A1-F6EECF244321}">
                <p14:modId xmlns:p14="http://schemas.microsoft.com/office/powerpoint/2010/main" val="3468455825"/>
              </p:ext>
            </p:extLst>
          </p:nvPr>
        </p:nvGraphicFramePr>
        <p:xfrm>
          <a:off x="1476103" y="1074455"/>
          <a:ext cx="7206888" cy="5156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4" name="TextBox 13">
            <a:extLst>
              <a:ext uri="{FF2B5EF4-FFF2-40B4-BE49-F238E27FC236}">
                <a16:creationId xmlns:a16="http://schemas.microsoft.com/office/drawing/2014/main" id="{87EEE7CC-E9C3-419E-9EC5-AA6BF3D210E1}"/>
              </a:ext>
            </a:extLst>
          </p:cNvPr>
          <p:cNvSpPr txBox="1">
            <a:spLocks noChangeArrowheads="1"/>
          </p:cNvSpPr>
          <p:nvPr/>
        </p:nvSpPr>
        <p:spPr bwMode="auto">
          <a:xfrm>
            <a:off x="1276349" y="6331253"/>
            <a:ext cx="835750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n-GB" altLang="en-US" sz="900" dirty="0">
                <a:solidFill>
                  <a:srgbClr val="000000"/>
                </a:solidFill>
                <a:cs typeface="Calibri" panose="020F0502020204030204" pitchFamily="34" charset="0"/>
              </a:rPr>
              <a:t>Source: Adapted from Edwards (2014); Peng &amp; Meyer (2019: 418)</a:t>
            </a:r>
            <a:endParaRPr lang="en-ZA" altLang="en-US" sz="100" dirty="0"/>
          </a:p>
          <a:p>
            <a:pPr algn="just">
              <a:spcBef>
                <a:spcPct val="0"/>
              </a:spcBef>
              <a:buFontTx/>
              <a:buNone/>
            </a:pPr>
            <a:r>
              <a:rPr lang="en-ZA" altLang="en-US" sz="900" dirty="0">
                <a:solidFill>
                  <a:srgbClr val="000000"/>
                </a:solidFill>
                <a:cs typeface="Calibri" panose="020F0502020204030204" pitchFamily="34" charset="0"/>
              </a:rPr>
              <a:t>Attribution: </a:t>
            </a:r>
            <a:r>
              <a:rPr lang="en-ZA" altLang="en-US" sz="900" dirty="0">
                <a:solidFill>
                  <a:srgbClr val="000000"/>
                </a:solidFill>
                <a:cs typeface="Calibri" panose="020F0502020204030204" pitchFamily="34" charset="0"/>
                <a:hlinkClick r:id="rId8"/>
              </a:rPr>
              <a:t>"Effective training for international assignments"</a:t>
            </a:r>
            <a:r>
              <a:rPr lang="en-ZA" altLang="en-US" sz="900" dirty="0">
                <a:solidFill>
                  <a:srgbClr val="000000"/>
                </a:solidFill>
                <a:cs typeface="Calibri" panose="020F0502020204030204" pitchFamily="34" charset="0"/>
              </a:rPr>
              <a:t> by Bruton, J &amp; Bruton, L, </a:t>
            </a:r>
            <a:r>
              <a:rPr lang="en-ZA" altLang="en-US" sz="900" dirty="0">
                <a:solidFill>
                  <a:srgbClr val="000000"/>
                </a:solidFill>
                <a:cs typeface="Calibri" panose="020F0502020204030204" pitchFamily="34" charset="0"/>
                <a:hlinkClick r:id="rId9"/>
              </a:rPr>
              <a:t>Lumen Learning</a:t>
            </a:r>
            <a:r>
              <a:rPr lang="en-ZA" altLang="en-US" sz="900" dirty="0">
                <a:solidFill>
                  <a:srgbClr val="000000"/>
                </a:solidFill>
                <a:cs typeface="Calibri" panose="020F0502020204030204" pitchFamily="34" charset="0"/>
              </a:rPr>
              <a:t> is licensed under </a:t>
            </a:r>
            <a:r>
              <a:rPr lang="en-ZA" altLang="en-US" sz="900" dirty="0">
                <a:solidFill>
                  <a:srgbClr val="000000"/>
                </a:solidFill>
                <a:cs typeface="Calibri" panose="020F0502020204030204" pitchFamily="34" charset="0"/>
                <a:hlinkClick r:id="rId10"/>
              </a:rPr>
              <a:t>CC BY 4.0</a:t>
            </a:r>
            <a:endParaRPr lang="en-ZA" altLang="en-US" sz="100" dirty="0"/>
          </a:p>
          <a:p>
            <a:pPr algn="just">
              <a:spcBef>
                <a:spcPct val="0"/>
              </a:spcBef>
              <a:buFontTx/>
              <a:buNone/>
            </a:pPr>
            <a:r>
              <a:rPr lang="en-GB" altLang="en-US" sz="900" dirty="0">
                <a:solidFill>
                  <a:srgbClr val="000000"/>
                </a:solidFill>
                <a:cs typeface="Calibri" panose="020F0502020204030204" pitchFamily="34" charset="0"/>
                <a:hlinkClick r:id="rId11"/>
              </a:rPr>
              <a:t>"International HRM"</a:t>
            </a:r>
            <a:r>
              <a:rPr lang="en-GB" altLang="en-US" sz="900" dirty="0">
                <a:solidFill>
                  <a:srgbClr val="000000"/>
                </a:solidFill>
                <a:cs typeface="Calibri" panose="020F0502020204030204" pitchFamily="34" charset="0"/>
              </a:rPr>
              <a:t>, </a:t>
            </a:r>
            <a:r>
              <a:rPr lang="en-GB" altLang="en-US" sz="900" dirty="0">
                <a:solidFill>
                  <a:srgbClr val="000000"/>
                </a:solidFill>
                <a:cs typeface="Calibri" panose="020F0502020204030204" pitchFamily="34" charset="0"/>
                <a:hlinkClick r:id="rId12"/>
              </a:rPr>
              <a:t>eLearning Support Initiative</a:t>
            </a:r>
            <a:r>
              <a:rPr lang="en-GB" altLang="en-US" sz="900" dirty="0">
                <a:solidFill>
                  <a:srgbClr val="000000"/>
                </a:solidFill>
                <a:cs typeface="Calibri" panose="020F0502020204030204" pitchFamily="34" charset="0"/>
              </a:rPr>
              <a:t>, </a:t>
            </a:r>
            <a:r>
              <a:rPr lang="en-GB" altLang="en-US" sz="900" dirty="0">
                <a:solidFill>
                  <a:srgbClr val="000000"/>
                </a:solidFill>
                <a:cs typeface="Calibri" panose="020F0502020204030204" pitchFamily="34" charset="0"/>
                <a:hlinkClick r:id="rId13"/>
              </a:rPr>
              <a:t>University of Minnesota</a:t>
            </a:r>
            <a:r>
              <a:rPr lang="en-GB" altLang="en-US" sz="900" dirty="0">
                <a:solidFill>
                  <a:srgbClr val="000000"/>
                </a:solidFill>
                <a:cs typeface="Calibri" panose="020F0502020204030204" pitchFamily="34" charset="0"/>
              </a:rPr>
              <a:t> is licensed under </a:t>
            </a:r>
            <a:r>
              <a:rPr lang="en-GB" altLang="en-US" sz="900" dirty="0">
                <a:solidFill>
                  <a:srgbClr val="000000"/>
                </a:solidFill>
                <a:cs typeface="Calibri" panose="020F0502020204030204" pitchFamily="34" charset="0"/>
                <a:hlinkClick r:id="rId14"/>
              </a:rPr>
              <a:t>CC BY-SA 4.0</a:t>
            </a:r>
            <a:endParaRPr lang="en-GB" altLang="en-US" sz="1600" dirty="0"/>
          </a:p>
          <a:p>
            <a:pPr eaLnBrk="1" hangingPunct="1">
              <a:spcBef>
                <a:spcPct val="0"/>
              </a:spcBef>
              <a:buFontTx/>
              <a:buNone/>
            </a:pPr>
            <a:endParaRPr lang="en-ZA" altLang="en-US" sz="1800" dirty="0"/>
          </a:p>
        </p:txBody>
      </p:sp>
      <p:pic>
        <p:nvPicPr>
          <p:cNvPr id="2" name="Picture 1">
            <a:extLst>
              <a:ext uri="{FF2B5EF4-FFF2-40B4-BE49-F238E27FC236}">
                <a16:creationId xmlns:a16="http://schemas.microsoft.com/office/drawing/2014/main" id="{E7384F50-9E10-4E00-825D-F3A0B3AEE523}"/>
              </a:ext>
            </a:extLst>
          </p:cNvPr>
          <p:cNvPicPr>
            <a:picLocks noChangeAspect="1"/>
          </p:cNvPicPr>
          <p:nvPr/>
        </p:nvPicPr>
        <p:blipFill rotWithShape="1">
          <a:blip r:embed="rId15"/>
          <a:srcRect l="4313" r="3649" b="18531"/>
          <a:stretch/>
        </p:blipFill>
        <p:spPr>
          <a:xfrm>
            <a:off x="0" y="1341438"/>
            <a:ext cx="10038675" cy="51565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999"/>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99"/>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8">
            <a:extLst>
              <a:ext uri="{FF2B5EF4-FFF2-40B4-BE49-F238E27FC236}">
                <a16:creationId xmlns:a16="http://schemas.microsoft.com/office/drawing/2014/main" id="{26F3B31F-0303-4166-B420-AFFA06E43291}"/>
              </a:ext>
            </a:extLst>
          </p:cNvPr>
          <p:cNvSpPr>
            <a:spLocks noGrp="1"/>
          </p:cNvSpPr>
          <p:nvPr>
            <p:ph type="title"/>
          </p:nvPr>
        </p:nvSpPr>
        <p:spPr/>
        <p:txBody>
          <a:bodyPr/>
          <a:lstStyle/>
          <a:p>
            <a:pPr eaLnBrk="1" hangingPunct="1"/>
            <a:r>
              <a:rPr lang="en-GB" altLang="en-US"/>
              <a:t>Four structures</a:t>
            </a:r>
            <a:endParaRPr lang="en-US" altLang="en-US"/>
          </a:p>
        </p:txBody>
      </p:sp>
      <p:graphicFrame>
        <p:nvGraphicFramePr>
          <p:cNvPr id="6" name="Diagram 5">
            <a:extLst>
              <a:ext uri="{FF2B5EF4-FFF2-40B4-BE49-F238E27FC236}">
                <a16:creationId xmlns:a16="http://schemas.microsoft.com/office/drawing/2014/main" id="{DC016764-A24F-4FE6-A494-F5C06290780E}"/>
              </a:ext>
            </a:extLst>
          </p:cNvPr>
          <p:cNvGraphicFramePr>
            <a:graphicFrameLocks/>
          </p:cNvGraphicFramePr>
          <p:nvPr>
            <p:extLst>
              <p:ext uri="{D42A27DB-BD31-4B8C-83A1-F6EECF244321}">
                <p14:modId xmlns:p14="http://schemas.microsoft.com/office/powerpoint/2010/main" val="2619540325"/>
              </p:ext>
            </p:extLst>
          </p:nvPr>
        </p:nvGraphicFramePr>
        <p:xfrm>
          <a:off x="1554480" y="1234440"/>
          <a:ext cx="6888480" cy="4892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graphicEl>
                                              <a:dgm id="{CFA90D6D-350D-4890-AA41-1D7EBAC695FD}"/>
                                            </p:graphicEl>
                                          </p:spTgt>
                                        </p:tgtEl>
                                        <p:attrNameLst>
                                          <p:attrName>style.visibility</p:attrName>
                                        </p:attrNameLst>
                                      </p:cBhvr>
                                      <p:to>
                                        <p:strVal val="visible"/>
                                      </p:to>
                                    </p:set>
                                    <p:anim calcmode="lin" valueType="num">
                                      <p:cBhvr additive="base">
                                        <p:cTn id="7" dur="500" fill="hold"/>
                                        <p:tgtEl>
                                          <p:spTgt spid="6">
                                            <p:graphicEl>
                                              <a:dgm id="{CFA90D6D-350D-4890-AA41-1D7EBAC695F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graphicEl>
                                              <a:dgm id="{CFA90D6D-350D-4890-AA41-1D7EBAC695F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graphicEl>
                                              <a:dgm id="{B1330CD8-D200-4E8F-8063-70830648902F}"/>
                                            </p:graphicEl>
                                          </p:spTgt>
                                        </p:tgtEl>
                                        <p:attrNameLst>
                                          <p:attrName>style.visibility</p:attrName>
                                        </p:attrNameLst>
                                      </p:cBhvr>
                                      <p:to>
                                        <p:strVal val="visible"/>
                                      </p:to>
                                    </p:set>
                                    <p:anim calcmode="lin" valueType="num">
                                      <p:cBhvr additive="base">
                                        <p:cTn id="13" dur="500" fill="hold"/>
                                        <p:tgtEl>
                                          <p:spTgt spid="6">
                                            <p:graphicEl>
                                              <a:dgm id="{B1330CD8-D200-4E8F-8063-70830648902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graphicEl>
                                              <a:dgm id="{B1330CD8-D200-4E8F-8063-70830648902F}"/>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graphicEl>
                                              <a:dgm id="{2727BD11-2400-4D36-A052-BCCFAD8B7649}"/>
                                            </p:graphicEl>
                                          </p:spTgt>
                                        </p:tgtEl>
                                        <p:attrNameLst>
                                          <p:attrName>style.visibility</p:attrName>
                                        </p:attrNameLst>
                                      </p:cBhvr>
                                      <p:to>
                                        <p:strVal val="visible"/>
                                      </p:to>
                                    </p:set>
                                    <p:anim calcmode="lin" valueType="num">
                                      <p:cBhvr additive="base">
                                        <p:cTn id="17" dur="500" fill="hold"/>
                                        <p:tgtEl>
                                          <p:spTgt spid="6">
                                            <p:graphicEl>
                                              <a:dgm id="{2727BD11-2400-4D36-A052-BCCFAD8B7649}"/>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graphicEl>
                                              <a:dgm id="{2727BD11-2400-4D36-A052-BCCFAD8B7649}"/>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graphicEl>
                                              <a:dgm id="{4B996A1D-6700-499C-BE95-12454C8D83FA}"/>
                                            </p:graphicEl>
                                          </p:spTgt>
                                        </p:tgtEl>
                                        <p:attrNameLst>
                                          <p:attrName>style.visibility</p:attrName>
                                        </p:attrNameLst>
                                      </p:cBhvr>
                                      <p:to>
                                        <p:strVal val="visible"/>
                                      </p:to>
                                    </p:set>
                                    <p:anim calcmode="lin" valueType="num">
                                      <p:cBhvr additive="base">
                                        <p:cTn id="23" dur="500" fill="hold"/>
                                        <p:tgtEl>
                                          <p:spTgt spid="6">
                                            <p:graphicEl>
                                              <a:dgm id="{4B996A1D-6700-499C-BE95-12454C8D83FA}"/>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graphicEl>
                                              <a:dgm id="{4B996A1D-6700-499C-BE95-12454C8D83FA}"/>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graphicEl>
                                              <a:dgm id="{664148A5-3FA3-45F5-BBA7-22D88064EB85}"/>
                                            </p:graphicEl>
                                          </p:spTgt>
                                        </p:tgtEl>
                                        <p:attrNameLst>
                                          <p:attrName>style.visibility</p:attrName>
                                        </p:attrNameLst>
                                      </p:cBhvr>
                                      <p:to>
                                        <p:strVal val="visible"/>
                                      </p:to>
                                    </p:set>
                                    <p:anim calcmode="lin" valueType="num">
                                      <p:cBhvr additive="base">
                                        <p:cTn id="27" dur="500" fill="hold"/>
                                        <p:tgtEl>
                                          <p:spTgt spid="6">
                                            <p:graphicEl>
                                              <a:dgm id="{664148A5-3FA3-45F5-BBA7-22D88064EB85}"/>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graphicEl>
                                              <a:dgm id="{664148A5-3FA3-45F5-BBA7-22D88064EB85}"/>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
                                            <p:graphicEl>
                                              <a:dgm id="{AF88AADF-75E9-4A9B-BFA7-C15E5612144C}"/>
                                            </p:graphicEl>
                                          </p:spTgt>
                                        </p:tgtEl>
                                        <p:attrNameLst>
                                          <p:attrName>style.visibility</p:attrName>
                                        </p:attrNameLst>
                                      </p:cBhvr>
                                      <p:to>
                                        <p:strVal val="visible"/>
                                      </p:to>
                                    </p:set>
                                    <p:anim calcmode="lin" valueType="num">
                                      <p:cBhvr additive="base">
                                        <p:cTn id="33" dur="500" fill="hold"/>
                                        <p:tgtEl>
                                          <p:spTgt spid="6">
                                            <p:graphicEl>
                                              <a:dgm id="{AF88AADF-75E9-4A9B-BFA7-C15E5612144C}"/>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graphicEl>
                                              <a:dgm id="{AF88AADF-75E9-4A9B-BFA7-C15E5612144C}"/>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graphicEl>
                                              <a:dgm id="{6E867AF9-2D15-4254-A2ED-B99C7DE2B7E0}"/>
                                            </p:graphicEl>
                                          </p:spTgt>
                                        </p:tgtEl>
                                        <p:attrNameLst>
                                          <p:attrName>style.visibility</p:attrName>
                                        </p:attrNameLst>
                                      </p:cBhvr>
                                      <p:to>
                                        <p:strVal val="visible"/>
                                      </p:to>
                                    </p:set>
                                    <p:anim calcmode="lin" valueType="num">
                                      <p:cBhvr additive="base">
                                        <p:cTn id="37" dur="500" fill="hold"/>
                                        <p:tgtEl>
                                          <p:spTgt spid="6">
                                            <p:graphicEl>
                                              <a:dgm id="{6E867AF9-2D15-4254-A2ED-B99C7DE2B7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graphicEl>
                                              <a:dgm id="{6E867AF9-2D15-4254-A2ED-B99C7DE2B7E0}"/>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graphicEl>
                                              <a:dgm id="{5C8B1C8F-F785-487C-9B58-DF8DB9F5FD06}"/>
                                            </p:graphicEl>
                                          </p:spTgt>
                                        </p:tgtEl>
                                        <p:attrNameLst>
                                          <p:attrName>style.visibility</p:attrName>
                                        </p:attrNameLst>
                                      </p:cBhvr>
                                      <p:to>
                                        <p:strVal val="visible"/>
                                      </p:to>
                                    </p:set>
                                    <p:anim calcmode="lin" valueType="num">
                                      <p:cBhvr additive="base">
                                        <p:cTn id="43" dur="500" fill="hold"/>
                                        <p:tgtEl>
                                          <p:spTgt spid="6">
                                            <p:graphicEl>
                                              <a:dgm id="{5C8B1C8F-F785-487C-9B58-DF8DB9F5FD06}"/>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graphicEl>
                                              <a:dgm id="{5C8B1C8F-F785-487C-9B58-DF8DB9F5FD06}"/>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graphicEl>
                                              <a:dgm id="{58F7F609-682C-4852-AD34-3E26E3366DD8}"/>
                                            </p:graphicEl>
                                          </p:spTgt>
                                        </p:tgtEl>
                                        <p:attrNameLst>
                                          <p:attrName>style.visibility</p:attrName>
                                        </p:attrNameLst>
                                      </p:cBhvr>
                                      <p:to>
                                        <p:strVal val="visible"/>
                                      </p:to>
                                    </p:set>
                                    <p:anim calcmode="lin" valueType="num">
                                      <p:cBhvr additive="base">
                                        <p:cTn id="47" dur="500" fill="hold"/>
                                        <p:tgtEl>
                                          <p:spTgt spid="6">
                                            <p:graphicEl>
                                              <a:dgm id="{58F7F609-682C-4852-AD34-3E26E3366DD8}"/>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graphicEl>
                                              <a:dgm id="{58F7F609-682C-4852-AD34-3E26E3366DD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a:extLst>
              <a:ext uri="{FF2B5EF4-FFF2-40B4-BE49-F238E27FC236}">
                <a16:creationId xmlns:a16="http://schemas.microsoft.com/office/drawing/2014/main" id="{60665CA3-B721-4E56-B696-9D301CB4C9F4}"/>
              </a:ext>
            </a:extLst>
          </p:cNvPr>
          <p:cNvSpPr>
            <a:spLocks noGrp="1"/>
          </p:cNvSpPr>
          <p:nvPr>
            <p:ph type="title"/>
          </p:nvPr>
        </p:nvSpPr>
        <p:spPr/>
        <p:txBody>
          <a:bodyPr/>
          <a:lstStyle/>
          <a:p>
            <a:pPr eaLnBrk="1" hangingPunct="1"/>
            <a:r>
              <a:rPr lang="en-GB" altLang="en-US"/>
              <a:t>Managing knowledge</a:t>
            </a:r>
            <a:endParaRPr lang="en-US" altLang="en-US"/>
          </a:p>
        </p:txBody>
      </p:sp>
      <p:sp>
        <p:nvSpPr>
          <p:cNvPr id="6147" name="Content Placeholder 7">
            <a:extLst>
              <a:ext uri="{FF2B5EF4-FFF2-40B4-BE49-F238E27FC236}">
                <a16:creationId xmlns:a16="http://schemas.microsoft.com/office/drawing/2014/main" id="{B3A25BFB-8F79-461B-8232-39FF8D6BA4D9}"/>
              </a:ext>
            </a:extLst>
          </p:cNvPr>
          <p:cNvSpPr>
            <a:spLocks noGrp="1"/>
          </p:cNvSpPr>
          <p:nvPr>
            <p:ph idx="1"/>
          </p:nvPr>
        </p:nvSpPr>
        <p:spPr/>
        <p:txBody>
          <a:bodyPr/>
          <a:lstStyle/>
          <a:p>
            <a:pPr eaLnBrk="1" hangingPunct="1">
              <a:defRPr/>
            </a:pPr>
            <a:r>
              <a:rPr lang="en-US" sz="2000" b="1" dirty="0"/>
              <a:t>Knowledge management</a:t>
            </a:r>
            <a:r>
              <a:rPr lang="en-US" sz="2000" dirty="0"/>
              <a:t>: the structures, processes and systems that actively develop, leverage and transfer knowledge. It is a broad concept that includes not only factual information but the know-how and know-why held by individuals and by the firm.</a:t>
            </a:r>
          </a:p>
          <a:p>
            <a:pPr eaLnBrk="1" hangingPunct="1">
              <a:defRPr/>
            </a:pPr>
            <a:endParaRPr lang="en-US" sz="2000" dirty="0"/>
          </a:p>
          <a:p>
            <a:pPr eaLnBrk="1" hangingPunct="1">
              <a:defRPr/>
            </a:pPr>
            <a:r>
              <a:rPr lang="en-US" sz="2000" b="1" dirty="0"/>
              <a:t>Explicit knowledge </a:t>
            </a:r>
            <a:r>
              <a:rPr lang="en-US" sz="2000" dirty="0"/>
              <a:t>is </a:t>
            </a:r>
            <a:r>
              <a:rPr lang="en-US" sz="2000" dirty="0" err="1"/>
              <a:t>codifiable</a:t>
            </a:r>
            <a:r>
              <a:rPr lang="en-US" sz="2000" dirty="0"/>
              <a:t> (that is, can be written down and transferred with little loss of its richness). Virtually all the knowledge captured, stored and transmitted by IT is explicit.</a:t>
            </a:r>
          </a:p>
          <a:p>
            <a:pPr eaLnBrk="1" hangingPunct="1">
              <a:defRPr/>
            </a:pPr>
            <a:endParaRPr lang="en-US" sz="2000" dirty="0"/>
          </a:p>
          <a:p>
            <a:pPr eaLnBrk="1" hangingPunct="1">
              <a:defRPr/>
            </a:pPr>
            <a:r>
              <a:rPr lang="en-US" sz="2000" b="1" dirty="0"/>
              <a:t>Tacit knowledge </a:t>
            </a:r>
            <a:r>
              <a:rPr lang="en-US" sz="2000" dirty="0"/>
              <a:t>is non-</a:t>
            </a:r>
            <a:r>
              <a:rPr lang="en-US" sz="2000" dirty="0" err="1"/>
              <a:t>codifiable</a:t>
            </a:r>
            <a:r>
              <a:rPr lang="en-US" sz="2000" dirty="0"/>
              <a:t> and its acquisition and transfer require hands-on practice. This knowledge is more important and harder to transfer and learn; it can only be acquired through learning by doing.</a:t>
            </a:r>
          </a:p>
          <a:p>
            <a:pPr eaLnBrk="1" hangingPunct="1">
              <a:defRPr/>
            </a:pPr>
            <a:endParaRPr lang="en-US" sz="2800" dirty="0">
              <a:solidFill>
                <a:srgbClr val="000000"/>
              </a:solidFill>
            </a:endParaRPr>
          </a:p>
          <a:p>
            <a:pPr eaLnBrk="1" hangingPunct="1">
              <a:defRPr/>
            </a:pPr>
            <a:endParaRPr lang="en-US" sz="2800" dirty="0"/>
          </a:p>
          <a:p>
            <a:pPr eaLnBrk="1" hangingPunct="1">
              <a:defRPr/>
            </a:pPr>
            <a:endParaRPr lang="en-US" sz="2800" dirty="0"/>
          </a:p>
          <a:p>
            <a:pPr marL="0" indent="0" algn="ctr" eaLnBrk="1" hangingPunct="1">
              <a:buFont typeface="Arial" panose="020B0604020202020204" pitchFamily="34" charset="0"/>
              <a:buNone/>
              <a:defRPr/>
            </a:pPr>
            <a:endParaRPr lang="en-US" alt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5F28D37-A382-4C9C-A440-BEF1465604E5}"/>
              </a:ext>
            </a:extLst>
          </p:cNvPr>
          <p:cNvSpPr/>
          <p:nvPr/>
        </p:nvSpPr>
        <p:spPr>
          <a:xfrm>
            <a:off x="2872740" y="959961"/>
            <a:ext cx="4091940" cy="231647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8" name="Oval 7">
            <a:extLst>
              <a:ext uri="{FF2B5EF4-FFF2-40B4-BE49-F238E27FC236}">
                <a16:creationId xmlns:a16="http://schemas.microsoft.com/office/drawing/2014/main" id="{C6E2AC2B-0EF3-48D0-816B-4CAD9B70D2AF}"/>
              </a:ext>
            </a:extLst>
          </p:cNvPr>
          <p:cNvSpPr/>
          <p:nvPr/>
        </p:nvSpPr>
        <p:spPr>
          <a:xfrm>
            <a:off x="6103620" y="4739799"/>
            <a:ext cx="3520440" cy="20113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7" name="Oval 6">
            <a:extLst>
              <a:ext uri="{FF2B5EF4-FFF2-40B4-BE49-F238E27FC236}">
                <a16:creationId xmlns:a16="http://schemas.microsoft.com/office/drawing/2014/main" id="{CF3DA76E-57C4-4429-802B-B3BA2A76692E}"/>
              </a:ext>
            </a:extLst>
          </p:cNvPr>
          <p:cNvSpPr/>
          <p:nvPr/>
        </p:nvSpPr>
        <p:spPr>
          <a:xfrm>
            <a:off x="495300" y="4739799"/>
            <a:ext cx="3520440" cy="20113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9458" name="Title 6">
            <a:extLst>
              <a:ext uri="{FF2B5EF4-FFF2-40B4-BE49-F238E27FC236}">
                <a16:creationId xmlns:a16="http://schemas.microsoft.com/office/drawing/2014/main" id="{60665CA3-B721-4E56-B696-9D301CB4C9F4}"/>
              </a:ext>
            </a:extLst>
          </p:cNvPr>
          <p:cNvSpPr>
            <a:spLocks noGrp="1"/>
          </p:cNvSpPr>
          <p:nvPr>
            <p:ph type="title"/>
          </p:nvPr>
        </p:nvSpPr>
        <p:spPr>
          <a:xfrm>
            <a:off x="563879" y="-43316"/>
            <a:ext cx="8915400" cy="1143000"/>
          </a:xfrm>
        </p:spPr>
        <p:txBody>
          <a:bodyPr/>
          <a:lstStyle/>
          <a:p>
            <a:pPr eaLnBrk="1" hangingPunct="1"/>
            <a:r>
              <a:rPr lang="en-GB" altLang="en-US" dirty="0"/>
              <a:t>Managing knowledge</a:t>
            </a:r>
            <a:endParaRPr lang="en-US" altLang="en-US" dirty="0"/>
          </a:p>
        </p:txBody>
      </p:sp>
      <p:graphicFrame>
        <p:nvGraphicFramePr>
          <p:cNvPr id="3" name="Content Placeholder 2">
            <a:extLst>
              <a:ext uri="{FF2B5EF4-FFF2-40B4-BE49-F238E27FC236}">
                <a16:creationId xmlns:a16="http://schemas.microsoft.com/office/drawing/2014/main" id="{E97F6C9F-63F9-4285-BF26-AD0B2850A5CF}"/>
              </a:ext>
            </a:extLst>
          </p:cNvPr>
          <p:cNvGraphicFramePr>
            <a:graphicFrameLocks noGrp="1"/>
          </p:cNvGraphicFramePr>
          <p:nvPr>
            <p:ph idx="1"/>
            <p:extLst>
              <p:ext uri="{D42A27DB-BD31-4B8C-83A1-F6EECF244321}">
                <p14:modId xmlns:p14="http://schemas.microsoft.com/office/powerpoint/2010/main" val="2735500409"/>
              </p:ext>
            </p:extLst>
          </p:nvPr>
        </p:nvGraphicFramePr>
        <p:xfrm>
          <a:off x="495300" y="1600200"/>
          <a:ext cx="8915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EC3D5ED7-4268-4270-95DE-918D02BCE318}"/>
              </a:ext>
            </a:extLst>
          </p:cNvPr>
          <p:cNvSpPr txBox="1"/>
          <p:nvPr/>
        </p:nvSpPr>
        <p:spPr>
          <a:xfrm>
            <a:off x="3939540" y="1209676"/>
            <a:ext cx="2164080" cy="369332"/>
          </a:xfrm>
          <a:prstGeom prst="rect">
            <a:avLst/>
          </a:prstGeom>
          <a:noFill/>
        </p:spPr>
        <p:txBody>
          <a:bodyPr wrap="square" rtlCol="0">
            <a:spAutoFit/>
          </a:bodyPr>
          <a:lstStyle/>
          <a:p>
            <a:r>
              <a:rPr lang="en-ZA" b="1" dirty="0"/>
              <a:t>HOME CONTEXT</a:t>
            </a:r>
          </a:p>
        </p:txBody>
      </p:sp>
      <p:sp>
        <p:nvSpPr>
          <p:cNvPr id="10" name="TextBox 9">
            <a:extLst>
              <a:ext uri="{FF2B5EF4-FFF2-40B4-BE49-F238E27FC236}">
                <a16:creationId xmlns:a16="http://schemas.microsoft.com/office/drawing/2014/main" id="{51549F70-4C69-46B8-AC50-45240F84626B}"/>
              </a:ext>
            </a:extLst>
          </p:cNvPr>
          <p:cNvSpPr txBox="1"/>
          <p:nvPr/>
        </p:nvSpPr>
        <p:spPr>
          <a:xfrm>
            <a:off x="1173480" y="4373484"/>
            <a:ext cx="2164080" cy="369332"/>
          </a:xfrm>
          <a:prstGeom prst="rect">
            <a:avLst/>
          </a:prstGeom>
          <a:noFill/>
        </p:spPr>
        <p:txBody>
          <a:bodyPr wrap="square" rtlCol="0">
            <a:spAutoFit/>
          </a:bodyPr>
          <a:lstStyle/>
          <a:p>
            <a:r>
              <a:rPr lang="en-ZA" b="1" dirty="0"/>
              <a:t>HOST CONTEXT</a:t>
            </a:r>
          </a:p>
        </p:txBody>
      </p:sp>
      <p:sp>
        <p:nvSpPr>
          <p:cNvPr id="11" name="TextBox 10">
            <a:extLst>
              <a:ext uri="{FF2B5EF4-FFF2-40B4-BE49-F238E27FC236}">
                <a16:creationId xmlns:a16="http://schemas.microsoft.com/office/drawing/2014/main" id="{7E19B437-86C7-4EE6-A020-C330180E70F3}"/>
              </a:ext>
            </a:extLst>
          </p:cNvPr>
          <p:cNvSpPr txBox="1"/>
          <p:nvPr/>
        </p:nvSpPr>
        <p:spPr>
          <a:xfrm>
            <a:off x="6972300" y="4370467"/>
            <a:ext cx="2164080" cy="369332"/>
          </a:xfrm>
          <a:prstGeom prst="rect">
            <a:avLst/>
          </a:prstGeom>
          <a:noFill/>
        </p:spPr>
        <p:txBody>
          <a:bodyPr wrap="square" rtlCol="0">
            <a:spAutoFit/>
          </a:bodyPr>
          <a:lstStyle/>
          <a:p>
            <a:r>
              <a:rPr lang="en-ZA" b="1" dirty="0"/>
              <a:t>HOST CONTEXT</a:t>
            </a:r>
          </a:p>
        </p:txBody>
      </p:sp>
      <p:sp>
        <p:nvSpPr>
          <p:cNvPr id="6" name="TextBox 5">
            <a:extLst>
              <a:ext uri="{FF2B5EF4-FFF2-40B4-BE49-F238E27FC236}">
                <a16:creationId xmlns:a16="http://schemas.microsoft.com/office/drawing/2014/main" id="{B8F8FFFB-C707-43D8-9B23-61D6794CE869}"/>
              </a:ext>
            </a:extLst>
          </p:cNvPr>
          <p:cNvSpPr txBox="1"/>
          <p:nvPr/>
        </p:nvSpPr>
        <p:spPr>
          <a:xfrm>
            <a:off x="7197090" y="5257800"/>
            <a:ext cx="2674620" cy="646331"/>
          </a:xfrm>
          <a:prstGeom prst="rect">
            <a:avLst/>
          </a:prstGeom>
          <a:noFill/>
        </p:spPr>
        <p:txBody>
          <a:bodyPr wrap="square" rtlCol="0">
            <a:spAutoFit/>
          </a:bodyPr>
          <a:lstStyle/>
          <a:p>
            <a:r>
              <a:rPr lang="en-ZA" dirty="0"/>
              <a:t>Resources and </a:t>
            </a:r>
            <a:r>
              <a:rPr lang="en-ZA" dirty="0" err="1"/>
              <a:t>insitutions</a:t>
            </a:r>
            <a:endParaRPr lang="en-ZA" dirty="0"/>
          </a:p>
        </p:txBody>
      </p:sp>
      <p:sp>
        <p:nvSpPr>
          <p:cNvPr id="13" name="TextBox 12">
            <a:extLst>
              <a:ext uri="{FF2B5EF4-FFF2-40B4-BE49-F238E27FC236}">
                <a16:creationId xmlns:a16="http://schemas.microsoft.com/office/drawing/2014/main" id="{B653C18A-13DD-43D6-AB31-3C901D822B22}"/>
              </a:ext>
            </a:extLst>
          </p:cNvPr>
          <p:cNvSpPr txBox="1"/>
          <p:nvPr/>
        </p:nvSpPr>
        <p:spPr>
          <a:xfrm>
            <a:off x="2990850" y="1760657"/>
            <a:ext cx="2674620" cy="646331"/>
          </a:xfrm>
          <a:prstGeom prst="rect">
            <a:avLst/>
          </a:prstGeom>
          <a:noFill/>
        </p:spPr>
        <p:txBody>
          <a:bodyPr wrap="square" rtlCol="0">
            <a:spAutoFit/>
          </a:bodyPr>
          <a:lstStyle/>
          <a:p>
            <a:r>
              <a:rPr lang="en-ZA" dirty="0"/>
              <a:t>Resources and </a:t>
            </a:r>
            <a:r>
              <a:rPr lang="en-ZA" dirty="0" err="1"/>
              <a:t>insitutions</a:t>
            </a:r>
            <a:endParaRPr lang="en-ZA" dirty="0"/>
          </a:p>
        </p:txBody>
      </p:sp>
      <p:sp>
        <p:nvSpPr>
          <p:cNvPr id="14" name="TextBox 13">
            <a:extLst>
              <a:ext uri="{FF2B5EF4-FFF2-40B4-BE49-F238E27FC236}">
                <a16:creationId xmlns:a16="http://schemas.microsoft.com/office/drawing/2014/main" id="{29377A33-3B06-4391-B284-DBAE27015DAF}"/>
              </a:ext>
            </a:extLst>
          </p:cNvPr>
          <p:cNvSpPr txBox="1"/>
          <p:nvPr/>
        </p:nvSpPr>
        <p:spPr>
          <a:xfrm>
            <a:off x="1047750" y="5224342"/>
            <a:ext cx="2674620" cy="646331"/>
          </a:xfrm>
          <a:prstGeom prst="rect">
            <a:avLst/>
          </a:prstGeom>
          <a:noFill/>
        </p:spPr>
        <p:txBody>
          <a:bodyPr wrap="square" rtlCol="0">
            <a:spAutoFit/>
          </a:bodyPr>
          <a:lstStyle/>
          <a:p>
            <a:r>
              <a:rPr lang="en-ZA" dirty="0"/>
              <a:t>Resources and </a:t>
            </a:r>
            <a:r>
              <a:rPr lang="en-ZA" dirty="0" err="1"/>
              <a:t>insitutions</a:t>
            </a:r>
            <a:endParaRPr lang="en-ZA" dirty="0"/>
          </a:p>
        </p:txBody>
      </p:sp>
      <p:sp>
        <p:nvSpPr>
          <p:cNvPr id="15" name="Arrow: Up-Down 14">
            <a:extLst>
              <a:ext uri="{FF2B5EF4-FFF2-40B4-BE49-F238E27FC236}">
                <a16:creationId xmlns:a16="http://schemas.microsoft.com/office/drawing/2014/main" id="{0D0C8D47-299F-4883-82EB-FAFDEECE2CD2}"/>
              </a:ext>
            </a:extLst>
          </p:cNvPr>
          <p:cNvSpPr/>
          <p:nvPr/>
        </p:nvSpPr>
        <p:spPr>
          <a:xfrm rot="1661839">
            <a:off x="3909061" y="317553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9" name="Arrow: Up-Down 18">
            <a:extLst>
              <a:ext uri="{FF2B5EF4-FFF2-40B4-BE49-F238E27FC236}">
                <a16:creationId xmlns:a16="http://schemas.microsoft.com/office/drawing/2014/main" id="{ECE34693-1F26-4390-8EBE-2519D2762A19}"/>
              </a:ext>
            </a:extLst>
          </p:cNvPr>
          <p:cNvSpPr/>
          <p:nvPr/>
        </p:nvSpPr>
        <p:spPr>
          <a:xfrm rot="9005001">
            <a:off x="5646672" y="316494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20" name="Arrow: Up-Down 19">
            <a:extLst>
              <a:ext uri="{FF2B5EF4-FFF2-40B4-BE49-F238E27FC236}">
                <a16:creationId xmlns:a16="http://schemas.microsoft.com/office/drawing/2014/main" id="{116F3302-8D21-41CB-897F-8E410BA722D6}"/>
              </a:ext>
            </a:extLst>
          </p:cNvPr>
          <p:cNvSpPr/>
          <p:nvPr/>
        </p:nvSpPr>
        <p:spPr>
          <a:xfrm rot="5400000">
            <a:off x="4808219" y="4099415"/>
            <a:ext cx="426720" cy="1910715"/>
          </a:xfrm>
          <a:prstGeom prst="upDownArrow">
            <a:avLst>
              <a:gd name="adj1" fmla="val 22932"/>
              <a:gd name="adj2" fmla="val 5150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cxnSp>
        <p:nvCxnSpPr>
          <p:cNvPr id="24" name="Straight Arrow Connector 23">
            <a:extLst>
              <a:ext uri="{FF2B5EF4-FFF2-40B4-BE49-F238E27FC236}">
                <a16:creationId xmlns:a16="http://schemas.microsoft.com/office/drawing/2014/main" id="{1869E2BC-8C99-4A91-8425-A8717B89A091}"/>
              </a:ext>
            </a:extLst>
          </p:cNvPr>
          <p:cNvCxnSpPr>
            <a:cxnSpLocks/>
          </p:cNvCxnSpPr>
          <p:nvPr/>
        </p:nvCxnSpPr>
        <p:spPr>
          <a:xfrm flipH="1">
            <a:off x="5817368" y="1948340"/>
            <a:ext cx="2442712" cy="2020728"/>
          </a:xfrm>
          <a:prstGeom prst="straightConnector1">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8" name="TextBox 27">
            <a:extLst>
              <a:ext uri="{FF2B5EF4-FFF2-40B4-BE49-F238E27FC236}">
                <a16:creationId xmlns:a16="http://schemas.microsoft.com/office/drawing/2014/main" id="{641BA80F-1797-44DE-AE5D-498A1CE988CE}"/>
              </a:ext>
            </a:extLst>
          </p:cNvPr>
          <p:cNvSpPr txBox="1"/>
          <p:nvPr/>
        </p:nvSpPr>
        <p:spPr>
          <a:xfrm>
            <a:off x="8054340" y="1307030"/>
            <a:ext cx="1569720" cy="923330"/>
          </a:xfrm>
          <a:prstGeom prst="rect">
            <a:avLst/>
          </a:prstGeom>
          <a:noFill/>
        </p:spPr>
        <p:txBody>
          <a:bodyPr wrap="square" rtlCol="0">
            <a:spAutoFit/>
          </a:bodyPr>
          <a:lstStyle/>
          <a:p>
            <a:r>
              <a:rPr lang="en-ZA" dirty="0"/>
              <a:t>Knowledge flow (explicit and tacit)</a:t>
            </a:r>
          </a:p>
        </p:txBody>
      </p:sp>
      <p:sp>
        <p:nvSpPr>
          <p:cNvPr id="29" name="TextBox 28">
            <a:extLst>
              <a:ext uri="{FF2B5EF4-FFF2-40B4-BE49-F238E27FC236}">
                <a16:creationId xmlns:a16="http://schemas.microsoft.com/office/drawing/2014/main" id="{623489F9-61E5-437E-9E7A-C654ACC3D49E}"/>
              </a:ext>
            </a:extLst>
          </p:cNvPr>
          <p:cNvSpPr txBox="1"/>
          <p:nvPr/>
        </p:nvSpPr>
        <p:spPr>
          <a:xfrm>
            <a:off x="3722370" y="6474303"/>
            <a:ext cx="2526030" cy="307777"/>
          </a:xfrm>
          <a:prstGeom prst="rect">
            <a:avLst/>
          </a:prstGeom>
          <a:noFill/>
        </p:spPr>
        <p:txBody>
          <a:bodyPr wrap="square" rtlCol="0">
            <a:spAutoFit/>
          </a:bodyPr>
          <a:lstStyle/>
          <a:p>
            <a:r>
              <a:rPr lang="en-ZA" sz="1400" dirty="0"/>
              <a:t>Peng and Meyer (2019:423)</a:t>
            </a:r>
          </a:p>
        </p:txBody>
      </p:sp>
    </p:spTree>
    <p:extLst>
      <p:ext uri="{BB962C8B-B14F-4D97-AF65-F5344CB8AC3E}">
        <p14:creationId xmlns:p14="http://schemas.microsoft.com/office/powerpoint/2010/main" val="585674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6">
            <a:extLst>
              <a:ext uri="{FF2B5EF4-FFF2-40B4-BE49-F238E27FC236}">
                <a16:creationId xmlns:a16="http://schemas.microsoft.com/office/drawing/2014/main" id="{D1C60ECF-76AE-43DF-A5F2-81032AFAFA77}"/>
              </a:ext>
            </a:extLst>
          </p:cNvPr>
          <p:cNvSpPr>
            <a:spLocks noGrp="1"/>
          </p:cNvSpPr>
          <p:nvPr>
            <p:ph type="title"/>
          </p:nvPr>
        </p:nvSpPr>
        <p:spPr/>
        <p:txBody>
          <a:bodyPr/>
          <a:lstStyle/>
          <a:p>
            <a:pPr eaLnBrk="1" hangingPunct="1"/>
            <a:r>
              <a:rPr lang="en-GB" altLang="en-US"/>
              <a:t>Knowledge conversion </a:t>
            </a:r>
            <a:endParaRPr lang="en-US" altLang="en-US"/>
          </a:p>
        </p:txBody>
      </p:sp>
      <p:sp>
        <p:nvSpPr>
          <p:cNvPr id="6147" name="Content Placeholder 7">
            <a:extLst>
              <a:ext uri="{FF2B5EF4-FFF2-40B4-BE49-F238E27FC236}">
                <a16:creationId xmlns:a16="http://schemas.microsoft.com/office/drawing/2014/main" id="{A71F3770-9B2C-4D24-947F-08C157A55271}"/>
              </a:ext>
            </a:extLst>
          </p:cNvPr>
          <p:cNvSpPr>
            <a:spLocks noGrp="1"/>
          </p:cNvSpPr>
          <p:nvPr>
            <p:ph idx="1"/>
          </p:nvPr>
        </p:nvSpPr>
        <p:spPr>
          <a:xfrm>
            <a:off x="541338" y="1487488"/>
            <a:ext cx="8915400" cy="4525962"/>
          </a:xfrm>
        </p:spPr>
        <p:txBody>
          <a:bodyPr/>
          <a:lstStyle/>
          <a:p>
            <a:pPr eaLnBrk="1" hangingPunct="1">
              <a:defRPr/>
            </a:pPr>
            <a:endParaRPr lang="en-US" sz="2800" dirty="0">
              <a:solidFill>
                <a:srgbClr val="000000"/>
              </a:solidFill>
            </a:endParaRPr>
          </a:p>
          <a:p>
            <a:pPr eaLnBrk="1" hangingPunct="1">
              <a:defRPr/>
            </a:pPr>
            <a:endParaRPr lang="en-US" sz="2800" dirty="0"/>
          </a:p>
          <a:p>
            <a:pPr eaLnBrk="1" hangingPunct="1">
              <a:defRPr/>
            </a:pPr>
            <a:endParaRPr lang="en-US" sz="2800" dirty="0"/>
          </a:p>
          <a:p>
            <a:pPr marL="0" indent="0" algn="ctr" eaLnBrk="1" hangingPunct="1">
              <a:buFont typeface="Arial" panose="020B0604020202020204" pitchFamily="34" charset="0"/>
              <a:buNone/>
              <a:defRPr/>
            </a:pPr>
            <a:endParaRPr lang="en-US" altLang="en-US" sz="2400" dirty="0"/>
          </a:p>
        </p:txBody>
      </p:sp>
      <p:pic>
        <p:nvPicPr>
          <p:cNvPr id="21508" name="Picture 3">
            <a:extLst>
              <a:ext uri="{FF2B5EF4-FFF2-40B4-BE49-F238E27FC236}">
                <a16:creationId xmlns:a16="http://schemas.microsoft.com/office/drawing/2014/main" id="{B48A3E3D-FAC6-422A-90E0-224607FD82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73125" y="1189038"/>
            <a:ext cx="7999413"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Rectangle 4">
            <a:extLst>
              <a:ext uri="{FF2B5EF4-FFF2-40B4-BE49-F238E27FC236}">
                <a16:creationId xmlns:a16="http://schemas.microsoft.com/office/drawing/2014/main" id="{01005E98-3169-4751-96FF-9A6630CB7C8C}"/>
              </a:ext>
            </a:extLst>
          </p:cNvPr>
          <p:cNvSpPr>
            <a:spLocks noChangeArrowheads="1"/>
          </p:cNvSpPr>
          <p:nvPr/>
        </p:nvSpPr>
        <p:spPr bwMode="auto">
          <a:xfrm>
            <a:off x="990600" y="5419725"/>
            <a:ext cx="79248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br>
              <a:rPr lang="en-GB" altLang="en-US" sz="1800"/>
            </a:br>
            <a:r>
              <a:rPr lang="en-GB" altLang="en-US" sz="1200"/>
              <a:t>Source: Peng and Meyer (2019: 424)</a:t>
            </a:r>
            <a:endParaRPr lang="en-ZA" altLang="en-US" sz="12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F0A0C68F908649B2493EDA0E9DA1D3" ma:contentTypeVersion="13" ma:contentTypeDescription="Create a new document." ma:contentTypeScope="" ma:versionID="584ef068277be99dfd6863a8d5827225">
  <xsd:schema xmlns:xsd="http://www.w3.org/2001/XMLSchema" xmlns:xs="http://www.w3.org/2001/XMLSchema" xmlns:p="http://schemas.microsoft.com/office/2006/metadata/properties" xmlns:ns3="135b972a-3b03-41e1-b7f9-476343f4271d" xmlns:ns4="ab7be6c1-b1f0-44a3-b6dc-f4c7fd871808" targetNamespace="http://schemas.microsoft.com/office/2006/metadata/properties" ma:root="true" ma:fieldsID="94c9d0dcebeaace1cb1ee528de9f1478" ns3:_="" ns4:_="">
    <xsd:import namespace="135b972a-3b03-41e1-b7f9-476343f4271d"/>
    <xsd:import namespace="ab7be6c1-b1f0-44a3-b6dc-f4c7fd87180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b972a-3b03-41e1-b7f9-476343f427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b7be6c1-b1f0-44a3-b6dc-f4c7fd87180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769800-B94A-4285-8D74-F2E4D11307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b972a-3b03-41e1-b7f9-476343f4271d"/>
    <ds:schemaRef ds:uri="ab7be6c1-b1f0-44a3-b6dc-f4c7fd8718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32C96F7-685F-461A-9A7D-2034A3351146}">
  <ds:schemaRefs>
    <ds:schemaRef ds:uri="http://schemas.microsoft.com/sharepoint/v3/contenttype/forms"/>
  </ds:schemaRefs>
</ds:datastoreItem>
</file>

<file path=customXml/itemProps3.xml><?xml version="1.0" encoding="utf-8"?>
<ds:datastoreItem xmlns:ds="http://schemas.openxmlformats.org/officeDocument/2006/customXml" ds:itemID="{082E6587-202E-4DEE-A53C-0F8B5D84297F}">
  <ds:schemaRefs>
    <ds:schemaRef ds:uri="ab7be6c1-b1f0-44a3-b6dc-f4c7fd871808"/>
    <ds:schemaRef ds:uri="http://purl.org/dc/terms/"/>
    <ds:schemaRef ds:uri="http://purl.org/dc/elements/1.1/"/>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135b972a-3b03-41e1-b7f9-476343f4271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3814</TotalTime>
  <Words>6553</Words>
  <Application>Microsoft Office PowerPoint</Application>
  <PresentationFormat>A4 Paper (210x297 mm)</PresentationFormat>
  <Paragraphs>277</Paragraphs>
  <Slides>22</Slides>
  <Notes>20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22</vt:i4>
      </vt:variant>
    </vt:vector>
  </HeadingPairs>
  <TitlesOfParts>
    <vt:vector size="28" baseType="lpstr">
      <vt:lpstr>Arial</vt:lpstr>
      <vt:lpstr>Calibri</vt:lpstr>
      <vt:lpstr>Courier New</vt:lpstr>
      <vt:lpstr>Office Theme</vt:lpstr>
      <vt:lpstr>Custom Design</vt:lpstr>
      <vt:lpstr>1_Office Theme</vt:lpstr>
      <vt:lpstr>MNB3702 Discussion Class Theme 3: Management and implementation</vt:lpstr>
      <vt:lpstr>Theme 3 – Management and implementation</vt:lpstr>
      <vt:lpstr>Lesson 5 – Organisation and innovation in international business (Chapter 15)</vt:lpstr>
      <vt:lpstr>Organisational structures of the global business</vt:lpstr>
      <vt:lpstr>Organisational structures of the global business</vt:lpstr>
      <vt:lpstr>Four structures</vt:lpstr>
      <vt:lpstr>Managing knowledge</vt:lpstr>
      <vt:lpstr>Managing knowledge</vt:lpstr>
      <vt:lpstr>Knowledge conversion </vt:lpstr>
      <vt:lpstr>Knowledge management and the MNE structure/strategy</vt:lpstr>
      <vt:lpstr>Question – Which type of organisation do you think this figure best represents?</vt:lpstr>
      <vt:lpstr>Question – Which type of organisation do you think this figure best represents?</vt:lpstr>
      <vt:lpstr>Communities of practice (CoP)</vt:lpstr>
      <vt:lpstr>Knowledge governance</vt:lpstr>
      <vt:lpstr>Subsidiary strategies</vt:lpstr>
      <vt:lpstr>Institutions affecting organisational structure</vt:lpstr>
      <vt:lpstr>Resource-based considerations</vt:lpstr>
      <vt:lpstr>Debates and extensions</vt:lpstr>
      <vt:lpstr>Debates and extensions</vt:lpstr>
      <vt:lpstr>Summary Lesson 5</vt:lpstr>
      <vt:lpstr>Test yourself</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Pedrie Van De Walt</dc:creator>
  <cp:lastModifiedBy>Nel, Jessica</cp:lastModifiedBy>
  <cp:revision>215</cp:revision>
  <dcterms:created xsi:type="dcterms:W3CDTF">2012-05-21T07:39:32Z</dcterms:created>
  <dcterms:modified xsi:type="dcterms:W3CDTF">2021-07-09T09:30:14Z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0x01010014F0A0C68F908649B2493EDA0E9DA1D3</vt:lpwstr>
  </property>
</Properties>
</file>