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4" r:id="rId5"/>
    <p:sldMasterId id="2147483672" r:id="rId6"/>
    <p:sldMasterId id="2147483660" r:id="rId7"/>
  </p:sldMasterIdLst>
  <p:notesMasterIdLst>
    <p:notesMasterId r:id="rId23"/>
  </p:notesMasterIdLst>
  <p:sldIdLst>
    <p:sldId id="256" r:id="rId8"/>
    <p:sldId id="278" r:id="rId9"/>
    <p:sldId id="267" r:id="rId10"/>
    <p:sldId id="258" r:id="rId11"/>
    <p:sldId id="266" r:id="rId12"/>
    <p:sldId id="263" r:id="rId13"/>
    <p:sldId id="268" r:id="rId14"/>
    <p:sldId id="269" r:id="rId15"/>
    <p:sldId id="272" r:id="rId16"/>
    <p:sldId id="279" r:id="rId17"/>
    <p:sldId id="273" r:id="rId18"/>
    <p:sldId id="275" r:id="rId19"/>
    <p:sldId id="274" r:id="rId20"/>
    <p:sldId id="276" r:id="rId21"/>
    <p:sldId id="25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4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7E069-7823-466A-B054-2EEABF7F85EF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D1448-21AD-444C-BECF-A1BF56F53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264730F4-1BE0-4BFD-8D7C-736DA1CDB8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8783FE73-CFD3-4F76-9E90-6D3F834D60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71B5543E-5E84-4717-9B73-3FC506E3A0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F28891E-7AA8-460C-9B3A-954EFCD9A1B6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7FD32-65F2-4A04-81A6-47B24DCE3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46C7-4727-4716-AD64-D0344C175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223CD-829D-4A2C-AF45-ECF4ABF97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224444" y="6459623"/>
            <a:ext cx="1004454" cy="365125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6A094074-6391-4A63-990A-041917F56B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9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C34C-E7A5-4FBA-8BE9-80694D85E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F9A6D-AAA3-406C-B993-C1682B584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1CDD-2C2C-4CD8-B3C0-B88887825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44B5-4DA7-4E5F-9D9A-73DE17513EF9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C6C5-0409-4762-8BBA-3F7FFEB8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923E2-3F2A-441F-910C-661216453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9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8DFFEA-467B-4741-9FD8-5BCBC5086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C70DA-8D5E-4244-8E76-A86B85946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94C77-D1D2-4B49-8538-45503C67A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1C82-2D20-4224-8CF1-C6CE4EC66613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994F8-A2D4-426E-932B-B43E91CF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59CA9-D48D-4870-B4E6-10357E513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95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79309-E40C-9741-8CE6-88071A2222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FCDCEA-108B-9947-96FF-41FFBA7C3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8ED7D-FE1E-1E47-B5E4-5974CBADE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E1BC7-46E6-8444-91E1-9DCF6071F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9D13F-C31E-9640-A8EA-ABF9FD8EE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31782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5C31-0DC2-9142-8A98-0CAF549DB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91173-3390-834F-B1D3-97244D40F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A18CC-6BFA-AC49-8E87-6CD6E358FE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63693-3A5A-C84F-871D-5CBC206A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102BE-EF3C-FD42-A9CF-4A40EC96D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3814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1CCC-30FD-3342-84E7-6013F6809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304F2-2C0F-F242-B0A5-C7762954E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C807E-8346-CE4A-8915-20485AF236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49052-3E64-5548-ABB7-1F4F0FBF1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7D92B-16A6-0848-9D0E-D1855CC2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17655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2BF60-FC40-DD42-BFBC-9DE424915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DB797-F592-8E41-8175-1E7C90DDA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F3115D-880B-734C-8455-5F9D6DB22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1E0B0-8A01-DD4A-B815-1722AA71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75B3C-0DC7-0240-819A-AEF89D1AE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AC3EE-8CDB-374C-ADBF-62416E421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49318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5F96-4C02-0640-97B2-DE7CDC103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8672E-F581-D94E-A134-1AE9AF5E0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2C6CE-5931-444F-933B-E6C8A3244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E581CE-703C-D14D-94CB-02A2541AD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3A95FD-564B-B84B-8F93-EB1FA7F866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2B38BD-B562-DA49-A6FB-F10191C6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453377-B690-7B46-A22E-78F2284D3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A0F9FC-AABF-274B-A5E7-9F46D3455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64013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1366F-AAFF-5449-AA45-A9515961D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2842E8-6326-764D-85F3-BC42E221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4F4006-689D-8048-8E88-DF0DD89C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C2D588-287E-FD49-AA7F-A650F8094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24553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9DC7D8-771E-8F4F-AE24-2FFA995281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6B2F86-9A77-104C-99BD-2B3AE2C0D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CA8D6F-4362-0143-90D4-6B516E421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70634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D8D30-81D6-3741-8739-E2AE06AAA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2A27B-7778-8946-A6D3-08019A342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D9B2F-F350-D346-B322-D033644C0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88C73-5BCE-7543-84EB-D48C705D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DC619-7368-1941-A511-12DFDF924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25928-A7B5-2841-97E2-FD1EFF73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1376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6FD06-4D77-4FCC-B37C-C8BA355D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B4FF8-93C6-4025-9A45-2CE6354DA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C1CEE-3869-43E3-8C0E-852DB6379A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901531"/>
            <a:ext cx="2743200" cy="365125"/>
          </a:xfrm>
        </p:spPr>
        <p:txBody>
          <a:bodyPr/>
          <a:lstStyle/>
          <a:p>
            <a:fld id="{0E1641DC-CBBB-405F-B880-20661C07348A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083A2-2964-48E8-BF2F-B0B5EC6E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0834B-C7F4-42E8-B9B9-6270CCB8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61776"/>
            <a:ext cx="2743200" cy="365125"/>
          </a:xfrm>
        </p:spPr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8242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B665-B787-6748-A0BF-6A8007ED5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1ADD8F-1B3D-CB41-8BFC-FE3AA9066D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8972D-BCE9-464B-B0C0-44EDBB7D0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456FE-2477-4546-9407-DAEA17DE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684F94-3218-1B4D-AAF2-7F7A9C12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7B2C1-7904-594D-9CF5-B592F93A4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52879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B557A-4E23-CC41-ACCE-90E2A7E0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629AE-CDE9-7049-9D70-8B0ED6D3F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1003D-4BE3-CA4D-AFCC-0E8C486442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49DF4-D17A-0344-9F0F-AEB6DFBB6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059E6-1A9A-5E42-BE4C-6C300B1F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65262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FEB2D3-2332-9149-A4BC-F7BC9AC7AE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1EA1E-3DCA-4D43-B388-1616A8B34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E932E-20FE-C646-8926-27DA015735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EF8BDE-AF1F-4E4B-9F65-C280596B4D23}" type="datetimeFigureOut">
              <a:rPr lang="en-EG" smtClean="0"/>
              <a:t>12/21/2020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83DE5-19D4-1F45-A87E-5A129D3D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5A566-FD22-BA4F-A868-30B803E70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EEE8A9-7075-D046-A6F1-8CEA29CFD26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086107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18A0-F234-4EFD-BE74-EAF1DC4C1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3B294-16C8-4061-B499-85DFEA9C8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2E786-9A80-4804-8BDD-E3F9E651F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78DF-5B9D-4D06-9D6B-035CE7A3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D70AB-2BF1-48C8-8BFB-0DE8FD0C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2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C6DA-B6FB-4733-BB0E-8714CC0F3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98D7F-FF56-4F47-A35B-D5A9BAFC7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153ED-F173-45BC-9E13-0AF0B6184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6DB79-B7D2-4F67-818D-0F65EEFB4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80625-D2AA-445E-AD69-4573351F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54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DA17-1CF7-4DC1-9065-19CAB0004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5898A-794D-4E3C-BE3B-2BD11A873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11EB6-74C4-49C1-BAC9-E20E2A0E0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B2BA4-2170-4D55-BAC2-726A3EF8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0380E-9B74-4005-84BA-3CA5BC536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015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D43F8-64FA-44C5-AE20-641581B2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B6792-47E2-4323-A5D4-9A69F59EA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3C970B-8FD9-4CCC-A5D7-F78397A25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62918-1DB4-4D31-9752-F533BA963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E632C-A146-42E3-A759-15D02A734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F66AD-974D-4A1B-ADDD-101B3289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59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2E789-1167-4EAB-9FBC-C83615F64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991F4-AD14-4D04-A7ED-F8C09A2C1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3D5506-CFEB-40EE-AEB8-56D13AF534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BB149-AAF9-47A3-A8BE-9B8F67832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E5B2B4-D252-48D4-91E4-A085914C4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4BFBCF-C49D-4365-A86A-3B460708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FB29D0-78B7-4134-B405-DB3EBDBAA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6DB8D8-8C1B-4143-A79B-840E32985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250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6B883-5DE6-43D2-B7B4-623562F2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FA978D-1120-44E1-9CC4-FA00A8C96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1ACAFF-2F8D-45E3-961A-FB6455889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94E3E6-062E-43CB-85CF-23AB23ED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578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FFD1E9-8D19-4C0F-A562-C7A8C80A3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65937E-0BEE-47DC-8451-7B5E9A580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CEB33-A80E-4B6A-960E-C8533CBE4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F2D86-1D90-421B-9AE8-A78A3D2B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81562-93B2-4093-8945-E20E7BA14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E969A-FD3F-48BA-9ADA-E36EEC26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3AC6F-77D6-47BF-B579-86CB855740A2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A5A09-1601-43A3-836C-2E7A7A76E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64921-48B3-434B-BD0C-777211BFD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962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B9FCC-4603-4221-AC6D-97B1DAC6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FEBD5-A93A-4923-BF0B-1259E3FFD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0CE92-98DB-4EA9-B05F-22DCC98BC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24267-F29B-455C-9985-7FC5DB098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2FFED-3C46-4ECB-9BC9-C7A003B7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66557-EBA7-4A4A-AD4F-C4E74297F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05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E686F-DEEA-4727-8310-4E6554B3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7CF4C-8A9D-41E4-AEBD-ADE48DC193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F1FF4B-9274-48D3-AACB-1B0B2B170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7B06EC-75BC-4B59-897D-7B3004790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A9208-460A-4D96-BD3A-F33BA42F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0EBF3-E6B9-4DF5-A507-F472F85C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16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23FCA-39A0-4480-8B1A-11745526A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FAE12-475E-416D-BAF5-5F67E3E89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203D8-D91C-4986-8BE1-02F70DE21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0ADB1-ED46-4143-8B70-4B376020C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956AF-3573-41FA-908F-A5A20B623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3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17E495-BC6E-40BC-ADE9-6D10E6F30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942C1-A61E-472C-B576-849490D92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67BEE-337E-42B4-8D81-360473C8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566F1-5998-4315-8CC0-47329A421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3C860-4545-4EF4-88AF-13496A72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417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2830-293E-456D-8352-C1A5AAABFA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DD351B-681A-4F46-B99C-570EA33A5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C798D-9244-4F57-8F3F-EEF10139D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A1A03-05B7-465F-A918-281138AD1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37E54-4164-479E-A595-B32A1586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554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B8ED-F0C1-4F59-BE58-31810D662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C1A38-2C23-40AB-8BC2-5838A01C8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E4F26-ADCB-4684-BEFA-CF4C788E7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955A3-F037-48B8-9CB6-463C2C6D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89D40-1F5E-4B93-A6E8-21C9CC1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996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2E48F-BA37-46B1-AFA0-6010A807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53152D-BF68-4783-8A85-39EA4A93A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AAD0F-1AE6-4D9B-B9DE-1D0BC1D53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52AE3-000B-423C-89B5-AE29F8546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C2670-C1E0-493B-811C-F9717F0BE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69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E0749-C170-4D0C-A281-33C7CF679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649AD-520F-4A17-A692-35D4293AC5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C3C46-3CA4-4E93-985D-0AF16642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1D6CD-9B25-46B8-9755-50394431E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AF723-F0B2-468B-8F00-772AA77F9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BCEB7-3F37-4E5C-878B-8E110CEE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916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BC5D-D768-4447-A089-8F5FCBC1B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BB344-6B0D-4F3A-8704-9C3527737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529B19-6852-4982-9A0D-EB49A7003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F6A16F-321F-4DB8-BC00-B9CEF5609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575C3D-67E0-4909-919F-E87948A17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D2729E-62C6-40D1-AC23-78F80F86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10BB2-88FB-44FB-AA2B-FAB55FCAB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B610E3-4ED1-4ABB-9C89-253BF00E5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645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29602-76EA-4FAB-B09F-C3D732ED5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DA2848-E1A2-428C-A650-6F3359D7D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643278-DB60-4365-B7C0-C1AAA83B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307971-1593-415B-8677-560E76455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9D2C6-1B31-4487-BBD6-B9EA8B124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E51A4-763D-4837-AA0E-F5F3ED706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85F94-9AF1-41D4-B5E3-02E1EB204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AA54B-5C30-450B-8111-A553C291B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5817F-7375-40CC-B8D1-E48439CB9D07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76C62-05C4-4C47-A43E-0754431A5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43F518-A8CE-482F-91AC-650220A73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5927263"/>
            <a:ext cx="2743200" cy="365125"/>
          </a:xfrm>
        </p:spPr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64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5E416-F8F0-4216-9FFC-2B384C7B7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1B99E1-D869-4306-9B5A-CB84C3A6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1EF9E-2561-4E44-B564-2E41E67E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961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4972F-80FB-4A04-A7EB-3620D8220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68F63-2182-4A7D-B12C-001083EA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2F9C-28AD-4B1F-8288-BBCB179BA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16E09-9440-44CC-B6F0-E3EEB398A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97331-4B1A-434D-A114-00239AB1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BF670-7E84-4408-AC7C-288ECE95F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536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3404C-7D4A-48BB-9F32-38FCC2C92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343E39-E259-4948-B768-1EF1628B8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214C5-F0BF-4E93-98F8-6A4307D6D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F6ECB-0012-4CE5-88D9-AC5FBBF46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98C1C-1DC5-43D0-887E-1C4446B64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2185C-A6E5-4CAC-A6D3-D3D7A175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561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2F55-7319-4A96-85F2-229E2A41A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590CC-C4B8-4874-9D26-D8DEBE71C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955F-8F30-4FFC-BB6F-294D24CF3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8174E-BABD-4BF7-A7DF-E7500CBE7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19BDA-97CD-4A21-BC72-E36E610A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572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490EE4-28F6-4E3D-9AA5-503F0724EB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6AE17D-DF2B-4B7A-A382-25132C852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C3730-8B1C-4A73-89A2-608376E9B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CC5B3-D2F1-4580-8429-07AFA4456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C7D3A-D4A6-4350-BC8F-3CA74ADB7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1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FDD54-C43B-4EB6-B998-4453DBFFB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CC04E-541B-433E-BA16-E2E7C752D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068285-C908-4D38-98C1-3C58BF3C8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558784-9F54-40AF-BDEA-E3FB77AFF1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1CF706-B18B-4BEA-876C-5F8B272329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9E1AA7-ACC9-46D8-B4BD-E9939D23B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F4763-506E-413F-9D61-5340443EA745}" type="datetime1">
              <a:rPr lang="en-US" smtClean="0"/>
              <a:t>12/21/2020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0E4A35-3AB7-4A38-ABAD-06EEE8935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CF2540-6DD8-4B65-8FB3-092263FD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2" y="5907881"/>
            <a:ext cx="2743200" cy="365125"/>
          </a:xfrm>
        </p:spPr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5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2670C-A4F9-47BA-AE29-EB8A544CB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15436-B71B-4C0E-979F-3D247A51D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9818C-D651-4439-8E1F-6BDD79B29A35}" type="datetime1">
              <a:rPr lang="en-US" smtClean="0"/>
              <a:t>12/21/2020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14F46-941D-495B-A6D7-3E76D416A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271D44-6588-442A-919B-470E3980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5988339"/>
            <a:ext cx="2743200" cy="365125"/>
          </a:xfrm>
        </p:spPr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3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2B3E7B-9509-4120-8B85-57B53F3D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05511-81D7-4600-A0C4-4D6C34213942}" type="datetime1">
              <a:rPr lang="en-US" smtClean="0"/>
              <a:t>12/21/2020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744AE9-89DA-42A5-9583-996E307F3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7B8D9-5150-44E5-B4EA-D9E88DC92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9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C4717-1481-4CEA-8BF0-E87D91E9F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06B22-749B-4D43-B36E-D04264600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60B57-8BD8-465E-A389-F9C31EAB0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229C2-5F24-4DA5-AC72-78B1132ED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2F7F-8299-4F1A-9292-96715CB5253C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EF6C53-1026-4B9E-A56A-353DCF40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A7775-6271-4852-A009-B91F9E7F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4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7C3AE-6D23-47F3-B418-6897CF249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476BC0-32B2-485E-AD4D-87D4BF8B30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0E427-342F-4DC4-BCB4-ACEE93FDB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EC21F8-BC48-490C-B440-DB9639A04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1C56-60AA-41F6-8B99-79263333A7FA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A3D5D-5259-4F9F-83D6-C343ACF0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73557-7018-4D70-90AC-A1EC0E5C1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7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474444-BEDC-4AB9-BBE7-39046E68F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8720C-9845-4311-997B-2EA6A6CB0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FD54F-F410-456B-ABD4-28D5EFDEB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E73D-08DB-48AB-8410-CA983BC64DD3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7F45F-C43B-4FAB-9723-AD8A49352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8C236-46B7-4B4F-B501-9E4313C66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94074-6391-4A63-990A-041917F5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7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48E63-414A-9A40-BB18-CAA73D94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A4506-9EF3-D442-892F-54E966D75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B4B719-34C4-F040-922A-36F53A145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EE8A9-7075-D046-A6F1-8CEA29CFD267}" type="slidenum">
              <a:rPr lang="en-EG" smtClean="0"/>
              <a:pPr/>
              <a:t>‹#›</a:t>
            </a:fld>
            <a:endParaRPr lang="en-EG" b="1" dirty="0"/>
          </a:p>
        </p:txBody>
      </p:sp>
    </p:spTree>
    <p:extLst>
      <p:ext uri="{BB962C8B-B14F-4D97-AF65-F5344CB8AC3E}">
        <p14:creationId xmlns:p14="http://schemas.microsoft.com/office/powerpoint/2010/main" val="306341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1A8205-95AB-4E90-975C-13167BC97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8E3A7-FD3C-4889-B01E-364C24E04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A0E18-E1BA-45DB-9668-C29833B27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115B8-B870-4172-A895-E7E93324646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4E19A-20E1-4A6D-9280-1E7644A3C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51D3B-C100-4655-9B28-6AB99AD20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12586-6950-4D26-8C80-5809E066D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5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0A9B42-0EC4-4DC7-B5FB-98464775A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1E41E-FF3C-4D58-B8CA-BA081DDEB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4FE6D-49EF-4CB6-8727-DD5906C3F1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3218B-3A77-413F-8FDD-9C0FE4A70659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EFB98-8414-44B5-91B9-E089A9119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91CD6-ED94-4F96-B5AF-91C1CF3A9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B3041-FA4E-4822-9A52-53BBB1A8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6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7EEDA68-4C77-2A4B-AFD8-0711DFF56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What lesson is learnt?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59907"/>
            <a:ext cx="1119397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latin typeface="NexusSansWebW03-Regular" panose="020B0504030101020102" pitchFamily="34" charset="0"/>
              </a:rPr>
              <a:t>“</a:t>
            </a:r>
            <a:r>
              <a:rPr lang="en-US" sz="4800" b="1" i="1" dirty="0">
                <a:latin typeface="NexusSansWebW03-Regular" panose="020B0504030101020102" pitchFamily="34" charset="0"/>
              </a:rPr>
              <a:t>You won’t get tomorrows job with yesterdays skills”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Dick Van Dyke TV Episode in 1965 – sign was seen on a wall</a:t>
            </a:r>
          </a:p>
        </p:txBody>
      </p:sp>
    </p:spTree>
    <p:extLst>
      <p:ext uri="{BB962C8B-B14F-4D97-AF65-F5344CB8AC3E}">
        <p14:creationId xmlns:p14="http://schemas.microsoft.com/office/powerpoint/2010/main" val="3354064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Opportunities: Teaching and Learning &amp; Research &amp; Innovation</a:t>
            </a:r>
          </a:p>
          <a:p>
            <a:endParaRPr lang="en-US" sz="4000" b="1" dirty="0">
              <a:solidFill>
                <a:schemeClr val="bg1"/>
              </a:solidFill>
              <a:latin typeface="NexusSansWebW03-Regular" panose="020B0504030101020102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4" y="1459907"/>
            <a:ext cx="10710402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24/7 access to online resources (e-journals, </a:t>
            </a:r>
            <a:r>
              <a:rPr lang="en-US" sz="3200" b="1" dirty="0" err="1">
                <a:latin typeface="NexusSansWebW03-Regular" panose="020B0504030101020102" pitchFamily="34" charset="0"/>
              </a:rPr>
              <a:t>ebooks</a:t>
            </a:r>
            <a:r>
              <a:rPr lang="en-US" sz="3200" b="1" dirty="0">
                <a:latin typeface="NexusSansWebW03-Regular" panose="020B0504030101020102" pitchFamily="34" charset="0"/>
              </a:rPr>
              <a:t>, databases)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E-reserves - additional Electronic Reserves material to replace unavailable physical recommended books;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err="1">
                <a:latin typeface="NexusSansWebW03-Regular" panose="020B0504030101020102" pitchFamily="34" charset="0"/>
              </a:rPr>
              <a:t>LibGuides</a:t>
            </a:r>
            <a:r>
              <a:rPr lang="en-US" sz="3200" b="1" dirty="0">
                <a:latin typeface="NexusSansWebW03-Regular" panose="020B0504030101020102" pitchFamily="34" charset="0"/>
              </a:rPr>
              <a:t> linked to </a:t>
            </a:r>
            <a:r>
              <a:rPr lang="en-US" sz="3200" b="1" dirty="0" err="1">
                <a:latin typeface="NexusSansWebW03-Regular" panose="020B0504030101020102" pitchFamily="34" charset="0"/>
              </a:rPr>
              <a:t>myUnisa</a:t>
            </a:r>
            <a:r>
              <a:rPr lang="en-US" sz="3200" b="1" dirty="0">
                <a:latin typeface="NexusSansWebW03-Regular" panose="020B0504030101020102" pitchFamily="34" charset="0"/>
              </a:rPr>
              <a:t> for information access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Library </a:t>
            </a:r>
            <a:r>
              <a:rPr lang="en-US" sz="3200" b="1" i="1" dirty="0">
                <a:latin typeface="NexusSansWebW03-Regular" panose="020B0504030101020102" pitchFamily="34" charset="0"/>
              </a:rPr>
              <a:t>APP</a:t>
            </a:r>
            <a:r>
              <a:rPr lang="en-US" sz="3200" b="1" dirty="0">
                <a:latin typeface="NexusSansWebW03-Regular" panose="020B0504030101020102" pitchFamily="34" charset="0"/>
              </a:rPr>
              <a:t> used to provide access to students via mobile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89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Opportunities: Teaching and Learning &amp; Research &amp; Innovation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59907"/>
            <a:ext cx="11193979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Update on available </a:t>
            </a:r>
            <a:r>
              <a:rPr lang="en-US" sz="3200" b="1" dirty="0" err="1">
                <a:latin typeface="NexusSansWebW03-Regular" panose="020B0504030101020102" pitchFamily="34" charset="0"/>
              </a:rPr>
              <a:t>eresources</a:t>
            </a:r>
            <a:r>
              <a:rPr lang="en-US" sz="3200" b="1" dirty="0">
                <a:latin typeface="NexusSansWebW03-Regular" panose="020B0504030101020102" pitchFamily="34" charset="0"/>
              </a:rPr>
              <a:t> made available on Social Media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Online search requests were provided throughout lockdown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Online training provided via Microsoft Teams (Postgraduate/Researchers): format </a:t>
            </a:r>
            <a:r>
              <a:rPr lang="en-US" sz="3200" b="1" i="1" dirty="0">
                <a:latin typeface="NexusSansWebW03-Regular" panose="020B0504030101020102" pitchFamily="34" charset="0"/>
              </a:rPr>
              <a:t>one- on- one</a:t>
            </a:r>
            <a:r>
              <a:rPr lang="en-US" sz="3200" b="1" dirty="0">
                <a:latin typeface="NexusSansWebW03-Regular" panose="020B0504030101020102" pitchFamily="34" charset="0"/>
              </a:rPr>
              <a:t>/group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Learning new skills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6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Challenges to academic program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59907"/>
            <a:ext cx="11193979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Lending and returning of books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South African Post Office not able to deliver/return books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Accumulation of overdue fines for books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Mobile Busses services not available in Polokwane and Western Cape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Onsite delivery of physical books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Public Libraries partnerships affected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Services to Department of Correctional Services affected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Book Suppliers/Publishers affected by global lockdown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Internet Connectivity (WFH) and Laptops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274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Challenged Services: Mitigation strategies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59907"/>
            <a:ext cx="1119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Fines issued on books waived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Global extensions of books in possession of students implemented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486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food, honey&#10;&#10;Description automatically generated">
            <a:extLst>
              <a:ext uri="{FF2B5EF4-FFF2-40B4-BE49-F238E27FC236}">
                <a16:creationId xmlns:a16="http://schemas.microsoft.com/office/drawing/2014/main" id="{5C23FAC9-B32C-364F-992C-89E9E6C63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79" y="33252"/>
            <a:ext cx="12251079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C401B35-3EE9-4161-8D3B-23E5CDF8D88F}"/>
              </a:ext>
            </a:extLst>
          </p:cNvPr>
          <p:cNvSpPr/>
          <p:nvPr/>
        </p:nvSpPr>
        <p:spPr>
          <a:xfrm>
            <a:off x="-444617" y="2816604"/>
            <a:ext cx="6333689" cy="1101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D84AAA-BD54-4EFF-994A-012DF2646FF2}"/>
              </a:ext>
            </a:extLst>
          </p:cNvPr>
          <p:cNvSpPr txBox="1"/>
          <p:nvPr/>
        </p:nvSpPr>
        <p:spPr>
          <a:xfrm>
            <a:off x="340802" y="3061110"/>
            <a:ext cx="38117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NexusSansWebW03-Regular" panose="020B0504030101020102" pitchFamily="34" charset="0"/>
              </a:rPr>
              <a:t>Thank you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3C4D6D5-E873-48D5-8323-E3ECDA1DF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8676C-2E2C-4F44-881F-71088EDB7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15800" cy="102869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dirty="0">
                <a:solidFill>
                  <a:schemeClr val="tx1"/>
                </a:solidFill>
              </a:rPr>
              <a:t>University of South Africa – Pretoria South Africa</a:t>
            </a:r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8195" name="Picture 2">
            <a:extLst>
              <a:ext uri="{FF2B5EF4-FFF2-40B4-BE49-F238E27FC236}">
                <a16:creationId xmlns:a16="http://schemas.microsoft.com/office/drawing/2014/main" id="{F0D398ED-F3FD-4EC4-8476-480DDB985E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028700"/>
            <a:ext cx="9906000" cy="569595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73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Student Reach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175846" y="1406769"/>
            <a:ext cx="11324491" cy="8833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UNISA registers between three (350 000) - and four hundred thousand students per annum.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Examinations spread across 270 </a:t>
            </a:r>
            <a:r>
              <a:rPr lang="en-US" sz="3200" b="1" dirty="0" err="1">
                <a:latin typeface="NexusSansWebW03-Regular" panose="020B0504030101020102" pitchFamily="34" charset="0"/>
              </a:rPr>
              <a:t>centres</a:t>
            </a:r>
            <a:r>
              <a:rPr lang="en-US" sz="3200" b="1" dirty="0">
                <a:latin typeface="NexusSansWebW03-Regular" panose="020B0504030101020102" pitchFamily="34" charset="0"/>
              </a:rPr>
              <a:t> nationally (including 32 correctional services facilities) and 130 international venues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2600 examination papers with about 1,2m copies of such papers.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The quantum of assignments received per annum is in the range of 6 to 7 million.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Conduct about 90 graduation ceremonies per annum.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NexusSansWebW03-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500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622883" y="461286"/>
            <a:ext cx="78529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Library Facilities and Resources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422031" y="1424354"/>
            <a:ext cx="1008477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13 Libraries in South Africa and 1 in Ethiopia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2 Mobile Libraries serving rural areas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Over 2, 829 994 items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Over 150 000 e-books titles (individual eBooks purchased &amp; eBook subscriptions)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Over 100 000 e-journal titles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Well established Institutional Repository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Comprehensive Library App / service on mobile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Integrated information services on </a:t>
            </a:r>
            <a:r>
              <a:rPr lang="en-US" sz="3200" b="1" dirty="0" err="1">
                <a:latin typeface="NexusSansWebW03-Regular" panose="020B0504030101020102" pitchFamily="34" charset="0"/>
              </a:rPr>
              <a:t>MyUnisa</a:t>
            </a:r>
            <a:endParaRPr lang="en-US" sz="3200" b="1" dirty="0">
              <a:latin typeface="NexusSansWebW03-Regular" panose="020B0504030101020102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D1ED66-5A63-4C18-94EB-2143A1930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4334" y="917781"/>
            <a:ext cx="2543836" cy="18775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554378-A582-459B-A31A-EA599B78A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785" y="2881745"/>
            <a:ext cx="3145809" cy="22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16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7" y="-1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61547" y="1"/>
            <a:ext cx="117641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Partnerships with Public Libraries and Correctional Services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395654" y="1729421"/>
            <a:ext cx="1152671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Public Library partnerships with 27 municipalities/metros in South Africa  and 2 more in Ethiopia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a footprint of 110 Public Library Branches from these partnerships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Correctional Services – 15 Prisons</a:t>
            </a:r>
          </a:p>
        </p:txBody>
      </p:sp>
    </p:spTree>
    <p:extLst>
      <p:ext uri="{BB962C8B-B14F-4D97-AF65-F5344CB8AC3E}">
        <p14:creationId xmlns:p14="http://schemas.microsoft.com/office/powerpoint/2010/main" val="2292204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General Services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360485" y="1415562"/>
            <a:ext cx="1145637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Memberships, reference, browsing, search and lending services in all libraries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err="1">
                <a:latin typeface="NexusSansWebW03-Regular" panose="020B0504030101020102" pitchFamily="34" charset="0"/>
              </a:rPr>
              <a:t>InterLibrary</a:t>
            </a:r>
            <a:r>
              <a:rPr lang="en-US" sz="3200" b="1" dirty="0">
                <a:latin typeface="NexusSansWebW03-Regular" panose="020B0504030101020102" pitchFamily="34" charset="0"/>
              </a:rPr>
              <a:t> Loans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Postal / Courier lending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e-Reserves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Archives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Audiovisual/Music Library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Customer Training in various formats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Partnerships / access to other libraries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Personal/Search Librarian Services</a:t>
            </a:r>
          </a:p>
        </p:txBody>
      </p:sp>
    </p:spTree>
    <p:extLst>
      <p:ext uri="{BB962C8B-B14F-4D97-AF65-F5344CB8AC3E}">
        <p14:creationId xmlns:p14="http://schemas.microsoft.com/office/powerpoint/2010/main" val="384802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Services: Personal/Subject Librarian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362809"/>
            <a:ext cx="11193979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Alerting and current awareness services,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information needs profiles, advanced subject searches,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client training (including training on resources, tools, citation analysis, citation impact and analysis, </a:t>
            </a:r>
            <a:r>
              <a:rPr lang="en-US" sz="3200" b="1" dirty="0" err="1">
                <a:latin typeface="NexusSansWebW03-Regular" panose="020B0504030101020102" pitchFamily="34" charset="0"/>
              </a:rPr>
              <a:t>etc</a:t>
            </a:r>
            <a:r>
              <a:rPr lang="en-US" sz="3200" b="1" dirty="0">
                <a:latin typeface="NexusSansWebW03-Regular" panose="020B0504030101020102" pitchFamily="34" charset="0"/>
              </a:rPr>
              <a:t>),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research support services, tools and workshops,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e-visibility,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develop </a:t>
            </a:r>
            <a:r>
              <a:rPr lang="en-US" sz="3200" b="1" dirty="0" err="1">
                <a:latin typeface="NexusSansWebW03-Regular" panose="020B0504030101020102" pitchFamily="34" charset="0"/>
              </a:rPr>
              <a:t>Libguides</a:t>
            </a:r>
            <a:r>
              <a:rPr lang="en-US" sz="3200" b="1" dirty="0">
                <a:latin typeface="NexusSansWebW03-Regular" panose="020B0504030101020102" pitchFamily="34" charset="0"/>
              </a:rPr>
              <a:t>, podcasts and departmental websites,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contribute to </a:t>
            </a:r>
            <a:r>
              <a:rPr lang="en-US" sz="3200" b="1" dirty="0" err="1">
                <a:latin typeface="NexusSansWebW03-Regular" panose="020B0504030101020102" pitchFamily="34" charset="0"/>
              </a:rPr>
              <a:t>myUnisa</a:t>
            </a:r>
            <a:r>
              <a:rPr lang="en-US" sz="3200" b="1" dirty="0">
                <a:latin typeface="NexusSansWebW03-Regular" panose="020B0504030101020102" pitchFamily="34" charset="0"/>
              </a:rPr>
              <a:t> academic module sites,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structuring for requirements of course materials,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Tutorial letter content assurance</a:t>
            </a:r>
          </a:p>
        </p:txBody>
      </p:sp>
    </p:spTree>
    <p:extLst>
      <p:ext uri="{BB962C8B-B14F-4D97-AF65-F5344CB8AC3E}">
        <p14:creationId xmlns:p14="http://schemas.microsoft.com/office/powerpoint/2010/main" val="181600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33252"/>
            <a:ext cx="12071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Services: Information Search Librarian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59907"/>
            <a:ext cx="111939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Online information search requests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NexusSansWebW03-Regular" panose="020B0504030101020102" pitchFamily="34" charset="0"/>
              </a:rPr>
              <a:t>Undergraduate students </a:t>
            </a:r>
          </a:p>
        </p:txBody>
      </p:sp>
    </p:spTree>
    <p:extLst>
      <p:ext uri="{BB962C8B-B14F-4D97-AF65-F5344CB8AC3E}">
        <p14:creationId xmlns:p14="http://schemas.microsoft.com/office/powerpoint/2010/main" val="3811133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A84BD7-5DD6-4869-A612-B2F9FFAEFCED}"/>
              </a:ext>
            </a:extLst>
          </p:cNvPr>
          <p:cNvSpPr txBox="1"/>
          <p:nvPr/>
        </p:nvSpPr>
        <p:spPr>
          <a:xfrm>
            <a:off x="622883" y="461286"/>
            <a:ext cx="4821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Click to add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A582D3-0D4E-4898-8818-AE94427E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94074-6391-4A63-990A-041917F56B6C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80347DAF-B526-F345-A021-A8EEA54A5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C10B-BB8F-344E-8221-165EEB2C925F}"/>
              </a:ext>
            </a:extLst>
          </p:cNvPr>
          <p:cNvSpPr txBox="1"/>
          <p:nvPr/>
        </p:nvSpPr>
        <p:spPr>
          <a:xfrm>
            <a:off x="0" y="97639"/>
            <a:ext cx="120718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/>
            <a:r>
              <a:rPr lang="en-US" b="1" dirty="0"/>
              <a:t> </a:t>
            </a:r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Lockdown Axis: </a:t>
            </a:r>
            <a:r>
              <a:rPr lang="en-US" sz="4000" b="1" dirty="0" err="1">
                <a:solidFill>
                  <a:schemeClr val="bg1"/>
                </a:solidFill>
                <a:latin typeface="NexusSansWebW03-Regular" panose="020B0504030101020102" pitchFamily="34" charset="0"/>
              </a:rPr>
              <a:t>eResources</a:t>
            </a:r>
            <a:r>
              <a:rPr lang="en-US" sz="4000" b="1" dirty="0">
                <a:solidFill>
                  <a:schemeClr val="bg1"/>
                </a:solidFill>
                <a:latin typeface="NexusSansWebW03-Regular" panose="020B0504030101020102" pitchFamily="34" charset="0"/>
              </a:rPr>
              <a:t> usage July 2019 vs 2020 services provided as per </a:t>
            </a:r>
            <a:r>
              <a:rPr lang="en-US" sz="4000" b="1" dirty="0" err="1">
                <a:solidFill>
                  <a:schemeClr val="bg1"/>
                </a:solidFill>
                <a:latin typeface="NexusSansWebW03-Regular" panose="020B0504030101020102" pitchFamily="34" charset="0"/>
              </a:rPr>
              <a:t>ODeL</a:t>
            </a:r>
            <a:endParaRPr lang="en-US" sz="4000" b="1" dirty="0">
              <a:solidFill>
                <a:schemeClr val="bg1"/>
              </a:solidFill>
              <a:latin typeface="NexusSansWebW03-Regular" panose="020B0504030101020102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0B1167-7903-7244-BA4D-3E73F7A0B747}"/>
              </a:ext>
            </a:extLst>
          </p:cNvPr>
          <p:cNvSpPr txBox="1"/>
          <p:nvPr/>
        </p:nvSpPr>
        <p:spPr>
          <a:xfrm>
            <a:off x="622883" y="1493836"/>
            <a:ext cx="111939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>
              <a:latin typeface="NexusSansWebW03-Regular" panose="020B0504030101020102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680C78-1527-469D-8A60-836BF0F9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981920"/>
              </p:ext>
            </p:extLst>
          </p:nvPr>
        </p:nvGraphicFramePr>
        <p:xfrm>
          <a:off x="1517905" y="1421078"/>
          <a:ext cx="8777888" cy="5247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9101">
                  <a:extLst>
                    <a:ext uri="{9D8B030D-6E8A-4147-A177-3AD203B41FA5}">
                      <a16:colId xmlns:a16="http://schemas.microsoft.com/office/drawing/2014/main" val="2184528946"/>
                    </a:ext>
                  </a:extLst>
                </a:gridCol>
                <a:gridCol w="2875139">
                  <a:extLst>
                    <a:ext uri="{9D8B030D-6E8A-4147-A177-3AD203B41FA5}">
                      <a16:colId xmlns:a16="http://schemas.microsoft.com/office/drawing/2014/main" val="1339083758"/>
                    </a:ext>
                  </a:extLst>
                </a:gridCol>
                <a:gridCol w="2943648">
                  <a:extLst>
                    <a:ext uri="{9D8B030D-6E8A-4147-A177-3AD203B41FA5}">
                      <a16:colId xmlns:a16="http://schemas.microsoft.com/office/drawing/2014/main" val="2725916219"/>
                    </a:ext>
                  </a:extLst>
                </a:gridCol>
              </a:tblGrid>
              <a:tr h="3065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Jan - July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2020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0376018"/>
                  </a:ext>
                </a:extLst>
              </a:tr>
              <a:tr h="948178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>
                          <a:effectLst/>
                        </a:rPr>
                        <a:t>E-book full test download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102,755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422, 685*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1762002"/>
                  </a:ext>
                </a:extLst>
              </a:tr>
              <a:tr h="6273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 dirty="0">
                          <a:effectLst/>
                        </a:rPr>
                        <a:t>E-resources Downloads 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1,757,402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2,060,245*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1614404"/>
                  </a:ext>
                </a:extLst>
              </a:tr>
              <a:tr h="855855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>
                          <a:effectLst/>
                        </a:rPr>
                        <a:t>UnisaIR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2813400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2051996**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594791"/>
                  </a:ext>
                </a:extLst>
              </a:tr>
              <a:tr h="6273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>
                          <a:effectLst/>
                        </a:rPr>
                        <a:t>ContentDM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7483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12867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601068"/>
                  </a:ext>
                </a:extLst>
              </a:tr>
              <a:tr h="6273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>
                          <a:effectLst/>
                        </a:rPr>
                        <a:t>E-reserves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166558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228669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2642601"/>
                  </a:ext>
                </a:extLst>
              </a:tr>
              <a:tr h="6273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 dirty="0">
                          <a:effectLst/>
                        </a:rPr>
                        <a:t>African Digital Library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80417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140243**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7139164"/>
                  </a:ext>
                </a:extLst>
              </a:tr>
              <a:tr h="6273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Blip>
                          <a:blip r:embed="rId3"/>
                        </a:buBlip>
                      </a:pPr>
                      <a:r>
                        <a:rPr lang="en-ZA" sz="1100">
                          <a:effectLst/>
                        </a:rPr>
                        <a:t>Circulation</a:t>
                      </a:r>
                      <a:endParaRPr lang="en-US" sz="1100">
                        <a:effectLst/>
                      </a:endParaRP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Z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258211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73,283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1771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023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B3A985A9668E42BBFBC5EAD0DD0014" ma:contentTypeVersion="13" ma:contentTypeDescription="Create a new document." ma:contentTypeScope="" ma:versionID="3d5b3dadde4197bbad9ca96f991f2573">
  <xsd:schema xmlns:xsd="http://www.w3.org/2001/XMLSchema" xmlns:xs="http://www.w3.org/2001/XMLSchema" xmlns:p="http://schemas.microsoft.com/office/2006/metadata/properties" xmlns:ns3="22cb5efa-6cf2-4c3f-87cb-f4c19663ff23" xmlns:ns4="f6411935-a6e6-454a-9910-1cc6b920661e" targetNamespace="http://schemas.microsoft.com/office/2006/metadata/properties" ma:root="true" ma:fieldsID="f99576d68fbbaa0af883ff1fe3791b96" ns3:_="" ns4:_="">
    <xsd:import namespace="22cb5efa-6cf2-4c3f-87cb-f4c19663ff23"/>
    <xsd:import namespace="f6411935-a6e6-454a-9910-1cc6b92066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cb5efa-6cf2-4c3f-87cb-f4c19663ff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411935-a6e6-454a-9910-1cc6b92066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660D50-6C02-4AC6-A732-AFF12DD1E2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cb5efa-6cf2-4c3f-87cb-f4c19663ff23"/>
    <ds:schemaRef ds:uri="f6411935-a6e6-454a-9910-1cc6b92066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2CFB76-AD10-4C67-9DCA-113DF2E811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5610B9-300E-4176-8046-17AB64C8BE3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647</Words>
  <Application>Microsoft Office PowerPoint</Application>
  <PresentationFormat>Widescreen</PresentationFormat>
  <Paragraphs>152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NexusSansWebW03-Regular</vt:lpstr>
      <vt:lpstr>Symbol</vt:lpstr>
      <vt:lpstr>Office Theme</vt:lpstr>
      <vt:lpstr>2_Custom Design</vt:lpstr>
      <vt:lpstr>1_Custom Design</vt:lpstr>
      <vt:lpstr>Custom Design</vt:lpstr>
      <vt:lpstr>PowerPoint Presentation</vt:lpstr>
      <vt:lpstr>University of South Africa – Pretoria South Africa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Walid Amer</dc:creator>
  <cp:lastModifiedBy>Van der Westhuizen, Ansie</cp:lastModifiedBy>
  <cp:revision>9</cp:revision>
  <dcterms:created xsi:type="dcterms:W3CDTF">2020-10-13T18:10:58Z</dcterms:created>
  <dcterms:modified xsi:type="dcterms:W3CDTF">2020-12-21T11:57:57Z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0x01010029B3A985A9668E42BBFBC5EAD0DD0014</vt:lpwstr>
  </property>
</Properties>
</file>