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2"/>
  </p:notesMasterIdLst>
  <p:sldIdLst>
    <p:sldId id="355" r:id="rId2"/>
    <p:sldId id="317" r:id="rId3"/>
    <p:sldId id="347" r:id="rId4"/>
    <p:sldId id="348" r:id="rId5"/>
    <p:sldId id="349" r:id="rId6"/>
    <p:sldId id="350" r:id="rId7"/>
    <p:sldId id="354" r:id="rId8"/>
    <p:sldId id="351" r:id="rId9"/>
    <p:sldId id="352" r:id="rId10"/>
    <p:sldId id="315" r:id="rId1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59" autoAdjust="0"/>
    <p:restoredTop sz="86496" autoAdjust="0"/>
  </p:normalViewPr>
  <p:slideViewPr>
    <p:cSldViewPr>
      <p:cViewPr varScale="1">
        <p:scale>
          <a:sx n="67" d="100"/>
          <a:sy n="67" d="100"/>
        </p:scale>
        <p:origin x="450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-3269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F7D6C67-907C-4432-B9C1-9CBE1F483B7A}" type="datetimeFigureOut">
              <a:rPr lang="en-ZA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ZA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ZA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Z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9509140-C726-45F9-B7B9-D9538DF3F28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238059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A4629-7FE2-4D3A-AA2B-27CC9C9252A1}" type="slidenum">
              <a:rPr lang="en-ZA" smtClean="0"/>
              <a:t>1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ZA" smtClean="0"/>
              <a:t>Review: RS</a:t>
            </a:r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6548643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42308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0626306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84814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796991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74273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930121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43039440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altLang="en-US" noProof="1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094250-B127-471E-8D3F-971A8BA541B0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8147C6-7F0A-40BA-BB7E-8CE62C3ACB2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B2EF53-5CBF-4444-A5C1-344044843F0F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612536-9620-4AD7-87F5-C5ECFEE20DC4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5DFD1-F41C-4F5A-83C1-853A048B5E20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512DAF-5E24-4C5F-9B3F-F9B695B50EA3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096E3-3F30-4C49-B44F-B9B448BC7B0F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125512-5054-442F-99F2-97209F27D566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ECC32A-F822-4D22-81DA-0D9D85FF4471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CF2EF-C300-4670-B85E-BB44F4A55D6D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AD4CC-E462-4288-8C8D-8BA072FFC021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71C7D3-670E-412F-BB4D-09690B06E7D8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005788-6002-4352-B577-797F80236C3D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B86B5D-305B-4DF6-8C7A-7B4EA54DFDCF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50256-1F75-41C7-AAC1-C4623216392C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26DD1-D270-4183-91E0-272AE5D1BDA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49E6B-D25C-481E-9990-5285F244F593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930441-9F57-4FE1-922E-21B3D8AA8190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2469A-1631-435C-98F5-E5974D9865D2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8ED40D-1907-4A69-AC2F-E74ACD6229AA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Z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ZA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BDBAD9-225F-44B9-A6FF-D2058E75B955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DDDE8-0B3E-42A7-A6E5-331E4A4025EE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ZA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ZA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916BE22-DC6D-4931-BED3-C37CD7BEC098}" type="datetime1">
              <a:rPr lang="en-ZA" smtClean="0"/>
              <a:pPr>
                <a:defRPr/>
              </a:pPr>
              <a:t>2019/06/03</a:t>
            </a:fld>
            <a:endParaRPr lang="en-Z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ZA" smtClean="0"/>
              <a:t>Prof. R. Songca, UNISA</a:t>
            </a:r>
            <a:endParaRPr lang="en-Z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15317D4-0F0F-4D5D-BA13-10F2B31B5FA5}" type="slidenum">
              <a:rPr lang="en-ZA"/>
              <a:pPr>
                <a:defRPr/>
              </a:pPr>
              <a:t>‹#›</a:t>
            </a:fld>
            <a:endParaRPr lang="en-Z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20689"/>
            <a:ext cx="7772400" cy="2979762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sz="3600" b="1" dirty="0" smtClean="0"/>
              <a:t>WALKING BETWEEN WORLDS:EXPLORING THE INTERFACE BETWEEN AFRICAN AND  INTERDISCIPLINARY APPROACHES: IMPROVING  PG RESEARCH IN AN ODEL ENVIRONMENT</a:t>
            </a:r>
            <a:endParaRPr lang="en-ZA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27984" y="4797152"/>
            <a:ext cx="3528392" cy="648072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600" dirty="0" smtClean="0"/>
              <a:t>R Songca</a:t>
            </a:r>
            <a:endParaRPr lang="en-ZA" sz="3600" dirty="0"/>
          </a:p>
        </p:txBody>
      </p:sp>
    </p:spTree>
    <p:extLst>
      <p:ext uri="{BB962C8B-B14F-4D97-AF65-F5344CB8AC3E}">
        <p14:creationId xmlns:p14="http://schemas.microsoft.com/office/powerpoint/2010/main" val="125925271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14" descr="F084001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4" b="11548"/>
          <a:stretch>
            <a:fillRect/>
          </a:stretch>
        </p:blipFill>
        <p:spPr bwMode="auto">
          <a:xfrm>
            <a:off x="0" y="769938"/>
            <a:ext cx="9144000" cy="529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387" name="Rectangle 15"/>
          <p:cNvSpPr>
            <a:spLocks noChangeArrowheads="1"/>
          </p:cNvSpPr>
          <p:nvPr/>
        </p:nvSpPr>
        <p:spPr bwMode="auto">
          <a:xfrm>
            <a:off x="777875" y="812800"/>
            <a:ext cx="7566025" cy="5232400"/>
          </a:xfrm>
          <a:prstGeom prst="rect">
            <a:avLst/>
          </a:prstGeom>
          <a:gradFill rotWithShape="1">
            <a:gsLst>
              <a:gs pos="0">
                <a:srgbClr val="646464"/>
              </a:gs>
              <a:gs pos="100000">
                <a:schemeClr val="tx1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16388" name="Rectangle 15"/>
          <p:cNvSpPr>
            <a:spLocks noChangeArrowheads="1"/>
          </p:cNvSpPr>
          <p:nvPr/>
        </p:nvSpPr>
        <p:spPr bwMode="auto">
          <a:xfrm>
            <a:off x="777875" y="812800"/>
            <a:ext cx="7566025" cy="4300538"/>
          </a:xfrm>
          <a:prstGeom prst="rect">
            <a:avLst/>
          </a:prstGeom>
          <a:gradFill rotWithShape="1">
            <a:gsLst>
              <a:gs pos="0">
                <a:srgbClr val="333333"/>
              </a:gs>
              <a:gs pos="100000">
                <a:srgbClr val="181818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US" altLang="en-US"/>
          </a:p>
        </p:txBody>
      </p:sp>
      <p:sp>
        <p:nvSpPr>
          <p:cNvPr id="81933" name="Rectangle 13"/>
          <p:cNvSpPr>
            <a:spLocks noChangeArrowheads="1"/>
          </p:cNvSpPr>
          <p:nvPr/>
        </p:nvSpPr>
        <p:spPr bwMode="auto">
          <a:xfrm>
            <a:off x="0" y="0"/>
            <a:ext cx="9144000" cy="812800"/>
          </a:xfrm>
          <a:prstGeom prst="rect">
            <a:avLst/>
          </a:prstGeom>
          <a:gradFill rotWithShape="1">
            <a:gsLst>
              <a:gs pos="0">
                <a:schemeClr val="tx1">
                  <a:gamma/>
                  <a:tint val="74902"/>
                  <a:invGamma/>
                </a:schemeClr>
              </a:gs>
              <a:gs pos="100000">
                <a:schemeClr val="tx1"/>
              </a:gs>
            </a:gsLst>
            <a:lin ang="5400000" scaled="1"/>
          </a:gra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de-DE"/>
          </a:p>
        </p:txBody>
      </p:sp>
      <p:sp>
        <p:nvSpPr>
          <p:cNvPr id="16390" name="Rectangle 27"/>
          <p:cNvSpPr>
            <a:spLocks noChangeArrowheads="1"/>
          </p:cNvSpPr>
          <p:nvPr/>
        </p:nvSpPr>
        <p:spPr bwMode="auto">
          <a:xfrm flipH="1" flipV="1">
            <a:off x="777875" y="5113338"/>
            <a:ext cx="7566025" cy="931862"/>
          </a:xfrm>
          <a:prstGeom prst="rect">
            <a:avLst/>
          </a:prstGeom>
          <a:gradFill rotWithShape="1">
            <a:gsLst>
              <a:gs pos="0">
                <a:srgbClr val="333333"/>
              </a:gs>
              <a:gs pos="100000">
                <a:srgbClr val="000000"/>
              </a:gs>
            </a:gsLst>
            <a:lin ang="54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ot="10800000" wrap="none" anchor="ctr"/>
          <a:lstStyle/>
          <a:p>
            <a:endParaRPr lang="en-GB" altLang="en-US"/>
          </a:p>
        </p:txBody>
      </p:sp>
      <p:pic>
        <p:nvPicPr>
          <p:cNvPr id="16391" name="Picture 14" descr="F0840012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34" b="11548"/>
          <a:stretch>
            <a:fillRect/>
          </a:stretch>
        </p:blipFill>
        <p:spPr bwMode="auto">
          <a:xfrm>
            <a:off x="0" y="741363"/>
            <a:ext cx="9144000" cy="5297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3969" name="Rectangle 17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endParaRPr lang="en-ZA" altLang="en-US"/>
          </a:p>
        </p:txBody>
      </p:sp>
      <p:sp>
        <p:nvSpPr>
          <p:cNvPr id="253970" name="Rectangle 18"/>
          <p:cNvSpPr>
            <a:spLocks noChangeArrowheads="1"/>
          </p:cNvSpPr>
          <p:nvPr/>
        </p:nvSpPr>
        <p:spPr bwMode="auto">
          <a:xfrm>
            <a:off x="1311275" y="2959100"/>
            <a:ext cx="7354888" cy="10160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tx1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6000" b="1">
                <a:solidFill>
                  <a:schemeClr val="bg1"/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94165184"/>
      </p:ext>
    </p:extLst>
  </p:cSld>
  <p:clrMapOvr>
    <a:masterClrMapping/>
  </p:clrMapOvr>
  <p:transition advClick="0" advTm="4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5396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5396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53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xit" presetSubtype="0" fill="hold" grpId="1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539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53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69" grpId="0" animBg="1"/>
      <p:bldP spid="253970" grpId="0"/>
      <p:bldP spid="253970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01" name="Rectangle 89"/>
          <p:cNvSpPr>
            <a:spLocks noChangeArrowheads="1"/>
          </p:cNvSpPr>
          <p:nvPr/>
        </p:nvSpPr>
        <p:spPr bwMode="auto">
          <a:xfrm>
            <a:off x="503548" y="1558589"/>
            <a:ext cx="792087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514350" indent="-514350">
              <a:buAutoNum type="alphaLcPeriod"/>
            </a:pPr>
            <a:r>
              <a:rPr lang="en-GB" sz="3200" dirty="0" smtClean="0">
                <a:latin typeface="Calibri" pitchFamily="34" charset="0"/>
              </a:rPr>
              <a:t>What are you</a:t>
            </a:r>
          </a:p>
          <a:p>
            <a:endParaRPr lang="en-GB" sz="3200" dirty="0">
              <a:latin typeface="Calibri" pitchFamily="34" charset="0"/>
            </a:endParaRPr>
          </a:p>
          <a:p>
            <a:r>
              <a:rPr lang="en-GB" sz="3200" dirty="0" smtClean="0">
                <a:latin typeface="Calibri" pitchFamily="34" charset="0"/>
              </a:rPr>
              <a:t>b. Who are you</a:t>
            </a:r>
          </a:p>
          <a:p>
            <a:endParaRPr lang="en-GB" sz="3200" dirty="0" smtClean="0">
              <a:latin typeface="Calibri" pitchFamily="34" charset="0"/>
            </a:endParaRPr>
          </a:p>
          <a:p>
            <a:r>
              <a:rPr lang="en-GB" sz="3200" dirty="0" smtClean="0">
                <a:latin typeface="Calibri" pitchFamily="34" charset="0"/>
              </a:rPr>
              <a:t>What really defines us?</a:t>
            </a:r>
            <a:endParaRPr lang="en-GB" sz="3200" dirty="0">
              <a:latin typeface="Calibri" pitchFamily="34" charset="0"/>
            </a:endParaRPr>
          </a:p>
        </p:txBody>
      </p:sp>
      <p:grpSp>
        <p:nvGrpSpPr>
          <p:cNvPr id="10245" name="Group 90"/>
          <p:cNvGrpSpPr>
            <a:grpSpLocks/>
          </p:cNvGrpSpPr>
          <p:nvPr/>
        </p:nvGrpSpPr>
        <p:grpSpPr bwMode="auto">
          <a:xfrm rot="5400000">
            <a:off x="1881982" y="4687094"/>
            <a:ext cx="144462" cy="3308350"/>
            <a:chOff x="3424" y="1389"/>
            <a:chExt cx="182" cy="2132"/>
          </a:xfrm>
        </p:grpSpPr>
        <p:sp>
          <p:nvSpPr>
            <p:cNvPr id="10262" name="Rectangle 91"/>
            <p:cNvSpPr>
              <a:spLocks noChangeArrowheads="1"/>
            </p:cNvSpPr>
            <p:nvPr/>
          </p:nvSpPr>
          <p:spPr bwMode="auto">
            <a:xfrm>
              <a:off x="3424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50000">
                  <a:srgbClr val="EFBDBD"/>
                </a:gs>
                <a:gs pos="100000">
                  <a:srgbClr val="C40505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  <p:sp>
          <p:nvSpPr>
            <p:cNvPr id="10263" name="Rectangle 92"/>
            <p:cNvSpPr>
              <a:spLocks noChangeArrowheads="1"/>
            </p:cNvSpPr>
            <p:nvPr/>
          </p:nvSpPr>
          <p:spPr bwMode="auto">
            <a:xfrm>
              <a:off x="3515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100000">
                  <a:srgbClr val="6F030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</p:grpSp>
      <p:sp>
        <p:nvSpPr>
          <p:cNvPr id="269409" name="Rectangle 97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ZA" dirty="0">
              <a:latin typeface="Calibri" pitchFamily="34" charset="0"/>
            </a:endParaRP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Prof. R. Songca, UNISA</a:t>
            </a:r>
            <a:endParaRPr lang="en-ZA" dirty="0"/>
          </a:p>
        </p:txBody>
      </p:sp>
      <p:sp>
        <p:nvSpPr>
          <p:cNvPr id="37" name="Rectangle 11"/>
          <p:cNvSpPr txBox="1">
            <a:spLocks noChangeArrowheads="1"/>
          </p:cNvSpPr>
          <p:nvPr/>
        </p:nvSpPr>
        <p:spPr bwMode="gray">
          <a:xfrm>
            <a:off x="539552" y="0"/>
            <a:ext cx="7848872" cy="1041956"/>
          </a:xfrm>
          <a:prstGeom prst="rect">
            <a:avLst/>
          </a:prstGeom>
          <a:gradFill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wrap="square" lIns="28800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8016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4000" b="1" noProof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Question: </a:t>
            </a:r>
            <a:endParaRPr kumimoji="0" lang="de-DE" sz="40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0182669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2694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2694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401" grpId="0"/>
      <p:bldP spid="269409" grpId="0" animBg="1"/>
      <p:bldP spid="3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01" name="Rectangle 89"/>
          <p:cNvSpPr>
            <a:spLocks noChangeArrowheads="1"/>
          </p:cNvSpPr>
          <p:nvPr/>
        </p:nvSpPr>
        <p:spPr bwMode="auto">
          <a:xfrm>
            <a:off x="503548" y="1558589"/>
            <a:ext cx="7920879" cy="7971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r>
              <a:rPr lang="en-GB" sz="3200" dirty="0" smtClean="0">
                <a:latin typeface="Calibri" pitchFamily="34" charset="0"/>
              </a:rPr>
              <a:t>Informed by our reality</a:t>
            </a:r>
          </a:p>
          <a:p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The lens we use to understand and interpret phenomena</a:t>
            </a:r>
          </a:p>
          <a:p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What informs our reality</a:t>
            </a:r>
          </a:p>
          <a:p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Role of disciplines -</a:t>
            </a: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>
              <a:latin typeface="Calibri" pitchFamily="34" charset="0"/>
            </a:endParaRPr>
          </a:p>
        </p:txBody>
      </p:sp>
      <p:grpSp>
        <p:nvGrpSpPr>
          <p:cNvPr id="10245" name="Group 90"/>
          <p:cNvGrpSpPr>
            <a:grpSpLocks/>
          </p:cNvGrpSpPr>
          <p:nvPr/>
        </p:nvGrpSpPr>
        <p:grpSpPr bwMode="auto">
          <a:xfrm rot="5400000">
            <a:off x="1881982" y="4687094"/>
            <a:ext cx="144462" cy="3308350"/>
            <a:chOff x="3424" y="1389"/>
            <a:chExt cx="182" cy="2132"/>
          </a:xfrm>
        </p:grpSpPr>
        <p:sp>
          <p:nvSpPr>
            <p:cNvPr id="10262" name="Rectangle 91"/>
            <p:cNvSpPr>
              <a:spLocks noChangeArrowheads="1"/>
            </p:cNvSpPr>
            <p:nvPr/>
          </p:nvSpPr>
          <p:spPr bwMode="auto">
            <a:xfrm>
              <a:off x="3424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50000">
                  <a:srgbClr val="EFBDBD"/>
                </a:gs>
                <a:gs pos="100000">
                  <a:srgbClr val="C40505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  <p:sp>
          <p:nvSpPr>
            <p:cNvPr id="10263" name="Rectangle 92"/>
            <p:cNvSpPr>
              <a:spLocks noChangeArrowheads="1"/>
            </p:cNvSpPr>
            <p:nvPr/>
          </p:nvSpPr>
          <p:spPr bwMode="auto">
            <a:xfrm>
              <a:off x="3515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100000">
                  <a:srgbClr val="6F030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</p:grpSp>
      <p:sp>
        <p:nvSpPr>
          <p:cNvPr id="269409" name="Rectangle 97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ZA" dirty="0">
              <a:latin typeface="Calibri" pitchFamily="34" charset="0"/>
            </a:endParaRP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Prof. R. Songca, UNISA</a:t>
            </a:r>
            <a:endParaRPr lang="en-ZA" dirty="0"/>
          </a:p>
        </p:txBody>
      </p:sp>
      <p:sp>
        <p:nvSpPr>
          <p:cNvPr id="37" name="Rectangle 11"/>
          <p:cNvSpPr txBox="1">
            <a:spLocks noChangeArrowheads="1"/>
          </p:cNvSpPr>
          <p:nvPr/>
        </p:nvSpPr>
        <p:spPr bwMode="gray">
          <a:xfrm>
            <a:off x="539552" y="0"/>
            <a:ext cx="7848872" cy="1041956"/>
          </a:xfrm>
          <a:prstGeom prst="rect">
            <a:avLst/>
          </a:prstGeom>
          <a:gradFill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wrap="square" lIns="28800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8016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4000" b="1" noProof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Answer:</a:t>
            </a:r>
            <a:endParaRPr kumimoji="0" lang="de-DE" sz="40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1959933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2694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2694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401" grpId="0"/>
      <p:bldP spid="269409" grpId="0" animBg="1"/>
      <p:bldP spid="3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01" name="Rectangle 89"/>
          <p:cNvSpPr>
            <a:spLocks noChangeArrowheads="1"/>
          </p:cNvSpPr>
          <p:nvPr/>
        </p:nvSpPr>
        <p:spPr bwMode="auto">
          <a:xfrm>
            <a:off x="503548" y="1558589"/>
            <a:ext cx="7920879" cy="74789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3200" u="sng" dirty="0" smtClean="0">
                <a:latin typeface="Calibri" pitchFamily="34" charset="0"/>
              </a:rPr>
              <a:t>WHY?</a:t>
            </a:r>
          </a:p>
          <a:p>
            <a:r>
              <a:rPr lang="en-GB" sz="3200" dirty="0" smtClean="0">
                <a:latin typeface="Calibri" pitchFamily="34" charset="0"/>
              </a:rPr>
              <a:t>(What values do we want to inculcate?)</a:t>
            </a: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Curiosity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creativity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Ability to grapple /engage real life problems</a:t>
            </a:r>
          </a:p>
          <a:p>
            <a:r>
              <a:rPr lang="en-GB" sz="3200" dirty="0" smtClean="0">
                <a:latin typeface="Calibri" pitchFamily="34" charset="0"/>
              </a:rPr>
              <a:t>    (</a:t>
            </a:r>
            <a:r>
              <a:rPr lang="en-GB" sz="3200" dirty="0" err="1" smtClean="0">
                <a:latin typeface="Calibri" pitchFamily="34" charset="0"/>
              </a:rPr>
              <a:t>Graduateness</a:t>
            </a:r>
            <a:r>
              <a:rPr lang="en-GB" sz="3200" dirty="0" smtClean="0">
                <a:latin typeface="Calibri" pitchFamily="34" charset="0"/>
              </a:rPr>
              <a:t>)</a:t>
            </a:r>
          </a:p>
          <a:p>
            <a:r>
              <a:rPr lang="en-GB" sz="3200" dirty="0" smtClean="0">
                <a:latin typeface="Calibri" pitchFamily="34" charset="0"/>
              </a:rPr>
              <a:t>*Societal problems frame research questions and not academic disciplines…</a:t>
            </a: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>
              <a:latin typeface="Calibri" pitchFamily="34" charset="0"/>
            </a:endParaRPr>
          </a:p>
        </p:txBody>
      </p:sp>
      <p:grpSp>
        <p:nvGrpSpPr>
          <p:cNvPr id="10245" name="Group 90"/>
          <p:cNvGrpSpPr>
            <a:grpSpLocks/>
          </p:cNvGrpSpPr>
          <p:nvPr/>
        </p:nvGrpSpPr>
        <p:grpSpPr bwMode="auto">
          <a:xfrm rot="5400000">
            <a:off x="1881982" y="4687094"/>
            <a:ext cx="144462" cy="3308350"/>
            <a:chOff x="3424" y="1389"/>
            <a:chExt cx="182" cy="2132"/>
          </a:xfrm>
        </p:grpSpPr>
        <p:sp>
          <p:nvSpPr>
            <p:cNvPr id="10262" name="Rectangle 91"/>
            <p:cNvSpPr>
              <a:spLocks noChangeArrowheads="1"/>
            </p:cNvSpPr>
            <p:nvPr/>
          </p:nvSpPr>
          <p:spPr bwMode="auto">
            <a:xfrm>
              <a:off x="3424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50000">
                  <a:srgbClr val="EFBDBD"/>
                </a:gs>
                <a:gs pos="100000">
                  <a:srgbClr val="C40505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  <p:sp>
          <p:nvSpPr>
            <p:cNvPr id="10263" name="Rectangle 92"/>
            <p:cNvSpPr>
              <a:spLocks noChangeArrowheads="1"/>
            </p:cNvSpPr>
            <p:nvPr/>
          </p:nvSpPr>
          <p:spPr bwMode="auto">
            <a:xfrm>
              <a:off x="3515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100000">
                  <a:srgbClr val="6F030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</p:grpSp>
      <p:sp>
        <p:nvSpPr>
          <p:cNvPr id="269409" name="Rectangle 97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ZA" dirty="0">
              <a:latin typeface="Calibri" pitchFamily="34" charset="0"/>
            </a:endParaRP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Prof. R. Songca, UNISA</a:t>
            </a:r>
            <a:endParaRPr lang="en-ZA" dirty="0"/>
          </a:p>
        </p:txBody>
      </p:sp>
      <p:sp>
        <p:nvSpPr>
          <p:cNvPr id="37" name="Rectangle 11"/>
          <p:cNvSpPr txBox="1">
            <a:spLocks noChangeArrowheads="1"/>
          </p:cNvSpPr>
          <p:nvPr/>
        </p:nvSpPr>
        <p:spPr bwMode="gray">
          <a:xfrm>
            <a:off x="539552" y="0"/>
            <a:ext cx="7848872" cy="1041956"/>
          </a:xfrm>
          <a:prstGeom prst="rect">
            <a:avLst/>
          </a:prstGeom>
          <a:gradFill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wrap="square" lIns="28800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8016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4000" b="1" noProof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What kind of students do we want to produce</a:t>
            </a:r>
            <a:endParaRPr kumimoji="0" lang="de-DE" sz="40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4374547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2694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2694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401" grpId="0"/>
      <p:bldP spid="269409" grpId="0" animBg="1"/>
      <p:bldP spid="3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01" name="Rectangle 89"/>
          <p:cNvSpPr>
            <a:spLocks noChangeArrowheads="1"/>
          </p:cNvSpPr>
          <p:nvPr/>
        </p:nvSpPr>
        <p:spPr bwMode="auto">
          <a:xfrm>
            <a:off x="503548" y="1558589"/>
            <a:ext cx="7920879" cy="8956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3200" u="sng" dirty="0" smtClean="0">
                <a:latin typeface="Calibri" pitchFamily="34" charset="0"/>
              </a:rPr>
              <a:t>Example South Africa: National Imperatives</a:t>
            </a:r>
          </a:p>
          <a:p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Constitution</a:t>
            </a:r>
          </a:p>
          <a:p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Legislative and regulatory framework</a:t>
            </a:r>
          </a:p>
          <a:p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Transformation and African perspectives</a:t>
            </a:r>
          </a:p>
          <a:p>
            <a:r>
              <a:rPr lang="en-GB" sz="3200" u="sng" dirty="0" smtClean="0">
                <a:latin typeface="Calibri" pitchFamily="34" charset="0"/>
              </a:rPr>
              <a:t>NB:</a:t>
            </a:r>
            <a:r>
              <a:rPr lang="en-GB" sz="3200" dirty="0" smtClean="0">
                <a:latin typeface="Calibri" pitchFamily="34" charset="0"/>
              </a:rPr>
              <a:t> Recognition of customary law and African    </a:t>
            </a:r>
          </a:p>
          <a:p>
            <a:r>
              <a:rPr lang="en-GB" sz="3200" dirty="0">
                <a:latin typeface="Calibri" pitchFamily="34" charset="0"/>
              </a:rPr>
              <a:t> </a:t>
            </a:r>
            <a:r>
              <a:rPr lang="en-GB" sz="3200" dirty="0" smtClean="0">
                <a:latin typeface="Calibri" pitchFamily="34" charset="0"/>
              </a:rPr>
              <a:t>       systems…</a:t>
            </a:r>
            <a:endParaRPr lang="en-GB" sz="3200" u="sng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>
              <a:latin typeface="Calibri" pitchFamily="34" charset="0"/>
            </a:endParaRPr>
          </a:p>
        </p:txBody>
      </p:sp>
      <p:grpSp>
        <p:nvGrpSpPr>
          <p:cNvPr id="10245" name="Group 90"/>
          <p:cNvGrpSpPr>
            <a:grpSpLocks/>
          </p:cNvGrpSpPr>
          <p:nvPr/>
        </p:nvGrpSpPr>
        <p:grpSpPr bwMode="auto">
          <a:xfrm rot="5400000">
            <a:off x="1881982" y="4687094"/>
            <a:ext cx="144462" cy="3308350"/>
            <a:chOff x="3424" y="1389"/>
            <a:chExt cx="182" cy="2132"/>
          </a:xfrm>
        </p:grpSpPr>
        <p:sp>
          <p:nvSpPr>
            <p:cNvPr id="10262" name="Rectangle 91"/>
            <p:cNvSpPr>
              <a:spLocks noChangeArrowheads="1"/>
            </p:cNvSpPr>
            <p:nvPr/>
          </p:nvSpPr>
          <p:spPr bwMode="auto">
            <a:xfrm>
              <a:off x="3424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50000">
                  <a:srgbClr val="EFBDBD"/>
                </a:gs>
                <a:gs pos="100000">
                  <a:srgbClr val="C40505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  <p:sp>
          <p:nvSpPr>
            <p:cNvPr id="10263" name="Rectangle 92"/>
            <p:cNvSpPr>
              <a:spLocks noChangeArrowheads="1"/>
            </p:cNvSpPr>
            <p:nvPr/>
          </p:nvSpPr>
          <p:spPr bwMode="auto">
            <a:xfrm>
              <a:off x="3515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100000">
                  <a:srgbClr val="6F030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</p:grpSp>
      <p:sp>
        <p:nvSpPr>
          <p:cNvPr id="269409" name="Rectangle 97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ZA" dirty="0">
              <a:latin typeface="Calibri" pitchFamily="34" charset="0"/>
            </a:endParaRP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Prof. R. Songca, UNISA</a:t>
            </a:r>
            <a:endParaRPr lang="en-ZA" dirty="0"/>
          </a:p>
        </p:txBody>
      </p:sp>
      <p:sp>
        <p:nvSpPr>
          <p:cNvPr id="37" name="Rectangle 11"/>
          <p:cNvSpPr txBox="1">
            <a:spLocks noChangeArrowheads="1"/>
          </p:cNvSpPr>
          <p:nvPr/>
        </p:nvSpPr>
        <p:spPr bwMode="gray">
          <a:xfrm>
            <a:off x="539552" y="0"/>
            <a:ext cx="7848872" cy="1041956"/>
          </a:xfrm>
          <a:prstGeom prst="rect">
            <a:avLst/>
          </a:prstGeom>
          <a:gradFill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wrap="square" lIns="28800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8016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4000" b="1" noProof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Context Matters</a:t>
            </a:r>
            <a:endParaRPr kumimoji="0" lang="de-DE" sz="40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14818405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2694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2694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401" grpId="0"/>
      <p:bldP spid="269409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01" name="Rectangle 89"/>
          <p:cNvSpPr>
            <a:spLocks noChangeArrowheads="1"/>
          </p:cNvSpPr>
          <p:nvPr/>
        </p:nvSpPr>
        <p:spPr bwMode="auto">
          <a:xfrm>
            <a:off x="503548" y="1558589"/>
            <a:ext cx="7920879" cy="994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3200" u="sng" dirty="0" smtClean="0">
                <a:latin typeface="Calibri" pitchFamily="34" charset="0"/>
              </a:rPr>
              <a:t>Internal Drivers: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Re-stating African approaches – EG. curriculum transformation including research…</a:t>
            </a:r>
          </a:p>
          <a:p>
            <a:r>
              <a:rPr lang="en-GB" sz="3200" dirty="0" smtClean="0">
                <a:latin typeface="Calibri" pitchFamily="34" charset="0"/>
              </a:rPr>
              <a:t>(de-colonisation etc. a distraction?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err="1" smtClean="0">
                <a:latin typeface="Calibri" pitchFamily="34" charset="0"/>
              </a:rPr>
              <a:t>Graduateness</a:t>
            </a:r>
            <a:r>
              <a:rPr lang="en-GB" sz="3200" dirty="0" smtClean="0">
                <a:latin typeface="Calibri" pitchFamily="34" charset="0"/>
              </a:rPr>
              <a:t> / exit competencies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School of Interdisciplinary and transdisciplinary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Senate decision (May 2018): CGS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>
              <a:latin typeface="Calibri" pitchFamily="34" charset="0"/>
            </a:endParaRPr>
          </a:p>
        </p:txBody>
      </p:sp>
      <p:grpSp>
        <p:nvGrpSpPr>
          <p:cNvPr id="10245" name="Group 90"/>
          <p:cNvGrpSpPr>
            <a:grpSpLocks/>
          </p:cNvGrpSpPr>
          <p:nvPr/>
        </p:nvGrpSpPr>
        <p:grpSpPr bwMode="auto">
          <a:xfrm rot="5400000">
            <a:off x="1881982" y="4687094"/>
            <a:ext cx="144462" cy="3308350"/>
            <a:chOff x="3424" y="1389"/>
            <a:chExt cx="182" cy="2132"/>
          </a:xfrm>
        </p:grpSpPr>
        <p:sp>
          <p:nvSpPr>
            <p:cNvPr id="10262" name="Rectangle 91"/>
            <p:cNvSpPr>
              <a:spLocks noChangeArrowheads="1"/>
            </p:cNvSpPr>
            <p:nvPr/>
          </p:nvSpPr>
          <p:spPr bwMode="auto">
            <a:xfrm>
              <a:off x="3424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50000">
                  <a:srgbClr val="EFBDBD"/>
                </a:gs>
                <a:gs pos="100000">
                  <a:srgbClr val="C40505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  <p:sp>
          <p:nvSpPr>
            <p:cNvPr id="10263" name="Rectangle 92"/>
            <p:cNvSpPr>
              <a:spLocks noChangeArrowheads="1"/>
            </p:cNvSpPr>
            <p:nvPr/>
          </p:nvSpPr>
          <p:spPr bwMode="auto">
            <a:xfrm>
              <a:off x="3515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100000">
                  <a:srgbClr val="6F030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</p:grpSp>
      <p:sp>
        <p:nvSpPr>
          <p:cNvPr id="269409" name="Rectangle 97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ZA" dirty="0">
              <a:latin typeface="Calibri" pitchFamily="34" charset="0"/>
            </a:endParaRP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Prof. R. Songca, UNISA</a:t>
            </a:r>
            <a:endParaRPr lang="en-ZA" dirty="0"/>
          </a:p>
        </p:txBody>
      </p:sp>
      <p:sp>
        <p:nvSpPr>
          <p:cNvPr id="37" name="Rectangle 11"/>
          <p:cNvSpPr txBox="1">
            <a:spLocks noChangeArrowheads="1"/>
          </p:cNvSpPr>
          <p:nvPr/>
        </p:nvSpPr>
        <p:spPr bwMode="gray">
          <a:xfrm>
            <a:off x="539552" y="0"/>
            <a:ext cx="7848872" cy="1041956"/>
          </a:xfrm>
          <a:prstGeom prst="rect">
            <a:avLst/>
          </a:prstGeom>
          <a:gradFill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wrap="square" lIns="28800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8016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4000" b="1" noProof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Context Matters</a:t>
            </a:r>
            <a:endParaRPr kumimoji="0" lang="de-DE" sz="40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08992857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2694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2694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401" grpId="0"/>
      <p:bldP spid="269409" grpId="0" animBg="1"/>
      <p:bldP spid="3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endParaRPr lang="en-ZA" dirty="0" smtClean="0"/>
          </a:p>
          <a:p>
            <a:pPr marL="0" indent="0">
              <a:buNone/>
            </a:pPr>
            <a:endParaRPr lang="en-ZA" dirty="0" smtClean="0"/>
          </a:p>
          <a:p>
            <a:pPr marL="0" indent="0" algn="ctr">
              <a:buNone/>
            </a:pPr>
            <a:r>
              <a:rPr lang="en-US" sz="4000" b="1" dirty="0" smtClean="0"/>
              <a:t>Walking between worlds:</a:t>
            </a:r>
          </a:p>
          <a:p>
            <a:pPr marL="0" indent="0" algn="ctr">
              <a:buNone/>
            </a:pPr>
            <a:r>
              <a:rPr lang="en-US" sz="4000" b="1" dirty="0" smtClean="0"/>
              <a:t>Intersections between Interdisciplinary and African approaches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tint val="75000"/>
                  </a:prstClr>
                </a:solidFill>
              </a:rPr>
              <a:t>Prof. R. Songca. UNISA</a:t>
            </a:r>
            <a:endParaRPr lang="en-ZA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77095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01" name="Rectangle 89"/>
          <p:cNvSpPr>
            <a:spLocks noChangeArrowheads="1"/>
          </p:cNvSpPr>
          <p:nvPr/>
        </p:nvSpPr>
        <p:spPr bwMode="auto">
          <a:xfrm>
            <a:off x="503548" y="1558589"/>
            <a:ext cx="7920879" cy="944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3200" u="sng" dirty="0" smtClean="0">
                <a:latin typeface="Calibri" pitchFamily="34" charset="0"/>
              </a:rPr>
              <a:t>Characteristics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Real life problems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Unity of knowledge- </a:t>
            </a:r>
            <a:r>
              <a:rPr lang="en-GB" sz="3200" dirty="0" err="1" smtClean="0">
                <a:latin typeface="Calibri" pitchFamily="34" charset="0"/>
              </a:rPr>
              <a:t>inteconnectedness</a:t>
            </a: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Enhances curiosity and creativity (roads less travelled)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Transformative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Contextual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Encourages disruptive learning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>
              <a:latin typeface="Calibri" pitchFamily="34" charset="0"/>
            </a:endParaRPr>
          </a:p>
        </p:txBody>
      </p:sp>
      <p:grpSp>
        <p:nvGrpSpPr>
          <p:cNvPr id="10245" name="Group 90"/>
          <p:cNvGrpSpPr>
            <a:grpSpLocks/>
          </p:cNvGrpSpPr>
          <p:nvPr/>
        </p:nvGrpSpPr>
        <p:grpSpPr bwMode="auto">
          <a:xfrm rot="5400000">
            <a:off x="1881982" y="4687094"/>
            <a:ext cx="144462" cy="3308350"/>
            <a:chOff x="3424" y="1389"/>
            <a:chExt cx="182" cy="2132"/>
          </a:xfrm>
        </p:grpSpPr>
        <p:sp>
          <p:nvSpPr>
            <p:cNvPr id="10262" name="Rectangle 91"/>
            <p:cNvSpPr>
              <a:spLocks noChangeArrowheads="1"/>
            </p:cNvSpPr>
            <p:nvPr/>
          </p:nvSpPr>
          <p:spPr bwMode="auto">
            <a:xfrm>
              <a:off x="3424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50000">
                  <a:srgbClr val="EFBDBD"/>
                </a:gs>
                <a:gs pos="100000">
                  <a:srgbClr val="C40505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  <p:sp>
          <p:nvSpPr>
            <p:cNvPr id="10263" name="Rectangle 92"/>
            <p:cNvSpPr>
              <a:spLocks noChangeArrowheads="1"/>
            </p:cNvSpPr>
            <p:nvPr/>
          </p:nvSpPr>
          <p:spPr bwMode="auto">
            <a:xfrm>
              <a:off x="3515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100000">
                  <a:srgbClr val="6F030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</p:grpSp>
      <p:sp>
        <p:nvSpPr>
          <p:cNvPr id="269409" name="Rectangle 97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ZA" dirty="0">
              <a:latin typeface="Calibri" pitchFamily="34" charset="0"/>
            </a:endParaRP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Prof. R. Songca, UNISA</a:t>
            </a:r>
            <a:endParaRPr lang="en-ZA" dirty="0"/>
          </a:p>
        </p:txBody>
      </p:sp>
      <p:sp>
        <p:nvSpPr>
          <p:cNvPr id="37" name="Rectangle 11"/>
          <p:cNvSpPr txBox="1">
            <a:spLocks noChangeArrowheads="1"/>
          </p:cNvSpPr>
          <p:nvPr/>
        </p:nvSpPr>
        <p:spPr bwMode="gray">
          <a:xfrm>
            <a:off x="539552" y="0"/>
            <a:ext cx="7848872" cy="1041956"/>
          </a:xfrm>
          <a:prstGeom prst="rect">
            <a:avLst/>
          </a:prstGeom>
          <a:gradFill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wrap="square" lIns="28800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8016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4000" b="1" noProof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Interdisciplinary</a:t>
            </a:r>
            <a:endParaRPr kumimoji="0" lang="de-DE" sz="40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84855251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2694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2694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401" grpId="0"/>
      <p:bldP spid="269409" grpId="0" animBg="1"/>
      <p:bldP spid="3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401" name="Rectangle 89"/>
          <p:cNvSpPr>
            <a:spLocks noChangeArrowheads="1"/>
          </p:cNvSpPr>
          <p:nvPr/>
        </p:nvSpPr>
        <p:spPr bwMode="auto">
          <a:xfrm>
            <a:off x="503548" y="1558589"/>
            <a:ext cx="7920879" cy="9448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GB" sz="3200" u="sng" dirty="0" smtClean="0">
                <a:latin typeface="Calibri" pitchFamily="34" charset="0"/>
              </a:rPr>
              <a:t>Characteristics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Real life problems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Unity of knowledge- interconnectedness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Enhances curiosity and creativity (roads less travelled)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Transformative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Contextual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GB" sz="3200" dirty="0" smtClean="0">
                <a:latin typeface="Calibri" pitchFamily="34" charset="0"/>
              </a:rPr>
              <a:t>Encourages disruptive learning</a:t>
            </a:r>
          </a:p>
          <a:p>
            <a:r>
              <a:rPr lang="en-GB" sz="3200" dirty="0" smtClean="0">
                <a:latin typeface="Calibri" pitchFamily="34" charset="0"/>
              </a:rPr>
              <a:t>Both: accommodate engaged scholarship</a:t>
            </a:r>
            <a:endParaRPr lang="en-GB" sz="3200" dirty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>
              <a:latin typeface="Calibri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GB" sz="3200" dirty="0" smtClean="0">
              <a:latin typeface="Calibri" pitchFamily="34" charset="0"/>
            </a:endParaRPr>
          </a:p>
          <a:p>
            <a:endParaRPr lang="en-GB" sz="3200" dirty="0" smtClean="0">
              <a:latin typeface="Calibri" pitchFamily="34" charset="0"/>
            </a:endParaRPr>
          </a:p>
          <a:p>
            <a:endParaRPr lang="en-GB" sz="3200" dirty="0">
              <a:latin typeface="Calibri" pitchFamily="34" charset="0"/>
            </a:endParaRPr>
          </a:p>
        </p:txBody>
      </p:sp>
      <p:grpSp>
        <p:nvGrpSpPr>
          <p:cNvPr id="10245" name="Group 90"/>
          <p:cNvGrpSpPr>
            <a:grpSpLocks/>
          </p:cNvGrpSpPr>
          <p:nvPr/>
        </p:nvGrpSpPr>
        <p:grpSpPr bwMode="auto">
          <a:xfrm rot="5400000">
            <a:off x="1881982" y="4687094"/>
            <a:ext cx="144462" cy="3308350"/>
            <a:chOff x="3424" y="1389"/>
            <a:chExt cx="182" cy="2132"/>
          </a:xfrm>
        </p:grpSpPr>
        <p:sp>
          <p:nvSpPr>
            <p:cNvPr id="10262" name="Rectangle 91"/>
            <p:cNvSpPr>
              <a:spLocks noChangeArrowheads="1"/>
            </p:cNvSpPr>
            <p:nvPr/>
          </p:nvSpPr>
          <p:spPr bwMode="auto">
            <a:xfrm>
              <a:off x="3424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50000">
                  <a:srgbClr val="EFBDBD"/>
                </a:gs>
                <a:gs pos="100000">
                  <a:srgbClr val="C40505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  <p:sp>
          <p:nvSpPr>
            <p:cNvPr id="10263" name="Rectangle 92"/>
            <p:cNvSpPr>
              <a:spLocks noChangeArrowheads="1"/>
            </p:cNvSpPr>
            <p:nvPr/>
          </p:nvSpPr>
          <p:spPr bwMode="auto">
            <a:xfrm>
              <a:off x="3515" y="1389"/>
              <a:ext cx="91" cy="2132"/>
            </a:xfrm>
            <a:prstGeom prst="rect">
              <a:avLst/>
            </a:prstGeom>
            <a:gradFill rotWithShape="1">
              <a:gsLst>
                <a:gs pos="0">
                  <a:srgbClr val="C40505"/>
                </a:gs>
                <a:gs pos="100000">
                  <a:srgbClr val="6F0303"/>
                </a:gs>
              </a:gsLst>
              <a:lin ang="0" scaled="1"/>
            </a:gra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ZA" dirty="0">
                <a:latin typeface="Calibri" pitchFamily="34" charset="0"/>
              </a:endParaRPr>
            </a:p>
          </p:txBody>
        </p:sp>
      </p:grpSp>
      <p:sp>
        <p:nvSpPr>
          <p:cNvPr id="269409" name="Rectangle 97"/>
          <p:cNvSpPr>
            <a:spLocks noChangeArrowheads="1"/>
          </p:cNvSpPr>
          <p:nvPr/>
        </p:nvSpPr>
        <p:spPr bwMode="auto">
          <a:xfrm rot="5400000">
            <a:off x="4514850" y="2343150"/>
            <a:ext cx="114300" cy="9144000"/>
          </a:xfrm>
          <a:prstGeom prst="rect">
            <a:avLst/>
          </a:prstGeom>
          <a:solidFill>
            <a:schemeClr val="bg1">
              <a:alpha val="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ZA" dirty="0">
              <a:latin typeface="Calibri" pitchFamily="34" charset="0"/>
            </a:endParaRPr>
          </a:p>
        </p:txBody>
      </p:sp>
      <p:sp>
        <p:nvSpPr>
          <p:cNvPr id="36" name="Footer Placeholder 3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ZA" dirty="0" smtClean="0"/>
              <a:t>Prof. R. Songca, UNISA</a:t>
            </a:r>
            <a:endParaRPr lang="en-ZA" dirty="0"/>
          </a:p>
        </p:txBody>
      </p:sp>
      <p:sp>
        <p:nvSpPr>
          <p:cNvPr id="37" name="Rectangle 11"/>
          <p:cNvSpPr txBox="1">
            <a:spLocks noChangeArrowheads="1"/>
          </p:cNvSpPr>
          <p:nvPr/>
        </p:nvSpPr>
        <p:spPr bwMode="gray">
          <a:xfrm>
            <a:off x="539552" y="0"/>
            <a:ext cx="7848872" cy="1041956"/>
          </a:xfrm>
          <a:prstGeom prst="rect">
            <a:avLst/>
          </a:prstGeom>
          <a:gradFill>
            <a:gsLst>
              <a:gs pos="0">
                <a:srgbClr val="C6C7C8"/>
              </a:gs>
              <a:gs pos="100000">
                <a:srgbClr val="C6C7C8">
                  <a:gamma/>
                  <a:shade val="46275"/>
                  <a:invGamma/>
                </a:srgbClr>
              </a:gs>
            </a:gsLst>
            <a:lin ang="5400000" scaled="1"/>
          </a:gradFill>
          <a:ln w="12700">
            <a:solidFill>
              <a:srgbClr val="DDDDDD"/>
            </a:solidFill>
            <a:miter lim="800000"/>
            <a:headEnd/>
            <a:tailEnd/>
          </a:ln>
          <a:effectLst>
            <a:outerShdw dist="53882" dir="2700000" algn="ctr" rotWithShape="0">
              <a:srgbClr val="808080">
                <a:alpha val="50000"/>
              </a:srgbClr>
            </a:outerShdw>
          </a:effectLst>
          <a:scene3d>
            <a:camera prst="orthographicFront"/>
            <a:lightRig rig="threePt" dir="t"/>
          </a:scene3d>
          <a:sp3d prstMaterial="matte"/>
        </p:spPr>
        <p:txBody>
          <a:bodyPr vert="horz" wrap="square" lIns="288000" tIns="0" rIns="0" bIns="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801688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sz="4000" b="1" noProof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African approaches</a:t>
            </a:r>
            <a:endParaRPr kumimoji="0" lang="de-DE" sz="4000" b="1" i="0" u="none" strike="noStrike" kern="1200" cap="none" spc="0" normalizeH="0" baseline="0" noProof="1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55541364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9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6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 tmFilter="0, 0; .2, .5; .8, .5; 1, 0"/>
                                        <p:tgtEl>
                                          <p:spTgt spid="26940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1000" autoRev="1" fill="hold"/>
                                        <p:tgtEl>
                                          <p:spTgt spid="26940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401" grpId="0"/>
      <p:bldP spid="269409" grpId="0" animBg="1"/>
      <p:bldP spid="37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1586</TotalTime>
  <Words>294</Words>
  <Application>Microsoft Office PowerPoint</Application>
  <PresentationFormat>On-screen Show (4:3)</PresentationFormat>
  <Paragraphs>117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 Theme</vt:lpstr>
      <vt:lpstr>WALKING BETWEEN WORLDS:EXPLORING THE INTERFACE BETWEEN AFRICAN AND  INTERDISCIPLINARY APPROACHES: IMPROVING  PG RESEARCH IN AN ODEL ENVIRONMENT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UNISA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songcr</dc:creator>
  <cp:lastModifiedBy>Van der Westhuizen, Ansie</cp:lastModifiedBy>
  <cp:revision>289</cp:revision>
  <dcterms:created xsi:type="dcterms:W3CDTF">2011-05-30T15:20:11Z</dcterms:created>
  <dcterms:modified xsi:type="dcterms:W3CDTF">2019-06-03T10:34:56Z</dcterms:modified>
</cp:coreProperties>
</file>