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84" r:id="rId2"/>
  </p:sldMasterIdLst>
  <p:notesMasterIdLst>
    <p:notesMasterId r:id="rId16"/>
  </p:notesMasterIdLst>
  <p:handoutMasterIdLst>
    <p:handoutMasterId r:id="rId17"/>
  </p:handoutMasterIdLst>
  <p:sldIdLst>
    <p:sldId id="256" r:id="rId3"/>
    <p:sldId id="257" r:id="rId4"/>
    <p:sldId id="258" r:id="rId5"/>
    <p:sldId id="259" r:id="rId6"/>
    <p:sldId id="260" r:id="rId7"/>
    <p:sldId id="276" r:id="rId8"/>
    <p:sldId id="277" r:id="rId9"/>
    <p:sldId id="278" r:id="rId10"/>
    <p:sldId id="262" r:id="rId11"/>
    <p:sldId id="279" r:id="rId12"/>
    <p:sldId id="263" r:id="rId13"/>
    <p:sldId id="274" r:id="rId14"/>
    <p:sldId id="281"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01" autoAdjust="0"/>
    <p:restoredTop sz="96362" autoAdjust="0"/>
  </p:normalViewPr>
  <p:slideViewPr>
    <p:cSldViewPr snapToGrid="0">
      <p:cViewPr varScale="1">
        <p:scale>
          <a:sx n="115" d="100"/>
          <a:sy n="115" d="100"/>
        </p:scale>
        <p:origin x="318" y="126"/>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showGuides="1">
      <p:cViewPr varScale="1">
        <p:scale>
          <a:sx n="76" d="100"/>
          <a:sy n="76" d="100"/>
        </p:scale>
        <p:origin x="1680"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handoutMaster" Target="handoutMasters/handoutMaster1.xml"/><Relationship Id="rId2" Type="http://schemas.openxmlformats.org/officeDocument/2006/relationships/slideMaster" Target="slideMasters/slideMaster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A0C4F39-274E-474B-951D-4EF842B6D3E2}" type="datetimeFigureOut">
              <a:rPr lang="en-US" smtClean="0"/>
              <a:t>2019/02/28</a:t>
            </a:fld>
            <a:endParaRPr lang="en-US"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43D30E2-05A2-47EB-8FBD-42D143891F07}" type="slidenum">
              <a:rPr lang="en-US" smtClean="0"/>
              <a:t>‹#›</a:t>
            </a:fld>
            <a:endParaRPr lang="en-US" dirty="0"/>
          </a:p>
        </p:txBody>
      </p:sp>
    </p:spTree>
    <p:extLst>
      <p:ext uri="{BB962C8B-B14F-4D97-AF65-F5344CB8AC3E}">
        <p14:creationId xmlns:p14="http://schemas.microsoft.com/office/powerpoint/2010/main" val="28416846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144BD91-9045-4FDD-B60E-D3C4965E6380}" type="datetimeFigureOut">
              <a:rPr lang="en-US" smtClean="0"/>
              <a:t>2019/02/28</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B6BC6E7-BC75-4E45-80F6-3B292C9D1458}" type="slidenum">
              <a:rPr lang="en-US" smtClean="0"/>
              <a:t>‹#›</a:t>
            </a:fld>
            <a:endParaRPr lang="en-US" dirty="0"/>
          </a:p>
        </p:txBody>
      </p:sp>
    </p:spTree>
    <p:extLst>
      <p:ext uri="{BB962C8B-B14F-4D97-AF65-F5344CB8AC3E}">
        <p14:creationId xmlns:p14="http://schemas.microsoft.com/office/powerpoint/2010/main" val="6574006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B6BC6E7-BC75-4E45-80F6-3B292C9D1458}" type="slidenum">
              <a:rPr lang="en-US" smtClean="0"/>
              <a:t>1</a:t>
            </a:fld>
            <a:endParaRPr lang="en-US" dirty="0"/>
          </a:p>
        </p:txBody>
      </p:sp>
    </p:spTree>
    <p:extLst>
      <p:ext uri="{BB962C8B-B14F-4D97-AF65-F5344CB8AC3E}">
        <p14:creationId xmlns:p14="http://schemas.microsoft.com/office/powerpoint/2010/main" val="378065194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2"/>
      </p:bgRef>
    </p:bg>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2" cstate="print"/>
          <a:stretch>
            <a:fillRect/>
          </a:stretch>
        </p:blipFill>
        <p:spPr>
          <a:xfrm>
            <a:off x="0" y="0"/>
            <a:ext cx="12192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fld id="{6743F71F-68E8-4D0A-8534-20E5ABEA367B}" type="datetime1">
              <a:rPr lang="en-US" smtClean="0"/>
              <a:t>2019/02/28</a:t>
            </a:fld>
            <a:endParaRPr lang="en-US" dirty="0"/>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401CF334-2D5C-4859-84A6-CA7E6E43FAEB}" type="slidenum">
              <a:rPr lang="en-US" smtClean="0"/>
              <a:t>‹#›</a:t>
            </a:fld>
            <a:endParaRPr lang="en-US" dirty="0"/>
          </a:p>
        </p:txBody>
      </p:sp>
      <p:grpSp>
        <p:nvGrpSpPr>
          <p:cNvPr id="8" name="Group 7"/>
          <p:cNvGrpSpPr/>
          <p:nvPr/>
        </p:nvGrpSpPr>
        <p:grpSpPr>
          <a:xfrm>
            <a:off x="1592135" y="2887530"/>
            <a:ext cx="9038813" cy="923330"/>
            <a:chOff x="1172584" y="1381459"/>
            <a:chExt cx="6779110" cy="923330"/>
          </a:xfrm>
          <a:effectLst>
            <a:outerShdw blurRad="38100" dist="12700" dir="16200000" rotWithShape="0">
              <a:prstClr val="black">
                <a:alpha val="30000"/>
              </a:prstClr>
            </a:outerShdw>
          </a:effectLst>
        </p:grpSpPr>
        <p:sp>
          <p:nvSpPr>
            <p:cNvPr id="9" name="TextBox 8"/>
            <p:cNvSpPr txBox="1"/>
            <p:nvPr/>
          </p:nvSpPr>
          <p:spPr>
            <a:xfrm>
              <a:off x="4226482" y="1381459"/>
              <a:ext cx="657872" cy="923330"/>
            </a:xfrm>
            <a:prstGeom prst="rect">
              <a:avLst/>
            </a:prstGeom>
            <a:noFill/>
          </p:spPr>
          <p:txBody>
            <a:bodyPr wrap="none" rtlCol="0">
              <a:spAutoFit/>
            </a:bodyPr>
            <a:lstStyle/>
            <a:p>
              <a:r>
                <a:rPr lang="en-US" sz="5400" dirty="0" smtClean="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rPr>
                <a:t></a:t>
              </a:r>
              <a:endParaRPr lang="en-US" sz="5400" dirty="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3" name="Subtitle 2"/>
          <p:cNvSpPr>
            <a:spLocks noGrp="1"/>
          </p:cNvSpPr>
          <p:nvPr>
            <p:ph type="subTitle" idx="1"/>
          </p:nvPr>
        </p:nvSpPr>
        <p:spPr>
          <a:xfrm>
            <a:off x="1828800" y="3767862"/>
            <a:ext cx="85344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2" name="Title 1"/>
          <p:cNvSpPr>
            <a:spLocks noGrp="1"/>
          </p:cNvSpPr>
          <p:nvPr>
            <p:ph type="ctrTitle"/>
          </p:nvPr>
        </p:nvSpPr>
        <p:spPr>
          <a:xfrm>
            <a:off x="1577788" y="1387737"/>
            <a:ext cx="9036424"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en-US" smtClean="0"/>
              <a:t>Click to edit Master title style</a:t>
            </a:r>
            <a:endParaRPr lang="en-US" dirty="0"/>
          </a:p>
        </p:txBody>
      </p:sp>
    </p:spTree>
    <p:extLst>
      <p:ext uri="{BB962C8B-B14F-4D97-AF65-F5344CB8AC3E}">
        <p14:creationId xmlns:p14="http://schemas.microsoft.com/office/powerpoint/2010/main" val="2337521339"/>
      </p:ext>
    </p:extLst>
  </p:cSld>
  <p:clrMapOvr>
    <a:overrideClrMapping bg1="lt1" tx1="dk1" bg2="lt2" tx2="dk2" accent1="accent1" accent2="accent2" accent3="accent3" accent4="accent4" accent5="accent5" accent6="accent6" hlink="hlink" folHlink="folHlink"/>
  </p:clrMapOvr>
  <p:extLst mod="1">
    <p:ext uri="{DCECCB84-F9BA-43D5-87BE-67443E8EF086}">
      <p15:sldGuideLst xmlns:p15="http://schemas.microsoft.com/office/powerpoint/2012/main">
        <p15:guide id="0" orient="horz" pos="2160" userDrawn="1">
          <p15:clr>
            <a:srgbClr val="FBAE40"/>
          </p15:clr>
        </p15:guide>
        <p15:guide id="1"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E5C8BFBF-3B7F-4139-A13A-DE4BAA009850}" type="datetime1">
              <a:rPr lang="en-US" smtClean="0"/>
              <a:t>2019/02/28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01CF334-2D5C-4859-84A6-CA7E6E43FAEB}" type="slidenum">
              <a:rPr lang="en-US" smtClean="0"/>
              <a:t>‹#›</a:t>
            </a:fld>
            <a:endParaRPr lang="en-US" dirty="0"/>
          </a:p>
        </p:txBody>
      </p:sp>
      <p:grpSp>
        <p:nvGrpSpPr>
          <p:cNvPr id="11" name="Group 10"/>
          <p:cNvGrpSpPr/>
          <p:nvPr/>
        </p:nvGrpSpPr>
        <p:grpSpPr>
          <a:xfrm>
            <a:off x="1563446" y="1392217"/>
            <a:ext cx="9038813" cy="923330"/>
            <a:chOff x="1172584" y="1381459"/>
            <a:chExt cx="6779110" cy="923330"/>
          </a:xfrm>
        </p:grpSpPr>
        <p:sp>
          <p:nvSpPr>
            <p:cNvPr id="15" name="TextBox 14"/>
            <p:cNvSpPr txBox="1"/>
            <p:nvPr/>
          </p:nvSpPr>
          <p:spPr>
            <a:xfrm>
              <a:off x="4147073" y="1381459"/>
              <a:ext cx="657872"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3" name="Vertical Text Placeholder 2"/>
          <p:cNvSpPr>
            <a:spLocks noGrp="1"/>
          </p:cNvSpPr>
          <p:nvPr>
            <p:ph type="body" orient="vert" idx="1"/>
          </p:nvPr>
        </p:nvSpPr>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4463082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8322EABB-38B4-486F-8999-4FD0E4660EE0}" type="datetime1">
              <a:rPr lang="en-US" smtClean="0"/>
              <a:t>2019/02/28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01CF334-2D5C-4859-84A6-CA7E6E43FAEB}" type="slidenum">
              <a:rPr lang="en-US" smtClean="0"/>
              <a:t>‹#›</a:t>
            </a:fld>
            <a:endParaRPr lang="en-US" dirty="0"/>
          </a:p>
        </p:txBody>
      </p:sp>
      <p:grpSp>
        <p:nvGrpSpPr>
          <p:cNvPr id="11" name="Group 10"/>
          <p:cNvGrpSpPr/>
          <p:nvPr/>
        </p:nvGrpSpPr>
        <p:grpSpPr>
          <a:xfrm rot="5400000">
            <a:off x="6103641" y="2893004"/>
            <a:ext cx="5523744" cy="923330"/>
            <a:chOff x="1815339" y="1496875"/>
            <a:chExt cx="5523744" cy="692497"/>
          </a:xfrm>
        </p:grpSpPr>
        <p:sp>
          <p:nvSpPr>
            <p:cNvPr id="12" name="TextBox 11"/>
            <p:cNvSpPr txBox="1"/>
            <p:nvPr/>
          </p:nvSpPr>
          <p:spPr>
            <a:xfrm>
              <a:off x="4224081" y="1496875"/>
              <a:ext cx="877163" cy="692497"/>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6200000" flipH="1" flipV="1">
              <a:off x="6164660" y="752995"/>
              <a:ext cx="1" cy="2348844"/>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3" name="Vertical Text Placeholder 2"/>
          <p:cNvSpPr>
            <a:spLocks noGrp="1"/>
          </p:cNvSpPr>
          <p:nvPr>
            <p:ph type="body" orient="vert" idx="1"/>
          </p:nvPr>
        </p:nvSpPr>
        <p:spPr>
          <a:xfrm>
            <a:off x="917985" y="849855"/>
            <a:ext cx="7343889" cy="5023821"/>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 name="Vertical Title 1"/>
          <p:cNvSpPr>
            <a:spLocks noGrp="1"/>
          </p:cNvSpPr>
          <p:nvPr>
            <p:ph type="title" orient="vert"/>
          </p:nvPr>
        </p:nvSpPr>
        <p:spPr>
          <a:xfrm>
            <a:off x="9022081" y="559399"/>
            <a:ext cx="2237591" cy="5566765"/>
          </a:xfrm>
        </p:spPr>
        <p:txBody>
          <a:bodyPr vert="eaVert"/>
          <a:lstStyle/>
          <a:p>
            <a:r>
              <a:rPr lang="en-US" smtClean="0"/>
              <a:t>Click to edit Master title style</a:t>
            </a:r>
            <a:endParaRPr lang="en-US" dirty="0"/>
          </a:p>
        </p:txBody>
      </p:sp>
    </p:spTree>
    <p:extLst>
      <p:ext uri="{BB962C8B-B14F-4D97-AF65-F5344CB8AC3E}">
        <p14:creationId xmlns:p14="http://schemas.microsoft.com/office/powerpoint/2010/main" val="711413232"/>
      </p:ext>
    </p:extLst>
  </p:cSld>
  <p:clrMapOvr>
    <a:masterClrMapping/>
  </p:clrMapOvr>
  <p:extLst mod="1">
    <p:ext uri="{DCECCB84-F9BA-43D5-87BE-67443E8EF086}">
      <p15:sldGuideLst xmlns:p15="http://schemas.microsoft.com/office/powerpoint/2012/main">
        <p15:guide id="0" orient="horz" pos="2160" userDrawn="1">
          <p15:clr>
            <a:srgbClr val="FBAE40"/>
          </p15:clr>
        </p15:guide>
        <p15:guide id="1" pos="3840" userDrawn="1">
          <p15:clr>
            <a:srgbClr val="FBAE40"/>
          </p15:clr>
        </p15:guide>
        <p15:guide id="2" orient="horz" pos="360" userDrawn="1">
          <p15:clr>
            <a:srgbClr val="FBAE40"/>
          </p15:clr>
        </p15:guide>
        <p15:guide id="3" orient="horz" pos="3864"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945C3910-D67A-414D-BAF5-83CFD0D4DC84}" type="datetime1">
              <a:rPr lang="en-US" smtClean="0"/>
              <a:t>2019/02/28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01CF334-2D5C-4859-84A6-CA7E6E43FAEB}" type="slidenum">
              <a:rPr lang="en-US" smtClean="0"/>
              <a:t>‹#›</a:t>
            </a:fld>
            <a:endParaRPr lang="en-US" dirty="0"/>
          </a:p>
        </p:txBody>
      </p:sp>
      <p:grpSp>
        <p:nvGrpSpPr>
          <p:cNvPr id="12" name="Group 11"/>
          <p:cNvGrpSpPr/>
          <p:nvPr/>
        </p:nvGrpSpPr>
        <p:grpSpPr>
          <a:xfrm>
            <a:off x="1563446" y="1526967"/>
            <a:ext cx="9038813" cy="923330"/>
            <a:chOff x="1172584" y="1381459"/>
            <a:chExt cx="6779110" cy="923330"/>
          </a:xfrm>
        </p:grpSpPr>
        <p:sp>
          <p:nvSpPr>
            <p:cNvPr id="13" name="TextBox 12"/>
            <p:cNvSpPr txBox="1"/>
            <p:nvPr/>
          </p:nvSpPr>
          <p:spPr>
            <a:xfrm>
              <a:off x="4248139" y="1381459"/>
              <a:ext cx="657872"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Title 10"/>
          <p:cNvSpPr>
            <a:spLocks noGrp="1"/>
          </p:cNvSpPr>
          <p:nvPr>
            <p:ph type="title" hasCustomPrompt="1"/>
          </p:nvPr>
        </p:nvSpPr>
        <p:spPr/>
        <p:txBody>
          <a:bodyPr/>
          <a:lstStyle>
            <a:lvl1pPr>
              <a:defRPr/>
            </a:lvl1pPr>
          </a:lstStyle>
          <a:p>
            <a:r>
              <a:rPr lang="en-US" dirty="0" smtClean="0"/>
              <a:t>Click to edit Master title style </a:t>
            </a:r>
            <a:endParaRPr lang="en-US" dirty="0"/>
          </a:p>
        </p:txBody>
      </p:sp>
    </p:spTree>
    <p:extLst>
      <p:ext uri="{BB962C8B-B14F-4D97-AF65-F5344CB8AC3E}">
        <p14:creationId xmlns:p14="http://schemas.microsoft.com/office/powerpoint/2010/main" val="2140883251"/>
      </p:ext>
    </p:extLst>
  </p:cSld>
  <p:clrMapOvr>
    <a:masterClrMapping/>
  </p:clrMapOvr>
  <p:extLst mod="1">
    <p:ext uri="{DCECCB84-F9BA-43D5-87BE-67443E8EF086}">
      <p15:sldGuideLst xmlns:p15="http://schemas.microsoft.com/office/powerpoint/2012/main">
        <p15:guide id="0" orient="horz" pos="2160" userDrawn="1">
          <p15:clr>
            <a:srgbClr val="FBAE40"/>
          </p15:clr>
        </p15:guide>
        <p15:guide id="1" pos="384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2" cstate="print">
            <a:lum/>
          </a:blip>
          <a:stretch>
            <a:fillRect/>
          </a:stretch>
        </p:blipFill>
        <p:spPr>
          <a:xfrm>
            <a:off x="0" y="0"/>
            <a:ext cx="12192000" cy="6858000"/>
          </a:xfrm>
          <a:prstGeom prst="rect">
            <a:avLst/>
          </a:prstGeom>
        </p:spPr>
      </p:pic>
      <p:grpSp>
        <p:nvGrpSpPr>
          <p:cNvPr id="7" name="Group 7"/>
          <p:cNvGrpSpPr/>
          <p:nvPr/>
        </p:nvGrpSpPr>
        <p:grpSpPr>
          <a:xfrm>
            <a:off x="1563446" y="2887579"/>
            <a:ext cx="9038813" cy="923330"/>
            <a:chOff x="1172584" y="1381459"/>
            <a:chExt cx="6779110" cy="923330"/>
          </a:xfrm>
        </p:grpSpPr>
        <p:sp>
          <p:nvSpPr>
            <p:cNvPr id="9" name="TextBox 8"/>
            <p:cNvSpPr txBox="1"/>
            <p:nvPr/>
          </p:nvSpPr>
          <p:spPr>
            <a:xfrm>
              <a:off x="4248141" y="1381459"/>
              <a:ext cx="657872"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4" name="Date Placeholder 3"/>
          <p:cNvSpPr>
            <a:spLocks noGrp="1"/>
          </p:cNvSpPr>
          <p:nvPr>
            <p:ph type="dt" sz="half" idx="10"/>
          </p:nvPr>
        </p:nvSpPr>
        <p:spPr/>
        <p:txBody>
          <a:bodyPr/>
          <a:lstStyle/>
          <a:p>
            <a:fld id="{983BCD1C-6B01-49D5-BAB0-A96931C61095}" type="datetime1">
              <a:rPr lang="en-US" smtClean="0"/>
              <a:t>2019/02/28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01CF334-2D5C-4859-84A6-CA7E6E43FAEB}" type="slidenum">
              <a:rPr lang="en-US" smtClean="0"/>
              <a:t>‹#›</a:t>
            </a:fld>
            <a:endParaRPr lang="en-US" dirty="0"/>
          </a:p>
        </p:txBody>
      </p:sp>
      <p:sp>
        <p:nvSpPr>
          <p:cNvPr id="3" name="Text Placeholder 2"/>
          <p:cNvSpPr>
            <a:spLocks noGrp="1"/>
          </p:cNvSpPr>
          <p:nvPr>
            <p:ph type="body" idx="1"/>
          </p:nvPr>
        </p:nvSpPr>
        <p:spPr>
          <a:xfrm>
            <a:off x="932331" y="3767317"/>
            <a:ext cx="10312996" cy="1500187"/>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2" name="Title 1"/>
          <p:cNvSpPr>
            <a:spLocks noGrp="1"/>
          </p:cNvSpPr>
          <p:nvPr>
            <p:ph type="title"/>
          </p:nvPr>
        </p:nvSpPr>
        <p:spPr>
          <a:xfrm>
            <a:off x="920054" y="1204857"/>
            <a:ext cx="10339617" cy="1910716"/>
          </a:xfrm>
        </p:spPr>
        <p:txBody>
          <a:bodyPr anchor="b"/>
          <a:lstStyle>
            <a:lvl1pPr algn="ctr">
              <a:defRPr sz="5400" b="0" cap="none" baseline="0">
                <a:solidFill>
                  <a:schemeClr val="tx2"/>
                </a:solidFill>
              </a:defRPr>
            </a:lvl1pPr>
          </a:lstStyle>
          <a:p>
            <a:r>
              <a:rPr lang="en-US" smtClean="0"/>
              <a:t>Click to edit Master title style</a:t>
            </a:r>
            <a:endParaRPr lang="en-US" dirty="0"/>
          </a:p>
        </p:txBody>
      </p:sp>
    </p:spTree>
    <p:extLst>
      <p:ext uri="{BB962C8B-B14F-4D97-AF65-F5344CB8AC3E}">
        <p14:creationId xmlns:p14="http://schemas.microsoft.com/office/powerpoint/2010/main" val="2787456969"/>
      </p:ext>
    </p:extLst>
  </p:cSld>
  <p:clrMapOvr>
    <a:masterClrMapping/>
  </p:clrMapOvr>
  <p:extLst mod="1">
    <p:ext uri="{DCECCB84-F9BA-43D5-87BE-67443E8EF086}">
      <p15:sldGuideLst xmlns:p15="http://schemas.microsoft.com/office/powerpoint/2012/main">
        <p15:guide id="0" orient="horz" pos="2160" userDrawn="1">
          <p15:clr>
            <a:srgbClr val="FBAE40"/>
          </p15:clr>
        </p15:guide>
        <p15:guide id="1" pos="3840"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60F00EBB-BA08-4AF0-A04F-0A67C6C8912B}" type="datetime1">
              <a:rPr lang="en-US" smtClean="0"/>
              <a:t>2019/02/28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01CF334-2D5C-4859-84A6-CA7E6E43FAEB}" type="slidenum">
              <a:rPr lang="en-US" smtClean="0"/>
              <a:t>‹#›</a:t>
            </a:fld>
            <a:endParaRPr lang="en-US" dirty="0"/>
          </a:p>
        </p:txBody>
      </p:sp>
      <p:grpSp>
        <p:nvGrpSpPr>
          <p:cNvPr id="13" name="Group 12"/>
          <p:cNvGrpSpPr/>
          <p:nvPr/>
        </p:nvGrpSpPr>
        <p:grpSpPr>
          <a:xfrm>
            <a:off x="1563446" y="1392217"/>
            <a:ext cx="9038813" cy="923330"/>
            <a:chOff x="1172584" y="1381459"/>
            <a:chExt cx="6779110" cy="923330"/>
          </a:xfrm>
        </p:grpSpPr>
        <p:sp>
          <p:nvSpPr>
            <p:cNvPr id="14" name="TextBox 13"/>
            <p:cNvSpPr txBox="1"/>
            <p:nvPr/>
          </p:nvSpPr>
          <p:spPr>
            <a:xfrm>
              <a:off x="4240920" y="1381459"/>
              <a:ext cx="657872"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10" name="Content Placeholder 9"/>
          <p:cNvSpPr>
            <a:spLocks noGrp="1"/>
          </p:cNvSpPr>
          <p:nvPr>
            <p:ph sz="quarter" idx="14"/>
          </p:nvPr>
        </p:nvSpPr>
        <p:spPr>
          <a:xfrm>
            <a:off x="6193535" y="2240280"/>
            <a:ext cx="5071872" cy="3877056"/>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Content Placeholder 7"/>
          <p:cNvSpPr>
            <a:spLocks noGrp="1"/>
          </p:cNvSpPr>
          <p:nvPr>
            <p:ph sz="quarter" idx="13"/>
          </p:nvPr>
        </p:nvSpPr>
        <p:spPr>
          <a:xfrm>
            <a:off x="914400" y="2240280"/>
            <a:ext cx="5071872" cy="3877056"/>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Title 11"/>
          <p:cNvSpPr>
            <a:spLocks noGrp="1"/>
          </p:cNvSpPr>
          <p:nvPr>
            <p:ph type="title"/>
          </p:nvPr>
        </p:nvSpPr>
        <p:spPr/>
        <p:txBody>
          <a:bodyPr/>
          <a:lstStyle>
            <a:lvl1pPr>
              <a:defRPr>
                <a:solidFill>
                  <a:schemeClr val="tx2"/>
                </a:solidFill>
              </a:defRPr>
            </a:lvl1pPr>
          </a:lstStyle>
          <a:p>
            <a:r>
              <a:rPr lang="en-US" smtClean="0"/>
              <a:t>Click to edit Master title style</a:t>
            </a:r>
            <a:endParaRPr lang="en-US" dirty="0"/>
          </a:p>
        </p:txBody>
      </p:sp>
    </p:spTree>
    <p:extLst>
      <p:ext uri="{BB962C8B-B14F-4D97-AF65-F5344CB8AC3E}">
        <p14:creationId xmlns:p14="http://schemas.microsoft.com/office/powerpoint/2010/main" val="306743514"/>
      </p:ext>
    </p:extLst>
  </p:cSld>
  <p:clrMapOvr>
    <a:masterClrMapping/>
  </p:clrMapOvr>
  <p:extLst mod="1">
    <p:ext uri="{DCECCB84-F9BA-43D5-87BE-67443E8EF086}">
      <p15:sldGuideLst xmlns:p15="http://schemas.microsoft.com/office/powerpoint/2012/main">
        <p15:guide id="0" orient="horz" pos="2160" userDrawn="1">
          <p15:clr>
            <a:srgbClr val="FBAE40"/>
          </p15:clr>
        </p15:guide>
        <p15:guide id="1" pos="3840"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fld id="{CE8CF936-0ABC-43D5-8947-5F1CD1390A61}" type="datetime1">
              <a:rPr lang="en-US" smtClean="0"/>
              <a:t>2019/02/28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01CF334-2D5C-4859-84A6-CA7E6E43FAEB}" type="slidenum">
              <a:rPr lang="en-US" smtClean="0"/>
              <a:t>‹#›</a:t>
            </a:fld>
            <a:endParaRPr lang="en-US" dirty="0"/>
          </a:p>
        </p:txBody>
      </p:sp>
      <p:grpSp>
        <p:nvGrpSpPr>
          <p:cNvPr id="14" name="Group 13"/>
          <p:cNvGrpSpPr/>
          <p:nvPr/>
        </p:nvGrpSpPr>
        <p:grpSpPr>
          <a:xfrm>
            <a:off x="1563446" y="1392217"/>
            <a:ext cx="9038813" cy="923330"/>
            <a:chOff x="1172584" y="1381459"/>
            <a:chExt cx="6779110" cy="923330"/>
          </a:xfrm>
        </p:grpSpPr>
        <p:sp>
          <p:nvSpPr>
            <p:cNvPr id="16" name="TextBox 15"/>
            <p:cNvSpPr txBox="1"/>
            <p:nvPr/>
          </p:nvSpPr>
          <p:spPr>
            <a:xfrm>
              <a:off x="4248139" y="1381459"/>
              <a:ext cx="657872"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6" name="Content Placeholder 5"/>
          <p:cNvSpPr>
            <a:spLocks noGrp="1"/>
          </p:cNvSpPr>
          <p:nvPr>
            <p:ph sz="quarter" idx="4"/>
          </p:nvPr>
        </p:nvSpPr>
        <p:spPr>
          <a:xfrm>
            <a:off x="6193368" y="2944368"/>
            <a:ext cx="50663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669741" y="2240280"/>
            <a:ext cx="4596384"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917984" y="2947595"/>
            <a:ext cx="5071872"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 name="Text Placeholder 2"/>
          <p:cNvSpPr>
            <a:spLocks noGrp="1"/>
          </p:cNvSpPr>
          <p:nvPr>
            <p:ph type="body" idx="1"/>
          </p:nvPr>
        </p:nvSpPr>
        <p:spPr>
          <a:xfrm>
            <a:off x="1402080" y="2240280"/>
            <a:ext cx="458992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Tree>
    <p:extLst>
      <p:ext uri="{BB962C8B-B14F-4D97-AF65-F5344CB8AC3E}">
        <p14:creationId xmlns:p14="http://schemas.microsoft.com/office/powerpoint/2010/main" val="1264724397"/>
      </p:ext>
    </p:extLst>
  </p:cSld>
  <p:clrMapOvr>
    <a:masterClrMapping/>
  </p:clrMapOvr>
  <p:extLst mod="1">
    <p:ext uri="{DCECCB84-F9BA-43D5-87BE-67443E8EF086}">
      <p15:sldGuideLst xmlns:p15="http://schemas.microsoft.com/office/powerpoint/2012/main">
        <p15:guide id="0" orient="horz" pos="2160" userDrawn="1">
          <p15:clr>
            <a:srgbClr val="FBAE40"/>
          </p15:clr>
        </p15:guide>
        <p15:guide id="1" pos="3840"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B9A4EE14-13FE-47E8-9483-65B53DD36B2A}" type="datetime1">
              <a:rPr lang="en-US" smtClean="0"/>
              <a:t>2019/02/28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01CF334-2D5C-4859-84A6-CA7E6E43FAEB}" type="slidenum">
              <a:rPr lang="en-US" smtClean="0"/>
              <a:t>‹#›</a:t>
            </a:fld>
            <a:endParaRPr lang="en-US" dirty="0"/>
          </a:p>
        </p:txBody>
      </p:sp>
      <p:grpSp>
        <p:nvGrpSpPr>
          <p:cNvPr id="10" name="Group 9"/>
          <p:cNvGrpSpPr/>
          <p:nvPr/>
        </p:nvGrpSpPr>
        <p:grpSpPr>
          <a:xfrm>
            <a:off x="1563446" y="1392217"/>
            <a:ext cx="9038813" cy="923330"/>
            <a:chOff x="1172584" y="1381459"/>
            <a:chExt cx="6779110" cy="923330"/>
          </a:xfrm>
        </p:grpSpPr>
        <p:sp>
          <p:nvSpPr>
            <p:cNvPr id="14" name="TextBox 13"/>
            <p:cNvSpPr txBox="1"/>
            <p:nvPr/>
          </p:nvSpPr>
          <p:spPr>
            <a:xfrm>
              <a:off x="4248139" y="1381459"/>
              <a:ext cx="657872"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1005937786"/>
      </p:ext>
    </p:extLst>
  </p:cSld>
  <p:clrMapOvr>
    <a:masterClrMapping/>
  </p:clrMapOvr>
  <p:extLst mod="1">
    <p:ext uri="{DCECCB84-F9BA-43D5-87BE-67443E8EF086}">
      <p15:sldGuideLst xmlns:p15="http://schemas.microsoft.com/office/powerpoint/2012/main">
        <p15:guide id="0" orient="horz" pos="2160" userDrawn="1">
          <p15:clr>
            <a:srgbClr val="FBAE40"/>
          </p15:clr>
        </p15:guide>
        <p15:guide id="1"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5E91BDA-8F09-40E7-8957-DEDB86C412D4}" type="datetime1">
              <a:rPr lang="en-US" smtClean="0"/>
              <a:t>2019/02/28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01CF334-2D5C-4859-84A6-CA7E6E43FAEB}" type="slidenum">
              <a:rPr lang="en-US" smtClean="0"/>
              <a:t>‹#›</a:t>
            </a:fld>
            <a:endParaRPr lang="en-US" dirty="0"/>
          </a:p>
        </p:txBody>
      </p:sp>
    </p:spTree>
    <p:extLst>
      <p:ext uri="{BB962C8B-B14F-4D97-AF65-F5344CB8AC3E}">
        <p14:creationId xmlns:p14="http://schemas.microsoft.com/office/powerpoint/2010/main" val="3365915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8CF25FE2-FB5B-4347-83EA-0EFB3D1DC4B2}" type="datetime1">
              <a:rPr lang="en-US" smtClean="0"/>
              <a:t>2019/02/28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01CF334-2D5C-4859-84A6-CA7E6E43FAEB}" type="slidenum">
              <a:rPr lang="en-US" smtClean="0"/>
              <a:t>‹#›</a:t>
            </a:fld>
            <a:endParaRPr lang="en-US" dirty="0"/>
          </a:p>
        </p:txBody>
      </p:sp>
      <p:sp>
        <p:nvSpPr>
          <p:cNvPr id="3" name="Content Placeholder 2"/>
          <p:cNvSpPr>
            <a:spLocks noGrp="1"/>
          </p:cNvSpPr>
          <p:nvPr>
            <p:ph idx="1"/>
          </p:nvPr>
        </p:nvSpPr>
        <p:spPr>
          <a:xfrm>
            <a:off x="922669" y="559399"/>
            <a:ext cx="5488889"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12773" y="3603813"/>
            <a:ext cx="4548967"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2" name="Title 1"/>
          <p:cNvSpPr>
            <a:spLocks noGrp="1"/>
          </p:cNvSpPr>
          <p:nvPr>
            <p:ph type="title"/>
          </p:nvPr>
        </p:nvSpPr>
        <p:spPr>
          <a:xfrm>
            <a:off x="6712773" y="1678196"/>
            <a:ext cx="4563311" cy="1886921"/>
          </a:xfrm>
        </p:spPr>
        <p:txBody>
          <a:bodyPr anchor="b"/>
          <a:lstStyle>
            <a:lvl1pPr algn="l">
              <a:defRPr sz="2800" b="0"/>
            </a:lvl1pPr>
          </a:lstStyle>
          <a:p>
            <a:r>
              <a:rPr lang="en-US" smtClean="0"/>
              <a:t>Click to edit Master title style</a:t>
            </a:r>
            <a:endParaRPr lang="en-US"/>
          </a:p>
        </p:txBody>
      </p:sp>
    </p:spTree>
    <p:extLst>
      <p:ext uri="{BB962C8B-B14F-4D97-AF65-F5344CB8AC3E}">
        <p14:creationId xmlns:p14="http://schemas.microsoft.com/office/powerpoint/2010/main" val="2437938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13E4A8DD-70C1-46B6-8910-0CC5F5D265E2}" type="datetime1">
              <a:rPr lang="en-US" smtClean="0"/>
              <a:t>2019/02/28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01CF334-2D5C-4859-84A6-CA7E6E43FAEB}" type="slidenum">
              <a:rPr lang="en-US" smtClean="0"/>
              <a:t>‹#›</a:t>
            </a:fld>
            <a:endParaRPr lang="en-US" dirty="0"/>
          </a:p>
        </p:txBody>
      </p:sp>
      <p:sp>
        <p:nvSpPr>
          <p:cNvPr id="3" name="Picture Placeholder 2"/>
          <p:cNvSpPr>
            <a:spLocks noGrp="1"/>
          </p:cNvSpPr>
          <p:nvPr>
            <p:ph type="pic" idx="1"/>
          </p:nvPr>
        </p:nvSpPr>
        <p:spPr>
          <a:xfrm rot="240000">
            <a:off x="2911723" y="666965"/>
            <a:ext cx="6362875"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7986" y="5324306"/>
            <a:ext cx="10341685"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2" name="Title 1"/>
          <p:cNvSpPr>
            <a:spLocks noGrp="1"/>
          </p:cNvSpPr>
          <p:nvPr>
            <p:ph type="title"/>
          </p:nvPr>
        </p:nvSpPr>
        <p:spPr>
          <a:xfrm>
            <a:off x="903642" y="4668819"/>
            <a:ext cx="10356028" cy="644729"/>
          </a:xfrm>
        </p:spPr>
        <p:txBody>
          <a:bodyPr anchor="b"/>
          <a:lstStyle>
            <a:lvl1pPr algn="ctr">
              <a:defRPr sz="2800" b="0"/>
            </a:lvl1pPr>
          </a:lstStyle>
          <a:p>
            <a:r>
              <a:rPr lang="en-US" smtClean="0"/>
              <a:t>Click to edit Master title style</a:t>
            </a:r>
            <a:endParaRPr lang="en-US"/>
          </a:p>
        </p:txBody>
      </p:sp>
    </p:spTree>
    <p:extLst>
      <p:ext uri="{BB962C8B-B14F-4D97-AF65-F5344CB8AC3E}">
        <p14:creationId xmlns:p14="http://schemas.microsoft.com/office/powerpoint/2010/main" val="36511089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0"/>
            <a:ext cx="12192000" cy="6858000"/>
          </a:xfrm>
          <a:prstGeom prst="rect">
            <a:avLst/>
          </a:prstGeom>
          <a:gradFill flip="none" rotWithShape="1">
            <a:gsLst>
              <a:gs pos="83000">
                <a:schemeClr val="bg1">
                  <a:alpha val="11000"/>
                </a:schemeClr>
              </a:gs>
              <a:gs pos="100000">
                <a:schemeClr val="tx2">
                  <a:lumMod val="20000"/>
                  <a:lumOff val="80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4" name="Date Placeholder 3"/>
          <p:cNvSpPr>
            <a:spLocks noGrp="1"/>
          </p:cNvSpPr>
          <p:nvPr>
            <p:ph type="dt" sz="half" idx="2"/>
          </p:nvPr>
        </p:nvSpPr>
        <p:spPr>
          <a:xfrm>
            <a:off x="480504" y="6161443"/>
            <a:ext cx="2844800" cy="365125"/>
          </a:xfrm>
          <a:prstGeom prst="rect">
            <a:avLst/>
          </a:prstGeom>
        </p:spPr>
        <p:txBody>
          <a:bodyPr vert="horz" lIns="91440" tIns="45720" rIns="91440" bIns="45720" rtlCol="0" anchor="ctr"/>
          <a:lstStyle>
            <a:lvl1pPr algn="l">
              <a:defRPr sz="1200">
                <a:solidFill>
                  <a:schemeClr val="tx2"/>
                </a:solidFill>
              </a:defRPr>
            </a:lvl1pPr>
          </a:lstStyle>
          <a:p>
            <a:fld id="{C907A035-E320-458B-A227-2406549707E9}" type="datetime1">
              <a:rPr lang="en-US" smtClean="0"/>
              <a:t>2019/02/28</a:t>
            </a:fld>
            <a:endParaRPr lang="en-US" dirty="0"/>
          </a:p>
        </p:txBody>
      </p:sp>
      <p:sp>
        <p:nvSpPr>
          <p:cNvPr id="5" name="Footer Placeholder 4"/>
          <p:cNvSpPr>
            <a:spLocks noGrp="1"/>
          </p:cNvSpPr>
          <p:nvPr>
            <p:ph type="ftr" sz="quarter" idx="3"/>
          </p:nvPr>
        </p:nvSpPr>
        <p:spPr>
          <a:xfrm>
            <a:off x="4165600" y="6161443"/>
            <a:ext cx="3860800" cy="365125"/>
          </a:xfrm>
          <a:prstGeom prst="rect">
            <a:avLst/>
          </a:prstGeom>
        </p:spPr>
        <p:txBody>
          <a:bodyPr vert="horz" lIns="91440" tIns="45720" rIns="91440" bIns="45720" rtlCol="0" anchor="ctr"/>
          <a:lstStyle>
            <a:lvl1pPr algn="ctr">
              <a:defRPr sz="1200">
                <a:solidFill>
                  <a:schemeClr val="tx2"/>
                </a:solidFill>
              </a:defRPr>
            </a:lvl1pPr>
          </a:lstStyle>
          <a:p>
            <a:endParaRPr lang="en-US" dirty="0"/>
          </a:p>
        </p:txBody>
      </p:sp>
      <p:sp>
        <p:nvSpPr>
          <p:cNvPr id="6" name="Slide Number Placeholder 5"/>
          <p:cNvSpPr>
            <a:spLocks noGrp="1"/>
          </p:cNvSpPr>
          <p:nvPr>
            <p:ph type="sldNum" sz="quarter" idx="4"/>
          </p:nvPr>
        </p:nvSpPr>
        <p:spPr>
          <a:xfrm>
            <a:off x="8852352" y="6161443"/>
            <a:ext cx="2844800" cy="365125"/>
          </a:xfrm>
          <a:prstGeom prst="rect">
            <a:avLst/>
          </a:prstGeom>
        </p:spPr>
        <p:txBody>
          <a:bodyPr vert="horz" lIns="91440" tIns="45720" rIns="91440" bIns="45720" rtlCol="0" anchor="ctr"/>
          <a:lstStyle>
            <a:lvl1pPr algn="r">
              <a:defRPr sz="1200">
                <a:solidFill>
                  <a:schemeClr val="tx2"/>
                </a:solidFill>
              </a:defRPr>
            </a:lvl1pPr>
          </a:lstStyle>
          <a:p>
            <a:fld id="{401CF334-2D5C-4859-84A6-CA7E6E43FAEB}" type="slidenum">
              <a:rPr lang="en-US" smtClean="0"/>
              <a:t>‹#›</a:t>
            </a:fld>
            <a:endParaRPr lang="en-US" dirty="0"/>
          </a:p>
        </p:txBody>
      </p:sp>
      <p:sp>
        <p:nvSpPr>
          <p:cNvPr id="3" name="Text Placeholder 2"/>
          <p:cNvSpPr>
            <a:spLocks noGrp="1"/>
          </p:cNvSpPr>
          <p:nvPr>
            <p:ph type="body" idx="1"/>
          </p:nvPr>
        </p:nvSpPr>
        <p:spPr>
          <a:xfrm>
            <a:off x="932330" y="2248348"/>
            <a:ext cx="10327340" cy="3877815"/>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Placeholder 1"/>
          <p:cNvSpPr>
            <a:spLocks noGrp="1"/>
          </p:cNvSpPr>
          <p:nvPr>
            <p:ph type="title"/>
          </p:nvPr>
        </p:nvSpPr>
        <p:spPr>
          <a:xfrm>
            <a:off x="917987" y="304800"/>
            <a:ext cx="10341684" cy="1752600"/>
          </a:xfrm>
          <a:prstGeom prst="rect">
            <a:avLst/>
          </a:prstGeom>
        </p:spPr>
        <p:txBody>
          <a:bodyPr vert="horz" lIns="91440" tIns="45720" rIns="91440" bIns="45720" rtlCol="0" anchor="ctr">
            <a:noAutofit/>
          </a:bodyPr>
          <a:lstStyle/>
          <a:p>
            <a:r>
              <a:rPr lang="en-US" smtClean="0"/>
              <a:t>Click to edit Master title style</a:t>
            </a:r>
            <a:endParaRPr lang="en-US" dirty="0"/>
          </a:p>
        </p:txBody>
      </p:sp>
    </p:spTree>
    <p:extLst>
      <p:ext uri="{BB962C8B-B14F-4D97-AF65-F5344CB8AC3E}">
        <p14:creationId xmlns:p14="http://schemas.microsoft.com/office/powerpoint/2010/main" val="2277936964"/>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sldNum="0" hdr="0" ftr="0" dt="0"/>
  <p:txStyles>
    <p:titleStyle>
      <a:lvl1pPr algn="ctr"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l" defTabSz="914400" rtl="0"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l" defTabSz="914400" rtl="0"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l" defTabSz="914400" rtl="0"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l" defTabSz="914400" rtl="0"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0" orient="horz" pos="2160" userDrawn="1">
          <p15:clr>
            <a:srgbClr val="F26B43"/>
          </p15:clr>
        </p15:guide>
        <p15:guide id="1" pos="3840" userDrawn="1">
          <p15:clr>
            <a:srgbClr val="F26B43"/>
          </p15:clr>
        </p15:guide>
        <p15:guide id="2" orient="horz" pos="1296" userDrawn="1">
          <p15:clr>
            <a:srgbClr val="F26B43"/>
          </p15:clr>
        </p15:guide>
        <p15:guide id="3" orient="horz" pos="192"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828800" y="4415562"/>
            <a:ext cx="8534400" cy="842238"/>
          </a:xfrm>
        </p:spPr>
        <p:txBody>
          <a:bodyPr>
            <a:normAutofit/>
          </a:bodyPr>
          <a:lstStyle/>
          <a:p>
            <a:r>
              <a:rPr lang="en-ZA" sz="2000" dirty="0">
                <a:latin typeface="Arial" panose="020B0604020202020204" pitchFamily="34" charset="0"/>
                <a:cs typeface="Arial" panose="020B0604020202020204" pitchFamily="34" charset="0"/>
              </a:rPr>
              <a:t>Ntokozo Mthembu (DLitt et Phil)</a:t>
            </a:r>
            <a:br>
              <a:rPr lang="en-ZA" sz="2000" dirty="0">
                <a:latin typeface="Arial" panose="020B0604020202020204" pitchFamily="34" charset="0"/>
                <a:cs typeface="Arial" panose="020B0604020202020204" pitchFamily="34" charset="0"/>
              </a:rPr>
            </a:br>
            <a:r>
              <a:rPr lang="en-ZA" sz="2000" dirty="0">
                <a:latin typeface="Arial" panose="020B0604020202020204" pitchFamily="34" charset="0"/>
                <a:cs typeface="Arial" panose="020B0604020202020204" pitchFamily="34" charset="0"/>
              </a:rPr>
              <a:t>University of South Africa</a:t>
            </a:r>
            <a:endParaRPr lang="en-US" sz="2000" dirty="0">
              <a:latin typeface="Arial" panose="020B0604020202020204" pitchFamily="34" charset="0"/>
              <a:cs typeface="Arial" panose="020B0604020202020204" pitchFamily="34" charset="0"/>
            </a:endParaRPr>
          </a:p>
        </p:txBody>
      </p:sp>
      <p:sp>
        <p:nvSpPr>
          <p:cNvPr id="2" name="Title 1"/>
          <p:cNvSpPr>
            <a:spLocks noGrp="1"/>
          </p:cNvSpPr>
          <p:nvPr>
            <p:ph type="ctrTitle"/>
          </p:nvPr>
        </p:nvSpPr>
        <p:spPr>
          <a:xfrm>
            <a:off x="1577788" y="504825"/>
            <a:ext cx="9036424" cy="2614894"/>
          </a:xfrm>
        </p:spPr>
        <p:txBody>
          <a:bodyPr>
            <a:normAutofit fontScale="90000"/>
          </a:bodyPr>
          <a:lstStyle/>
          <a:p>
            <a:r>
              <a:rPr lang="en-ZA" sz="3200" dirty="0" smtClean="0"/>
              <a:t/>
            </a:r>
            <a:br>
              <a:rPr lang="en-ZA" sz="3200" dirty="0" smtClean="0"/>
            </a:br>
            <a:r>
              <a:rPr lang="en-ZA" sz="3200" dirty="0" smtClean="0"/>
              <a:t/>
            </a:r>
            <a:br>
              <a:rPr lang="en-ZA" sz="3200" dirty="0" smtClean="0"/>
            </a:br>
            <a:r>
              <a:rPr lang="en-ZA" sz="3200" dirty="0" smtClean="0"/>
              <a:t/>
            </a:r>
            <a:br>
              <a:rPr lang="en-ZA" sz="3200" dirty="0" smtClean="0"/>
            </a:br>
            <a:r>
              <a:rPr lang="en-ZA" sz="3200" dirty="0" smtClean="0"/>
              <a:t/>
            </a:r>
            <a:br>
              <a:rPr lang="en-ZA" sz="3200" dirty="0" smtClean="0"/>
            </a:br>
            <a:r>
              <a:rPr lang="en-ZA" sz="3200" dirty="0" smtClean="0"/>
              <a:t/>
            </a:r>
            <a:br>
              <a:rPr lang="en-ZA" sz="3200" dirty="0" smtClean="0"/>
            </a:br>
            <a:r>
              <a:rPr lang="en-ZA" sz="3200" dirty="0" smtClean="0"/>
              <a:t/>
            </a:r>
            <a:br>
              <a:rPr lang="en-ZA" sz="3200" dirty="0" smtClean="0"/>
            </a:br>
            <a:r>
              <a:rPr lang="en-ZA" sz="3200" dirty="0" smtClean="0"/>
              <a:t/>
            </a:r>
            <a:br>
              <a:rPr lang="en-ZA" sz="3200" dirty="0" smtClean="0"/>
            </a:br>
            <a:r>
              <a:rPr lang="en-ZA" sz="3200" dirty="0" smtClean="0"/>
              <a:t/>
            </a:r>
            <a:br>
              <a:rPr lang="en-ZA" sz="3200" dirty="0" smtClean="0"/>
            </a:br>
            <a:r>
              <a:rPr lang="en-ZA" sz="3200" dirty="0" smtClean="0"/>
              <a:t/>
            </a:r>
            <a:br>
              <a:rPr lang="en-ZA" sz="3200" dirty="0" smtClean="0"/>
            </a:br>
            <a:r>
              <a:rPr lang="en-ZA" sz="3200" dirty="0" smtClean="0"/>
              <a:t/>
            </a:r>
            <a:br>
              <a:rPr lang="en-ZA" sz="3200" dirty="0" smtClean="0"/>
            </a:br>
            <a:r>
              <a:rPr lang="en-ZA" sz="3200" dirty="0" smtClean="0"/>
              <a:t/>
            </a:r>
            <a:br>
              <a:rPr lang="en-ZA" sz="3200" dirty="0" smtClean="0"/>
            </a:br>
            <a:r>
              <a:rPr lang="en-ZA" sz="3200" dirty="0" smtClean="0"/>
              <a:t/>
            </a:r>
            <a:br>
              <a:rPr lang="en-ZA" sz="3200" dirty="0" smtClean="0"/>
            </a:br>
            <a:r>
              <a:rPr lang="en-ZA" sz="3200" dirty="0" smtClean="0"/>
              <a:t/>
            </a:r>
            <a:br>
              <a:rPr lang="en-ZA" sz="3200" dirty="0" smtClean="0"/>
            </a:br>
            <a:r>
              <a:rPr lang="en-ZA" sz="3200" dirty="0" smtClean="0"/>
              <a:t/>
            </a:r>
            <a:br>
              <a:rPr lang="en-ZA" sz="3200" dirty="0" smtClean="0"/>
            </a:br>
            <a:r>
              <a:rPr lang="en-ZA" sz="3200" dirty="0" smtClean="0"/>
              <a:t/>
            </a:r>
            <a:br>
              <a:rPr lang="en-ZA" sz="3200" dirty="0" smtClean="0"/>
            </a:br>
            <a:r>
              <a:rPr lang="en-ZA" sz="3200" dirty="0" smtClean="0"/>
              <a:t/>
            </a:r>
            <a:br>
              <a:rPr lang="en-ZA" sz="3200" dirty="0" smtClean="0"/>
            </a:br>
            <a:r>
              <a:rPr lang="en-ZA" sz="3200" dirty="0" smtClean="0"/>
              <a:t/>
            </a:r>
            <a:br>
              <a:rPr lang="en-ZA" sz="3200" dirty="0" smtClean="0"/>
            </a:br>
            <a:r>
              <a:rPr lang="en-ZA" sz="3200" dirty="0" smtClean="0"/>
              <a:t/>
            </a:r>
            <a:br>
              <a:rPr lang="en-ZA" sz="3200" dirty="0" smtClean="0"/>
            </a:br>
            <a:r>
              <a:rPr lang="en-ZA" sz="3200" dirty="0" smtClean="0"/>
              <a:t/>
            </a:r>
            <a:br>
              <a:rPr lang="en-ZA" sz="3200" dirty="0" smtClean="0"/>
            </a:br>
            <a:r>
              <a:rPr lang="en-ZA" sz="3200" dirty="0" smtClean="0"/>
              <a:t/>
            </a:r>
            <a:br>
              <a:rPr lang="en-ZA" sz="3200" dirty="0" smtClean="0"/>
            </a:br>
            <a:r>
              <a:rPr lang="en-ZA" sz="3200" dirty="0" smtClean="0"/>
              <a:t/>
            </a:r>
            <a:br>
              <a:rPr lang="en-ZA" sz="3200" dirty="0" smtClean="0"/>
            </a:br>
            <a:r>
              <a:rPr lang="en-ZA" sz="3200" dirty="0" smtClean="0"/>
              <a:t/>
            </a:r>
            <a:br>
              <a:rPr lang="en-ZA" sz="3200" dirty="0" smtClean="0"/>
            </a:br>
            <a:r>
              <a:rPr lang="en-ZA" sz="3200" dirty="0" smtClean="0"/>
              <a:t/>
            </a:r>
            <a:br>
              <a:rPr lang="en-ZA" sz="3200" dirty="0" smtClean="0"/>
            </a:br>
            <a:r>
              <a:rPr lang="en-ZA" sz="3200" dirty="0" smtClean="0"/>
              <a:t/>
            </a:r>
            <a:br>
              <a:rPr lang="en-ZA" sz="3200" dirty="0" smtClean="0"/>
            </a:br>
            <a:r>
              <a:rPr lang="en-ZA" sz="3200" dirty="0" smtClean="0"/>
              <a:t/>
            </a:r>
            <a:br>
              <a:rPr lang="en-ZA" sz="3200" dirty="0" smtClean="0"/>
            </a:br>
            <a:r>
              <a:rPr lang="en-ZA" sz="3200" dirty="0" smtClean="0"/>
              <a:t/>
            </a:r>
            <a:br>
              <a:rPr lang="en-ZA" sz="3200" dirty="0" smtClean="0"/>
            </a:br>
            <a:r>
              <a:rPr lang="en-ZA" sz="3200" dirty="0" smtClean="0"/>
              <a:t/>
            </a:r>
            <a:br>
              <a:rPr lang="en-ZA" sz="3200" dirty="0" smtClean="0"/>
            </a:br>
            <a:r>
              <a:rPr lang="en-ZA" sz="3200" dirty="0" smtClean="0"/>
              <a:t/>
            </a:r>
            <a:br>
              <a:rPr lang="en-ZA" sz="3200" dirty="0" smtClean="0"/>
            </a:br>
            <a:r>
              <a:rPr lang="en-ZA" sz="3200" dirty="0" smtClean="0"/>
              <a:t/>
            </a:r>
            <a:br>
              <a:rPr lang="en-ZA" sz="3200" dirty="0" smtClean="0"/>
            </a:br>
            <a:r>
              <a:rPr lang="en-ZA" sz="3200" dirty="0" smtClean="0"/>
              <a:t/>
            </a:r>
            <a:br>
              <a:rPr lang="en-ZA" sz="3200" dirty="0" smtClean="0"/>
            </a:br>
            <a:r>
              <a:rPr lang="en-ZA" sz="3200" dirty="0" smtClean="0"/>
              <a:t/>
            </a:r>
            <a:br>
              <a:rPr lang="en-ZA" sz="3200" dirty="0" smtClean="0"/>
            </a:br>
            <a:r>
              <a:rPr lang="en-ZA" sz="3200" dirty="0" smtClean="0"/>
              <a:t/>
            </a:r>
            <a:br>
              <a:rPr lang="en-ZA" sz="3200" dirty="0" smtClean="0"/>
            </a:br>
            <a:r>
              <a:rPr lang="en-ZA" sz="3200" dirty="0" smtClean="0"/>
              <a:t/>
            </a:r>
            <a:br>
              <a:rPr lang="en-ZA" sz="3200" dirty="0" smtClean="0"/>
            </a:br>
            <a:r>
              <a:rPr lang="en-ZA" sz="3200" dirty="0" smtClean="0"/>
              <a:t/>
            </a:r>
            <a:br>
              <a:rPr lang="en-ZA" sz="3200" dirty="0" smtClean="0"/>
            </a:br>
            <a:r>
              <a:rPr lang="en-ZA" sz="3200" dirty="0" smtClean="0"/>
              <a:t/>
            </a:r>
            <a:br>
              <a:rPr lang="en-ZA" sz="3200" dirty="0" smtClean="0"/>
            </a:br>
            <a:r>
              <a:rPr lang="en-ZA" sz="3200" dirty="0" smtClean="0"/>
              <a:t/>
            </a:r>
            <a:br>
              <a:rPr lang="en-ZA" sz="3200" dirty="0" smtClean="0"/>
            </a:br>
            <a:r>
              <a:rPr lang="en-ZA" sz="3200" dirty="0" smtClean="0"/>
              <a:t/>
            </a:r>
            <a:br>
              <a:rPr lang="en-ZA" sz="3200" dirty="0" smtClean="0"/>
            </a:br>
            <a:r>
              <a:rPr lang="en-ZA" sz="3200" dirty="0" smtClean="0"/>
              <a:t/>
            </a:r>
            <a:br>
              <a:rPr lang="en-ZA" sz="3200" dirty="0" smtClean="0"/>
            </a:br>
            <a:r>
              <a:rPr lang="en-ZA" sz="3200" dirty="0" smtClean="0"/>
              <a:t/>
            </a:r>
            <a:br>
              <a:rPr lang="en-ZA" sz="3200" dirty="0" smtClean="0"/>
            </a:br>
            <a:r>
              <a:rPr lang="en-ZA" sz="3200" dirty="0" smtClean="0"/>
              <a:t/>
            </a:r>
            <a:br>
              <a:rPr lang="en-ZA" sz="3200" dirty="0" smtClean="0"/>
            </a:br>
            <a:r>
              <a:rPr lang="en-ZA" sz="3200" dirty="0" smtClean="0"/>
              <a:t/>
            </a:r>
            <a:br>
              <a:rPr lang="en-ZA" sz="3200" dirty="0" smtClean="0"/>
            </a:br>
            <a:r>
              <a:rPr lang="en-ZA" sz="3200" dirty="0" smtClean="0"/>
              <a:t/>
            </a:r>
            <a:br>
              <a:rPr lang="en-ZA" sz="3200" dirty="0" smtClean="0"/>
            </a:br>
            <a:r>
              <a:rPr lang="en-ZA" sz="3200" dirty="0" smtClean="0"/>
              <a:t/>
            </a:r>
            <a:br>
              <a:rPr lang="en-ZA" sz="3200" dirty="0" smtClean="0"/>
            </a:br>
            <a:r>
              <a:rPr lang="en-ZA" sz="3200" dirty="0" smtClean="0"/>
              <a:t/>
            </a:r>
            <a:br>
              <a:rPr lang="en-ZA" sz="3200" dirty="0" smtClean="0"/>
            </a:br>
            <a:r>
              <a:rPr lang="en-ZA" sz="3200" dirty="0" smtClean="0"/>
              <a:t/>
            </a:r>
            <a:br>
              <a:rPr lang="en-ZA" sz="3200" dirty="0" smtClean="0"/>
            </a:br>
            <a:r>
              <a:rPr lang="en-ZA" sz="3200" dirty="0" smtClean="0"/>
              <a:t/>
            </a:r>
            <a:br>
              <a:rPr lang="en-ZA" sz="3200" dirty="0" smtClean="0"/>
            </a:br>
            <a:r>
              <a:rPr lang="en-ZA" sz="3200" dirty="0" smtClean="0"/>
              <a:t/>
            </a:r>
            <a:br>
              <a:rPr lang="en-ZA" sz="3200" dirty="0" smtClean="0"/>
            </a:br>
            <a:r>
              <a:rPr lang="en-ZA" sz="3200" dirty="0" smtClean="0"/>
              <a:t/>
            </a:r>
            <a:br>
              <a:rPr lang="en-ZA" sz="3200" dirty="0" smtClean="0"/>
            </a:br>
            <a:r>
              <a:rPr lang="en-ZA" sz="3200" dirty="0" smtClean="0"/>
              <a:t/>
            </a:r>
            <a:br>
              <a:rPr lang="en-ZA" sz="3200" dirty="0" smtClean="0"/>
            </a:br>
            <a:r>
              <a:rPr lang="en-ZA" sz="3200" dirty="0" smtClean="0"/>
              <a:t/>
            </a:r>
            <a:br>
              <a:rPr lang="en-ZA" sz="3200" dirty="0" smtClean="0"/>
            </a:br>
            <a:r>
              <a:rPr lang="en-ZA" sz="3200" dirty="0" smtClean="0"/>
              <a:t/>
            </a:r>
            <a:br>
              <a:rPr lang="en-ZA" sz="3200" dirty="0" smtClean="0"/>
            </a:br>
            <a:r>
              <a:rPr lang="en-ZA" sz="3200" dirty="0" smtClean="0"/>
              <a:t/>
            </a:r>
            <a:br>
              <a:rPr lang="en-ZA" sz="3200" dirty="0" smtClean="0"/>
            </a:br>
            <a:r>
              <a:rPr lang="en-ZA" sz="3200" dirty="0" smtClean="0"/>
              <a:t/>
            </a:r>
            <a:br>
              <a:rPr lang="en-ZA" sz="3200" dirty="0" smtClean="0"/>
            </a:br>
            <a:r>
              <a:rPr lang="en-ZA" sz="3200" dirty="0" smtClean="0"/>
              <a:t/>
            </a:r>
            <a:br>
              <a:rPr lang="en-ZA" sz="3200" dirty="0" smtClean="0"/>
            </a:br>
            <a:r>
              <a:rPr lang="en-ZA" sz="3200" dirty="0" smtClean="0"/>
              <a:t/>
            </a:r>
            <a:br>
              <a:rPr lang="en-ZA" sz="3200" dirty="0" smtClean="0"/>
            </a:br>
            <a:r>
              <a:rPr lang="en-ZA" sz="3200" dirty="0" smtClean="0"/>
              <a:t/>
            </a:r>
            <a:br>
              <a:rPr lang="en-ZA" sz="3200" dirty="0" smtClean="0"/>
            </a:br>
            <a:r>
              <a:rPr lang="en-ZA" sz="3200" dirty="0" smtClean="0"/>
              <a:t/>
            </a:r>
            <a:br>
              <a:rPr lang="en-ZA" sz="3200" dirty="0" smtClean="0"/>
            </a:br>
            <a:r>
              <a:rPr lang="en-ZA" sz="3200" dirty="0" smtClean="0"/>
              <a:t/>
            </a:r>
            <a:br>
              <a:rPr lang="en-ZA" sz="3200" dirty="0" smtClean="0"/>
            </a:br>
            <a:r>
              <a:rPr lang="en-ZA" sz="3200" dirty="0"/>
              <a:t/>
            </a:r>
            <a:br>
              <a:rPr lang="en-ZA" sz="3200" dirty="0"/>
            </a:br>
            <a:r>
              <a:rPr lang="en-ZA" sz="3200" dirty="0" smtClean="0"/>
              <a:t/>
            </a:r>
            <a:br>
              <a:rPr lang="en-ZA" sz="3200" dirty="0" smtClean="0"/>
            </a:br>
            <a:r>
              <a:rPr lang="en-ZA" sz="3200" dirty="0" smtClean="0"/>
              <a:t/>
            </a:r>
            <a:br>
              <a:rPr lang="en-ZA" sz="3200" dirty="0" smtClean="0"/>
            </a:br>
            <a:r>
              <a:rPr lang="en-ZA" sz="3200" dirty="0"/>
              <a:t/>
            </a:r>
            <a:br>
              <a:rPr lang="en-ZA" sz="3200" dirty="0"/>
            </a:br>
            <a:r>
              <a:rPr lang="en-ZA" sz="3200" dirty="0" smtClean="0"/>
              <a:t/>
            </a:r>
            <a:br>
              <a:rPr lang="en-ZA" sz="3200" dirty="0" smtClean="0"/>
            </a:br>
            <a:r>
              <a:rPr lang="en-ZA" sz="3200" dirty="0"/>
              <a:t/>
            </a:r>
            <a:br>
              <a:rPr lang="en-ZA" sz="3200" dirty="0"/>
            </a:br>
            <a:r>
              <a:rPr lang="en-ZA" sz="3200" dirty="0" smtClean="0"/>
              <a:t/>
            </a:r>
            <a:br>
              <a:rPr lang="en-ZA" sz="3200" dirty="0" smtClean="0"/>
            </a:br>
            <a:r>
              <a:rPr lang="en-ZA" sz="4400" dirty="0"/>
              <a:t/>
            </a:r>
            <a:br>
              <a:rPr lang="en-ZA" sz="4400" dirty="0"/>
            </a:br>
            <a:r>
              <a:rPr lang="en-ZA" sz="2700" dirty="0" smtClean="0">
                <a:latin typeface="Arial" panose="020B0604020202020204" pitchFamily="34" charset="0"/>
                <a:cs typeface="Arial" panose="020B0604020202020204" pitchFamily="34" charset="0"/>
              </a:rPr>
              <a:t>The contest of colonial fronts and a ‘menace’ of indigenous language(s) in the learning landscape in South Africa</a:t>
            </a:r>
            <a:r>
              <a:rPr lang="en-US" sz="1800" dirty="0" smtClean="0">
                <a:latin typeface="Arial" panose="020B0604020202020204" pitchFamily="34" charset="0"/>
                <a:cs typeface="Arial" panose="020B0604020202020204" pitchFamily="34" charset="0"/>
              </a:rPr>
              <a:t/>
            </a:r>
            <a:br>
              <a:rPr lang="en-US" sz="1800" dirty="0" smtClean="0">
                <a:latin typeface="Arial" panose="020B0604020202020204" pitchFamily="34" charset="0"/>
                <a:cs typeface="Arial" panose="020B0604020202020204" pitchFamily="34" charset="0"/>
              </a:rPr>
            </a:br>
            <a:r>
              <a:rPr lang="en-US" sz="1800" dirty="0" smtClean="0">
                <a:latin typeface="Arial" panose="020B0604020202020204" pitchFamily="34" charset="0"/>
                <a:cs typeface="Arial" panose="020B0604020202020204" pitchFamily="34" charset="0"/>
              </a:rPr>
              <a:t/>
            </a:r>
            <a:br>
              <a:rPr lang="en-US" sz="1800" dirty="0" smtClean="0">
                <a:latin typeface="Arial" panose="020B0604020202020204" pitchFamily="34" charset="0"/>
                <a:cs typeface="Arial" panose="020B0604020202020204" pitchFamily="34" charset="0"/>
              </a:rPr>
            </a:br>
            <a:r>
              <a:rPr lang="en-US" sz="1300" dirty="0" smtClean="0">
                <a:latin typeface="Arial" panose="020B0604020202020204" pitchFamily="34" charset="0"/>
                <a:cs typeface="Arial" panose="020B0604020202020204" pitchFamily="34" charset="0"/>
              </a:rPr>
              <a:t>South </a:t>
            </a:r>
            <a:r>
              <a:rPr lang="en-US" sz="1300" dirty="0">
                <a:latin typeface="Arial" panose="020B0604020202020204" pitchFamily="34" charset="0"/>
                <a:cs typeface="Arial" panose="020B0604020202020204" pitchFamily="34" charset="0"/>
              </a:rPr>
              <a:t>African Sociological Association 27</a:t>
            </a:r>
            <a:r>
              <a:rPr lang="en-US" sz="1300" baseline="30000" dirty="0">
                <a:latin typeface="Arial" panose="020B0604020202020204" pitchFamily="34" charset="0"/>
                <a:cs typeface="Arial" panose="020B0604020202020204" pitchFamily="34" charset="0"/>
              </a:rPr>
              <a:t>th</a:t>
            </a:r>
            <a:r>
              <a:rPr lang="en-US" sz="1300" dirty="0">
                <a:latin typeface="Arial" panose="020B0604020202020204" pitchFamily="34" charset="0"/>
                <a:cs typeface="Arial" panose="020B0604020202020204" pitchFamily="34" charset="0"/>
              </a:rPr>
              <a:t> Congress: 0</a:t>
            </a:r>
            <a:r>
              <a:rPr lang="en-ZA" sz="1300" dirty="0">
                <a:latin typeface="Arial" panose="020B0604020202020204" pitchFamily="34" charset="0"/>
                <a:cs typeface="Arial" panose="020B0604020202020204" pitchFamily="34" charset="0"/>
              </a:rPr>
              <a:t>2 - 05 June </a:t>
            </a:r>
            <a:r>
              <a:rPr lang="en-US" sz="1300" dirty="0">
                <a:latin typeface="Arial" panose="020B0604020202020204" pitchFamily="34" charset="0"/>
                <a:cs typeface="Arial" panose="020B0604020202020204" pitchFamily="34" charset="0"/>
              </a:rPr>
              <a:t>2017 </a:t>
            </a:r>
            <a:br>
              <a:rPr lang="en-US" sz="1300" dirty="0">
                <a:latin typeface="Arial" panose="020B0604020202020204" pitchFamily="34" charset="0"/>
                <a:cs typeface="Arial" panose="020B0604020202020204" pitchFamily="34" charset="0"/>
              </a:rPr>
            </a:br>
            <a:r>
              <a:rPr lang="en-ZA" sz="1300" dirty="0">
                <a:latin typeface="Arial" panose="020B0604020202020204" pitchFamily="34" charset="0"/>
                <a:cs typeface="Arial" panose="020B0604020202020204" pitchFamily="34" charset="0"/>
              </a:rPr>
              <a:t>University of </a:t>
            </a:r>
            <a:r>
              <a:rPr lang="en-ZA" sz="1300" dirty="0" smtClean="0">
                <a:latin typeface="Arial" panose="020B0604020202020204" pitchFamily="34" charset="0"/>
                <a:cs typeface="Arial" panose="020B0604020202020204" pitchFamily="34" charset="0"/>
              </a:rPr>
              <a:t>North-West</a:t>
            </a:r>
            <a:r>
              <a:rPr lang="en-ZA" sz="1300" dirty="0">
                <a:latin typeface="Arial" panose="020B0604020202020204" pitchFamily="34" charset="0"/>
                <a:cs typeface="Arial" panose="020B0604020202020204" pitchFamily="34" charset="0"/>
              </a:rPr>
              <a:t/>
            </a:r>
            <a:br>
              <a:rPr lang="en-ZA" sz="1300" dirty="0">
                <a:latin typeface="Arial" panose="020B0604020202020204" pitchFamily="34" charset="0"/>
                <a:cs typeface="Arial" panose="020B0604020202020204" pitchFamily="34" charset="0"/>
              </a:rPr>
            </a:br>
            <a:r>
              <a:rPr lang="en-ZA" sz="1300" dirty="0">
                <a:latin typeface="Arial" panose="020B0604020202020204" pitchFamily="34" charset="0"/>
                <a:cs typeface="Arial" panose="020B0604020202020204" pitchFamily="34" charset="0"/>
              </a:rPr>
              <a:t> </a:t>
            </a:r>
            <a:r>
              <a:rPr lang="en-ZA" sz="1300" dirty="0" smtClean="0">
                <a:latin typeface="Arial" panose="020B0604020202020204" pitchFamily="34" charset="0"/>
                <a:cs typeface="Arial" panose="020B0604020202020204" pitchFamily="34" charset="0"/>
              </a:rPr>
              <a:t>Mahikeng, North-West Province, </a:t>
            </a:r>
            <a:r>
              <a:rPr lang="en-ZA" sz="1300" dirty="0">
                <a:latin typeface="Arial" panose="020B0604020202020204" pitchFamily="34" charset="0"/>
                <a:cs typeface="Arial" panose="020B0604020202020204" pitchFamily="34" charset="0"/>
              </a:rPr>
              <a:t>South </a:t>
            </a:r>
            <a:r>
              <a:rPr lang="en-ZA" sz="1300" dirty="0" smtClean="0">
                <a:latin typeface="Arial" panose="020B0604020202020204" pitchFamily="34" charset="0"/>
                <a:cs typeface="Arial" panose="020B0604020202020204" pitchFamily="34" charset="0"/>
              </a:rPr>
              <a:t>Africa</a:t>
            </a:r>
            <a:r>
              <a:rPr lang="en-ZA" sz="1800" dirty="0" smtClean="0">
                <a:latin typeface="Arial" panose="020B0604020202020204" pitchFamily="34" charset="0"/>
                <a:cs typeface="Arial" panose="020B0604020202020204" pitchFamily="34" charset="0"/>
              </a:rPr>
              <a:t/>
            </a:r>
            <a:br>
              <a:rPr lang="en-ZA" sz="1800" dirty="0" smtClean="0">
                <a:latin typeface="Arial" panose="020B0604020202020204" pitchFamily="34" charset="0"/>
                <a:cs typeface="Arial" panose="020B0604020202020204" pitchFamily="34" charset="0"/>
              </a:rPr>
            </a:br>
            <a:r>
              <a:rPr lang="en-US" sz="1800" dirty="0" smtClean="0">
                <a:latin typeface="Arial" panose="020B0604020202020204" pitchFamily="34" charset="0"/>
                <a:cs typeface="Arial" panose="020B0604020202020204" pitchFamily="34" charset="0"/>
              </a:rPr>
              <a:t/>
            </a:r>
            <a:br>
              <a:rPr lang="en-US" sz="1800" dirty="0" smtClean="0">
                <a:latin typeface="Arial" panose="020B0604020202020204" pitchFamily="34" charset="0"/>
                <a:cs typeface="Arial" panose="020B0604020202020204" pitchFamily="34" charset="0"/>
              </a:rPr>
            </a:br>
            <a:r>
              <a:rPr lang="en-US" sz="1300" dirty="0" smtClean="0">
                <a:latin typeface="Arial" panose="020B0604020202020204" pitchFamily="34" charset="0"/>
                <a:cs typeface="Arial" panose="020B0604020202020204" pitchFamily="34" charset="0"/>
              </a:rPr>
              <a:t>#</a:t>
            </a:r>
            <a:r>
              <a:rPr lang="en-US" sz="1300" i="1" dirty="0" smtClean="0">
                <a:latin typeface="Arial" panose="020B0604020202020204" pitchFamily="34" charset="0"/>
                <a:cs typeface="Arial" panose="020B0604020202020204" pitchFamily="34" charset="0"/>
              </a:rPr>
              <a:t>WHATMUSTRISE:  CRITICAL SOCIOLOGICAL REFLECTIONS ON CONTEMPORARY PROTEST MOVEMENTS</a:t>
            </a:r>
            <a:endParaRPr lang="en-ZA" sz="1300" i="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41342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932330" y="2057400"/>
            <a:ext cx="10327340" cy="4551218"/>
          </a:xfrm>
        </p:spPr>
        <p:txBody>
          <a:bodyPr>
            <a:noAutofit/>
          </a:bodyPr>
          <a:lstStyle/>
          <a:p>
            <a:r>
              <a:rPr lang="en-ZA" sz="1800" dirty="0"/>
              <a:t>The South African education transformation discourse suggests that the hegemony of English and Afrikaans languages are still observable in the society in general</a:t>
            </a:r>
            <a:r>
              <a:rPr lang="en-ZA" sz="1800" dirty="0" smtClean="0"/>
              <a:t>.</a:t>
            </a:r>
          </a:p>
          <a:p>
            <a:r>
              <a:rPr lang="en-ZA" sz="1800" dirty="0" smtClean="0"/>
              <a:t>Discourse - </a:t>
            </a:r>
            <a:r>
              <a:rPr lang="en-ZA" sz="1800" dirty="0"/>
              <a:t>“a socially accepted association among ways of using language, of thinking, feeling, believing, valuing, and of acting or playing a particular social role” (Valdez, Freire and Delavan </a:t>
            </a:r>
            <a:r>
              <a:rPr lang="en-ZA" sz="1800" dirty="0" smtClean="0"/>
              <a:t>2016:605</a:t>
            </a:r>
            <a:r>
              <a:rPr lang="en-ZA" sz="1800" dirty="0"/>
              <a:t>) </a:t>
            </a:r>
            <a:endParaRPr lang="en-ZA" sz="1800" dirty="0" smtClean="0"/>
          </a:p>
          <a:p>
            <a:r>
              <a:rPr lang="en-ZA" sz="1800" dirty="0" smtClean="0"/>
              <a:t> </a:t>
            </a:r>
            <a:r>
              <a:rPr lang="en-ZA" sz="1800" dirty="0"/>
              <a:t>Therefore, it is significant to be cautious that dominant discourses are normally replicated via individuals’ daily social activities in their respective locales such as institutions, communities, families and individuals’ echo rules and values that prescribe what seems to be a universal truth</a:t>
            </a:r>
            <a:r>
              <a:rPr lang="en-ZA" sz="1800" dirty="0" smtClean="0"/>
              <a:t>.</a:t>
            </a:r>
          </a:p>
          <a:p>
            <a:r>
              <a:rPr lang="en-ZA" sz="1800" dirty="0" smtClean="0"/>
              <a:t>The biased </a:t>
            </a:r>
            <a:r>
              <a:rPr lang="en-ZA" sz="1800" dirty="0"/>
              <a:t>social setting is noticeable in four stages</a:t>
            </a:r>
            <a:r>
              <a:rPr lang="en-ZA" sz="1800" b="1" i="1" u="sng" dirty="0"/>
              <a:t>: firstly</a:t>
            </a:r>
            <a:r>
              <a:rPr lang="en-ZA" sz="1800" dirty="0"/>
              <a:t>, the prevailing comparable correlation dejection practices towards the Southern nations in general that can be discovered and studied. </a:t>
            </a:r>
            <a:r>
              <a:rPr lang="en-ZA" sz="1800" b="1" i="1" u="sng" dirty="0"/>
              <a:t>Secondly</a:t>
            </a:r>
            <a:r>
              <a:rPr lang="en-ZA" sz="1800" dirty="0"/>
              <a:t>, this happens through an implied and logical suppression of indigenous knowledge values throughout the Southern Hemisphere. </a:t>
            </a:r>
            <a:r>
              <a:rPr lang="en-ZA" sz="1800" b="1" i="1" u="sng" dirty="0" smtClean="0"/>
              <a:t>Thirdly</a:t>
            </a:r>
            <a:r>
              <a:rPr lang="en-ZA" sz="1800" dirty="0"/>
              <a:t>, the societies from the Northern Hemisphere gain from this setup as they use indigenes as a source of valuable knowledge for their learning. </a:t>
            </a:r>
            <a:r>
              <a:rPr lang="en-ZA" sz="1800" b="1" i="1" u="sng" dirty="0"/>
              <a:t>Fourthly,</a:t>
            </a:r>
            <a:r>
              <a:rPr lang="en-ZA" sz="1800" dirty="0"/>
              <a:t> the Northern Hemisphere’s theoretical viability simultaneously effectively disadvantages the indigenous knowledge, thought and the manner of imagination and full-scale development universally. </a:t>
            </a:r>
          </a:p>
        </p:txBody>
      </p:sp>
      <p:sp>
        <p:nvSpPr>
          <p:cNvPr id="3" name="Title 2"/>
          <p:cNvSpPr>
            <a:spLocks noGrp="1"/>
          </p:cNvSpPr>
          <p:nvPr>
            <p:ph type="title"/>
          </p:nvPr>
        </p:nvSpPr>
        <p:spPr/>
        <p:txBody>
          <a:bodyPr/>
          <a:lstStyle/>
          <a:p>
            <a:r>
              <a:rPr lang="en-ZA" dirty="0"/>
              <a:t>Discussions: The challenges and possibilities for a transformed education</a:t>
            </a:r>
            <a:r>
              <a:rPr lang="en-ZA" dirty="0" smtClean="0"/>
              <a:t>.(Cont.)</a:t>
            </a:r>
            <a:endParaRPr lang="en-ZA" dirty="0"/>
          </a:p>
        </p:txBody>
      </p:sp>
    </p:spTree>
    <p:extLst>
      <p:ext uri="{BB962C8B-B14F-4D97-AF65-F5344CB8AC3E}">
        <p14:creationId xmlns:p14="http://schemas.microsoft.com/office/powerpoint/2010/main" val="27997617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932330" y="2248348"/>
            <a:ext cx="10327340" cy="4214797"/>
          </a:xfrm>
        </p:spPr>
        <p:txBody>
          <a:bodyPr>
            <a:normAutofit fontScale="85000" lnSpcReduction="10000"/>
          </a:bodyPr>
          <a:lstStyle/>
          <a:p>
            <a:pPr lvl="0"/>
            <a:r>
              <a:rPr lang="en-ZA" dirty="0" smtClean="0"/>
              <a:t>The </a:t>
            </a:r>
            <a:r>
              <a:rPr lang="en-ZA" dirty="0"/>
              <a:t>current social situation in the Southern countries, like South Africa, presents a form of </a:t>
            </a:r>
            <a:r>
              <a:rPr lang="en-ZA" dirty="0" err="1"/>
              <a:t>colonialistic</a:t>
            </a:r>
            <a:r>
              <a:rPr lang="en-ZA" dirty="0"/>
              <a:t> violence through the reproduction of African subjectivities in a situation of the neo-apartheid era where they are damned and denied </a:t>
            </a:r>
            <a:r>
              <a:rPr lang="en-ZA" dirty="0" smtClean="0"/>
              <a:t>humanity</a:t>
            </a:r>
            <a:r>
              <a:rPr lang="en-ZA" dirty="0"/>
              <a:t> </a:t>
            </a:r>
            <a:r>
              <a:rPr lang="en-ZA" dirty="0" smtClean="0"/>
              <a:t>(Connell 2014:214</a:t>
            </a:r>
            <a:r>
              <a:rPr lang="en-ZA" dirty="0"/>
              <a:t>) </a:t>
            </a:r>
            <a:r>
              <a:rPr lang="en-ZA" dirty="0" smtClean="0"/>
              <a:t> </a:t>
            </a:r>
            <a:endParaRPr lang="en-ZA" dirty="0"/>
          </a:p>
          <a:p>
            <a:pPr lvl="0"/>
            <a:r>
              <a:rPr lang="en-ZA" dirty="0" smtClean="0"/>
              <a:t>Summarised </a:t>
            </a:r>
            <a:r>
              <a:rPr lang="en-ZA" dirty="0"/>
              <a:t>the present social settings “as social fascism coexists with liberal democracy, the state of exception coexists with constitutional normalcy, civil society coexists with the state of nature, and indirect rule coexists with the rule of law.” </a:t>
            </a:r>
            <a:r>
              <a:rPr lang="en-ZA" dirty="0" smtClean="0"/>
              <a:t>(Ndlovu-</a:t>
            </a:r>
            <a:r>
              <a:rPr lang="en-ZA" dirty="0" err="1" smtClean="0"/>
              <a:t>Gatsheni</a:t>
            </a:r>
            <a:r>
              <a:rPr lang="en-ZA" dirty="0" smtClean="0"/>
              <a:t> </a:t>
            </a:r>
            <a:r>
              <a:rPr lang="en-ZA" dirty="0"/>
              <a:t>(2013:142) </a:t>
            </a:r>
            <a:endParaRPr lang="en-ZA" dirty="0" smtClean="0"/>
          </a:p>
          <a:p>
            <a:pPr lvl="0"/>
            <a:r>
              <a:rPr lang="en-ZA" dirty="0" smtClean="0"/>
              <a:t>This </a:t>
            </a:r>
            <a:r>
              <a:rPr lang="en-ZA" dirty="0"/>
              <a:t>was made possible by the fact that all the processes that were designed to depict the liberation of the indigenous Africans on the rationality of belief and justification of deprivation were based on democratic values (</a:t>
            </a:r>
            <a:r>
              <a:rPr lang="en-ZA" dirty="0" err="1"/>
              <a:t>Lahiff</a:t>
            </a:r>
            <a:r>
              <a:rPr lang="en-ZA" dirty="0"/>
              <a:t> 2014:587). </a:t>
            </a:r>
            <a:endParaRPr lang="en-ZA" dirty="0" smtClean="0"/>
          </a:p>
          <a:p>
            <a:pPr lvl="0"/>
            <a:r>
              <a:rPr lang="en-ZA" dirty="0" smtClean="0"/>
              <a:t>To </a:t>
            </a:r>
            <a:r>
              <a:rPr lang="en-ZA" dirty="0"/>
              <a:t>illustrate this situation further, Ndlovu-</a:t>
            </a:r>
            <a:r>
              <a:rPr lang="en-ZA" dirty="0" err="1"/>
              <a:t>Gatsheni</a:t>
            </a:r>
            <a:r>
              <a:rPr lang="en-ZA" dirty="0"/>
              <a:t> (2013:37), </a:t>
            </a:r>
            <a:r>
              <a:rPr lang="en-ZA" dirty="0" err="1"/>
              <a:t>Hendler</a:t>
            </a:r>
            <a:r>
              <a:rPr lang="en-ZA" dirty="0"/>
              <a:t> (2015:4) and </a:t>
            </a:r>
            <a:r>
              <a:rPr lang="en-ZA" dirty="0" err="1"/>
              <a:t>Rotich</a:t>
            </a:r>
            <a:r>
              <a:rPr lang="en-ZA" dirty="0"/>
              <a:t>, </a:t>
            </a:r>
            <a:r>
              <a:rPr lang="en-ZA" dirty="0" err="1"/>
              <a:t>Ilieva</a:t>
            </a:r>
            <a:r>
              <a:rPr lang="en-ZA" dirty="0"/>
              <a:t> and </a:t>
            </a:r>
            <a:r>
              <a:rPr lang="en-ZA" dirty="0" err="1"/>
              <a:t>Walunywa</a:t>
            </a:r>
            <a:r>
              <a:rPr lang="en-ZA" dirty="0"/>
              <a:t> (2015:137) argue that Africa is still caught up in the traps of the </a:t>
            </a:r>
            <a:r>
              <a:rPr lang="en-ZA" dirty="0" err="1"/>
              <a:t>colonialistic</a:t>
            </a:r>
            <a:r>
              <a:rPr lang="en-ZA" dirty="0"/>
              <a:t> milieu that is identified by four interlinked strands: control of means of production, control of power, control of gender and sexuality, and control of partisanship and intellectual sphere.</a:t>
            </a:r>
            <a:endParaRPr lang="en-US" dirty="0"/>
          </a:p>
        </p:txBody>
      </p:sp>
      <p:sp>
        <p:nvSpPr>
          <p:cNvPr id="3" name="Title 2"/>
          <p:cNvSpPr>
            <a:spLocks noGrp="1"/>
          </p:cNvSpPr>
          <p:nvPr>
            <p:ph type="title"/>
          </p:nvPr>
        </p:nvSpPr>
        <p:spPr/>
        <p:txBody>
          <a:bodyPr/>
          <a:lstStyle/>
          <a:p>
            <a:r>
              <a:rPr lang="en-US" dirty="0"/>
              <a:t>Concluding remarks.</a:t>
            </a:r>
          </a:p>
        </p:txBody>
      </p:sp>
    </p:spTree>
    <p:extLst>
      <p:ext uri="{BB962C8B-B14F-4D97-AF65-F5344CB8AC3E}">
        <p14:creationId xmlns:p14="http://schemas.microsoft.com/office/powerpoint/2010/main" val="351010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0"/>
            <a:r>
              <a:rPr lang="en-ZA" dirty="0" smtClean="0"/>
              <a:t>To </a:t>
            </a:r>
            <a:r>
              <a:rPr lang="en-ZA" dirty="0"/>
              <a:t>expand the actual linkage between policy aims and educational end </a:t>
            </a:r>
            <a:r>
              <a:rPr lang="en-ZA" dirty="0" smtClean="0"/>
              <a:t>results</a:t>
            </a:r>
            <a:r>
              <a:rPr lang="en-ZA" dirty="0"/>
              <a:t>.</a:t>
            </a:r>
            <a:endParaRPr lang="en-ZA" dirty="0" smtClean="0"/>
          </a:p>
          <a:p>
            <a:pPr lvl="0"/>
            <a:r>
              <a:rPr lang="en-ZA" dirty="0" smtClean="0"/>
              <a:t> To conduct a </a:t>
            </a:r>
            <a:r>
              <a:rPr lang="en-ZA" dirty="0"/>
              <a:t>study </a:t>
            </a:r>
            <a:r>
              <a:rPr lang="en-ZA" dirty="0" smtClean="0"/>
              <a:t>that will  focus </a:t>
            </a:r>
            <a:r>
              <a:rPr lang="en-ZA" dirty="0"/>
              <a:t>on specific dimensions of the transformation of education sphere, such as different phases of transformation, challenges and limits of transformation, relevant resources, monitoring and evaluation approaches, conflict intervention, and socio-cultural features in the curriculum</a:t>
            </a:r>
            <a:r>
              <a:rPr lang="en-ZA" dirty="0" smtClean="0"/>
              <a:t>.</a:t>
            </a:r>
          </a:p>
          <a:p>
            <a:pPr lvl="0"/>
            <a:endParaRPr lang="en-US" dirty="0"/>
          </a:p>
        </p:txBody>
      </p:sp>
      <p:sp>
        <p:nvSpPr>
          <p:cNvPr id="3" name="Title 2"/>
          <p:cNvSpPr>
            <a:spLocks noGrp="1"/>
          </p:cNvSpPr>
          <p:nvPr>
            <p:ph type="title"/>
          </p:nvPr>
        </p:nvSpPr>
        <p:spPr/>
        <p:txBody>
          <a:bodyPr/>
          <a:lstStyle/>
          <a:p>
            <a:r>
              <a:rPr lang="en-US" dirty="0" smtClean="0"/>
              <a:t>Recommendations</a:t>
            </a:r>
            <a:endParaRPr lang="en-US" dirty="0"/>
          </a:p>
        </p:txBody>
      </p:sp>
    </p:spTree>
    <p:extLst>
      <p:ext uri="{BB962C8B-B14F-4D97-AF65-F5344CB8AC3E}">
        <p14:creationId xmlns:p14="http://schemas.microsoft.com/office/powerpoint/2010/main" val="34348006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05023" y="2528454"/>
            <a:ext cx="10341684" cy="1752600"/>
          </a:xfrm>
        </p:spPr>
        <p:txBody>
          <a:bodyPr/>
          <a:lstStyle/>
          <a:p>
            <a:r>
              <a:rPr lang="en-US" i="1" dirty="0" err="1" smtClean="0"/>
              <a:t>Ngiyabonga</a:t>
            </a:r>
            <a:endParaRPr lang="en-ZA" i="1" dirty="0"/>
          </a:p>
        </p:txBody>
      </p:sp>
    </p:spTree>
    <p:extLst>
      <p:ext uri="{BB962C8B-B14F-4D97-AF65-F5344CB8AC3E}">
        <p14:creationId xmlns:p14="http://schemas.microsoft.com/office/powerpoint/2010/main" val="9986329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nSpc>
                <a:spcPct val="150000"/>
              </a:lnSpc>
            </a:pPr>
            <a:r>
              <a:rPr lang="en-US" dirty="0" smtClean="0"/>
              <a:t>Introduction.</a:t>
            </a:r>
            <a:endParaRPr lang="en-US" dirty="0"/>
          </a:p>
          <a:p>
            <a:pPr>
              <a:lnSpc>
                <a:spcPct val="150000"/>
              </a:lnSpc>
            </a:pPr>
            <a:r>
              <a:rPr lang="en-US" dirty="0" smtClean="0"/>
              <a:t>Objectives.</a:t>
            </a:r>
            <a:endParaRPr lang="en-US" dirty="0"/>
          </a:p>
          <a:p>
            <a:pPr>
              <a:lnSpc>
                <a:spcPct val="150000"/>
              </a:lnSpc>
            </a:pPr>
            <a:r>
              <a:rPr lang="en-ZA" dirty="0" smtClean="0"/>
              <a:t>Background</a:t>
            </a:r>
            <a:r>
              <a:rPr lang="en-ZA" dirty="0"/>
              <a:t>: The contest of religiosity </a:t>
            </a:r>
            <a:r>
              <a:rPr lang="en-ZA" dirty="0" smtClean="0"/>
              <a:t>hegemony.</a:t>
            </a:r>
          </a:p>
          <a:p>
            <a:pPr>
              <a:lnSpc>
                <a:spcPct val="150000"/>
              </a:lnSpc>
            </a:pPr>
            <a:r>
              <a:rPr lang="en-ZA" dirty="0"/>
              <a:t>The post-apartheid era: a transformation </a:t>
            </a:r>
            <a:r>
              <a:rPr lang="en-ZA" dirty="0" smtClean="0"/>
              <a:t>discourse.</a:t>
            </a:r>
          </a:p>
          <a:p>
            <a:pPr>
              <a:lnSpc>
                <a:spcPct val="150000"/>
              </a:lnSpc>
            </a:pPr>
            <a:r>
              <a:rPr lang="en-ZA" dirty="0"/>
              <a:t>Discussions: The challenges and possibilities for a transformed </a:t>
            </a:r>
            <a:r>
              <a:rPr lang="en-ZA" dirty="0" smtClean="0"/>
              <a:t>education.</a:t>
            </a:r>
          </a:p>
          <a:p>
            <a:pPr>
              <a:lnSpc>
                <a:spcPct val="150000"/>
              </a:lnSpc>
            </a:pPr>
            <a:r>
              <a:rPr lang="en-ZA" dirty="0" smtClean="0"/>
              <a:t>Concluding remarks.</a:t>
            </a:r>
            <a:endParaRPr lang="en-ZA" dirty="0"/>
          </a:p>
        </p:txBody>
      </p:sp>
      <p:sp>
        <p:nvSpPr>
          <p:cNvPr id="3" name="Title 2"/>
          <p:cNvSpPr>
            <a:spLocks noGrp="1"/>
          </p:cNvSpPr>
          <p:nvPr>
            <p:ph type="title"/>
          </p:nvPr>
        </p:nvSpPr>
        <p:spPr/>
        <p:txBody>
          <a:bodyPr/>
          <a:lstStyle/>
          <a:p>
            <a:r>
              <a:rPr lang="en-US" dirty="0" smtClean="0"/>
              <a:t>Content</a:t>
            </a:r>
            <a:endParaRPr lang="en-US" dirty="0"/>
          </a:p>
        </p:txBody>
      </p:sp>
    </p:spTree>
    <p:extLst>
      <p:ext uri="{BB962C8B-B14F-4D97-AF65-F5344CB8AC3E}">
        <p14:creationId xmlns:p14="http://schemas.microsoft.com/office/powerpoint/2010/main" val="18578331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932330" y="2119746"/>
            <a:ext cx="10327340" cy="4301836"/>
          </a:xfrm>
        </p:spPr>
        <p:txBody>
          <a:bodyPr>
            <a:normAutofit/>
          </a:bodyPr>
          <a:lstStyle/>
          <a:p>
            <a:pPr>
              <a:spcAft>
                <a:spcPts val="600"/>
              </a:spcAft>
            </a:pPr>
            <a:r>
              <a:rPr lang="en-ZA" dirty="0"/>
              <a:t>The discourse on education transformation in recent years has tended to revive the ancient contest of colonial fronts on language(s</a:t>
            </a:r>
            <a:r>
              <a:rPr lang="en-ZA" dirty="0" smtClean="0"/>
              <a:t>)</a:t>
            </a:r>
          </a:p>
          <a:p>
            <a:pPr>
              <a:spcAft>
                <a:spcPts val="600"/>
              </a:spcAft>
            </a:pPr>
            <a:endParaRPr lang="en-ZA" dirty="0" smtClean="0"/>
          </a:p>
          <a:p>
            <a:pPr>
              <a:lnSpc>
                <a:spcPct val="110000"/>
              </a:lnSpc>
              <a:spcAft>
                <a:spcPts val="600"/>
              </a:spcAft>
            </a:pPr>
            <a:r>
              <a:rPr lang="en-ZA" dirty="0" smtClean="0"/>
              <a:t>The limit of </a:t>
            </a:r>
            <a:r>
              <a:rPr lang="en-ZA" dirty="0"/>
              <a:t>inclusion of the language(s) of the previously marginalised </a:t>
            </a:r>
            <a:r>
              <a:rPr lang="en-ZA" dirty="0" smtClean="0"/>
              <a:t>indigenous</a:t>
            </a:r>
          </a:p>
          <a:p>
            <a:pPr>
              <a:lnSpc>
                <a:spcPct val="110000"/>
              </a:lnSpc>
              <a:spcAft>
                <a:spcPts val="600"/>
              </a:spcAft>
            </a:pPr>
            <a:endParaRPr lang="en-ZA" dirty="0" smtClean="0"/>
          </a:p>
          <a:p>
            <a:pPr>
              <a:spcAft>
                <a:spcPts val="600"/>
              </a:spcAft>
            </a:pPr>
            <a:r>
              <a:rPr lang="en-ZA" dirty="0" smtClean="0"/>
              <a:t>The </a:t>
            </a:r>
            <a:r>
              <a:rPr lang="en-ZA" dirty="0"/>
              <a:t>deferment of academic transformation </a:t>
            </a:r>
            <a:r>
              <a:rPr lang="en-ZA" dirty="0" smtClean="0"/>
              <a:t>– fermentation of </a:t>
            </a:r>
            <a:r>
              <a:rPr lang="en-ZA" dirty="0"/>
              <a:t>campaigns such as the #Fees Must Fall and Decolonising the Curriculum campaigns. </a:t>
            </a:r>
            <a:endParaRPr lang="en-ZA" dirty="0" smtClean="0"/>
          </a:p>
          <a:p>
            <a:pPr>
              <a:spcAft>
                <a:spcPts val="600"/>
              </a:spcAft>
            </a:pPr>
            <a:endParaRPr lang="en-ZA" dirty="0" smtClean="0"/>
          </a:p>
        </p:txBody>
      </p:sp>
      <p:sp>
        <p:nvSpPr>
          <p:cNvPr id="3" name="Title 2"/>
          <p:cNvSpPr>
            <a:spLocks noGrp="1"/>
          </p:cNvSpPr>
          <p:nvPr>
            <p:ph type="title"/>
          </p:nvPr>
        </p:nvSpPr>
        <p:spPr>
          <a:xfrm>
            <a:off x="917986" y="367146"/>
            <a:ext cx="10341684" cy="1752600"/>
          </a:xfrm>
        </p:spPr>
        <p:txBody>
          <a:bodyPr/>
          <a:lstStyle/>
          <a:p>
            <a:r>
              <a:rPr lang="en-US" dirty="0"/>
              <a:t>Introduction.</a:t>
            </a:r>
          </a:p>
        </p:txBody>
      </p:sp>
    </p:spTree>
    <p:extLst>
      <p:ext uri="{BB962C8B-B14F-4D97-AF65-F5344CB8AC3E}">
        <p14:creationId xmlns:p14="http://schemas.microsoft.com/office/powerpoint/2010/main" val="11771582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ZA" dirty="0"/>
              <a:t>The examination of the manner colonial fronts’ contest manifests in asserting </a:t>
            </a:r>
            <a:r>
              <a:rPr lang="en-ZA" dirty="0" smtClean="0"/>
              <a:t>their </a:t>
            </a:r>
            <a:r>
              <a:rPr lang="en-ZA" dirty="0"/>
              <a:t>language(s) in the education sphere in the pre- and post-apartheid eras</a:t>
            </a:r>
            <a:r>
              <a:rPr lang="en-ZA" dirty="0" smtClean="0"/>
              <a:t>.</a:t>
            </a:r>
          </a:p>
          <a:p>
            <a:endParaRPr lang="en-ZA" dirty="0"/>
          </a:p>
          <a:p>
            <a:r>
              <a:rPr lang="en-ZA" dirty="0" smtClean="0"/>
              <a:t>To highlight </a:t>
            </a:r>
            <a:r>
              <a:rPr lang="en-ZA" dirty="0"/>
              <a:t>some sources of the challenges that are experienced in the transformation process for education sector in the country</a:t>
            </a:r>
            <a:r>
              <a:rPr lang="en-ZA" dirty="0" smtClean="0"/>
              <a:t>.</a:t>
            </a:r>
          </a:p>
          <a:p>
            <a:endParaRPr lang="en-US" dirty="0"/>
          </a:p>
          <a:p>
            <a:r>
              <a:rPr lang="en-ZA" dirty="0" smtClean="0"/>
              <a:t>To suggest opportunities </a:t>
            </a:r>
            <a:r>
              <a:rPr lang="en-ZA" dirty="0"/>
              <a:t>in relation to the deferment of transformation in the education sector. </a:t>
            </a:r>
            <a:endParaRPr lang="en-ZA" dirty="0" smtClean="0"/>
          </a:p>
        </p:txBody>
      </p:sp>
      <p:sp>
        <p:nvSpPr>
          <p:cNvPr id="3" name="Title 2"/>
          <p:cNvSpPr>
            <a:spLocks noGrp="1"/>
          </p:cNvSpPr>
          <p:nvPr>
            <p:ph type="title"/>
          </p:nvPr>
        </p:nvSpPr>
        <p:spPr/>
        <p:txBody>
          <a:bodyPr/>
          <a:lstStyle/>
          <a:p>
            <a:r>
              <a:rPr lang="en-US" dirty="0"/>
              <a:t>Objectives.</a:t>
            </a:r>
          </a:p>
        </p:txBody>
      </p:sp>
    </p:spTree>
    <p:extLst>
      <p:ext uri="{BB962C8B-B14F-4D97-AF65-F5344CB8AC3E}">
        <p14:creationId xmlns:p14="http://schemas.microsoft.com/office/powerpoint/2010/main" val="24842221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932330" y="2248348"/>
            <a:ext cx="10327340" cy="4173234"/>
          </a:xfrm>
        </p:spPr>
        <p:txBody>
          <a:bodyPr>
            <a:normAutofit fontScale="92500" lnSpcReduction="20000"/>
          </a:bodyPr>
          <a:lstStyle/>
          <a:p>
            <a:pPr lvl="0"/>
            <a:r>
              <a:rPr lang="en-ZA" dirty="0"/>
              <a:t>The United Nations Educational, Scientific and Cultural Organization (UNESCO) (2014) </a:t>
            </a:r>
            <a:r>
              <a:rPr lang="en-ZA" dirty="0" smtClean="0"/>
              <a:t>-“</a:t>
            </a:r>
            <a:r>
              <a:rPr lang="en-ZA" dirty="0"/>
              <a:t>ensure equitable, quality education and lifelong learning for all by 2030’’, it is important to integrate the curriculum of indigenous knowledge and related knowledge into the lives of a particular locality (Morales 2016:34). </a:t>
            </a:r>
            <a:endParaRPr lang="en-ZA" dirty="0" smtClean="0"/>
          </a:p>
          <a:p>
            <a:pPr lvl="0"/>
            <a:r>
              <a:rPr lang="en-ZA" dirty="0" smtClean="0"/>
              <a:t>The </a:t>
            </a:r>
            <a:r>
              <a:rPr lang="en-ZA" dirty="0"/>
              <a:t>notion of transformation of all social spheres in South Africa has been high on the </a:t>
            </a:r>
            <a:r>
              <a:rPr lang="en-ZA" dirty="0" smtClean="0"/>
              <a:t>agenda</a:t>
            </a:r>
            <a:r>
              <a:rPr lang="en-ZA" dirty="0"/>
              <a:t> </a:t>
            </a:r>
            <a:r>
              <a:rPr lang="en-ZA" dirty="0" smtClean="0"/>
              <a:t>- Transformation - </a:t>
            </a:r>
            <a:r>
              <a:rPr lang="en-ZA" dirty="0"/>
              <a:t>denotes social change that reflects the alteration of practices that were embedded in the divide-and-rule principle and Western value system to the incorporation of the African value system in the society and </a:t>
            </a:r>
            <a:r>
              <a:rPr lang="en-US" dirty="0" smtClean="0"/>
              <a:t>List progress against goals &amp; limits.</a:t>
            </a:r>
          </a:p>
          <a:p>
            <a:pPr lvl="0"/>
            <a:r>
              <a:rPr lang="en-ZA" dirty="0"/>
              <a:t>Nevertheless, the transformation process has been experienced differently </a:t>
            </a:r>
            <a:r>
              <a:rPr lang="en-ZA" dirty="0" smtClean="0"/>
              <a:t>- education </a:t>
            </a:r>
            <a:r>
              <a:rPr lang="en-ZA" dirty="0"/>
              <a:t>sector, especially the higher education sector. </a:t>
            </a:r>
            <a:endParaRPr lang="en-ZA" dirty="0" smtClean="0"/>
          </a:p>
          <a:p>
            <a:pPr lvl="0"/>
            <a:r>
              <a:rPr lang="en-ZA" dirty="0" smtClean="0"/>
              <a:t>In </a:t>
            </a:r>
            <a:r>
              <a:rPr lang="en-ZA" dirty="0"/>
              <a:t>order to understand the present transformation in the education context in South Africa, it will be vital to revisit the concept of literacy and its improvement in relation to the type of education that is offered at present (</a:t>
            </a:r>
            <a:r>
              <a:rPr lang="en-ZA" dirty="0" err="1"/>
              <a:t>Maposa</a:t>
            </a:r>
            <a:r>
              <a:rPr lang="en-ZA" dirty="0"/>
              <a:t> &amp; Wassermann 2009:43)</a:t>
            </a:r>
            <a:endParaRPr lang="en-US" dirty="0" smtClean="0"/>
          </a:p>
          <a:p>
            <a:endParaRPr lang="en-US" dirty="0"/>
          </a:p>
        </p:txBody>
      </p:sp>
      <p:sp>
        <p:nvSpPr>
          <p:cNvPr id="3" name="Title 2"/>
          <p:cNvSpPr>
            <a:spLocks noGrp="1"/>
          </p:cNvSpPr>
          <p:nvPr>
            <p:ph type="title"/>
          </p:nvPr>
        </p:nvSpPr>
        <p:spPr/>
        <p:txBody>
          <a:bodyPr/>
          <a:lstStyle/>
          <a:p>
            <a:r>
              <a:rPr lang="en-ZA" dirty="0"/>
              <a:t>Background: The contest of religiosity hegemony.</a:t>
            </a:r>
          </a:p>
        </p:txBody>
      </p:sp>
    </p:spTree>
    <p:extLst>
      <p:ext uri="{BB962C8B-B14F-4D97-AF65-F5344CB8AC3E}">
        <p14:creationId xmlns:p14="http://schemas.microsoft.com/office/powerpoint/2010/main" val="21405305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932330" y="2057400"/>
            <a:ext cx="10327340" cy="4551218"/>
          </a:xfrm>
        </p:spPr>
        <p:txBody>
          <a:bodyPr>
            <a:normAutofit fontScale="92500" lnSpcReduction="10000"/>
          </a:bodyPr>
          <a:lstStyle/>
          <a:p>
            <a:r>
              <a:rPr lang="en-ZA" dirty="0"/>
              <a:t>transformation in the education sphere has been characterised by some observable lagging behind, especially when it comes to the introduction of the indigenous languages in the learning environment</a:t>
            </a:r>
            <a:r>
              <a:rPr lang="en-ZA" dirty="0" smtClean="0"/>
              <a:t>.</a:t>
            </a:r>
          </a:p>
          <a:p>
            <a:r>
              <a:rPr lang="en-ZA" dirty="0" smtClean="0"/>
              <a:t> </a:t>
            </a:r>
            <a:r>
              <a:rPr lang="en-ZA" dirty="0"/>
              <a:t>These limitations have been identified by substantial disagreement about how transformation should be defined and monitored</a:t>
            </a:r>
            <a:r>
              <a:rPr lang="en-ZA" dirty="0" smtClean="0"/>
              <a:t>.</a:t>
            </a:r>
          </a:p>
          <a:p>
            <a:r>
              <a:rPr lang="en-ZA" dirty="0"/>
              <a:t>The different viewpoints and theoretical variation can be summed in two points: The </a:t>
            </a:r>
            <a:r>
              <a:rPr lang="en-ZA" b="1" i="1" u="sng" dirty="0"/>
              <a:t>first</a:t>
            </a:r>
            <a:r>
              <a:rPr lang="en-ZA" dirty="0"/>
              <a:t> </a:t>
            </a:r>
            <a:r>
              <a:rPr lang="en-ZA" dirty="0" smtClean="0"/>
              <a:t>opinion - the </a:t>
            </a:r>
            <a:r>
              <a:rPr lang="en-ZA" dirty="0"/>
              <a:t>quality of education, and the </a:t>
            </a:r>
            <a:r>
              <a:rPr lang="en-ZA" b="1" i="1" u="sng" dirty="0" smtClean="0"/>
              <a:t>second</a:t>
            </a:r>
            <a:r>
              <a:rPr lang="en-ZA" dirty="0" smtClean="0"/>
              <a:t> - experience </a:t>
            </a:r>
            <a:r>
              <a:rPr lang="en-ZA" dirty="0"/>
              <a:t>deferral, </a:t>
            </a:r>
            <a:r>
              <a:rPr lang="en-ZA" dirty="0" smtClean="0"/>
              <a:t>the </a:t>
            </a:r>
            <a:r>
              <a:rPr lang="en-ZA" dirty="0"/>
              <a:t>incorporation of the indigenous value systems including languages. </a:t>
            </a:r>
            <a:endParaRPr lang="en-ZA" dirty="0" smtClean="0"/>
          </a:p>
          <a:p>
            <a:r>
              <a:rPr lang="en-ZA" dirty="0" err="1" smtClean="0"/>
              <a:t>Nomdebevana</a:t>
            </a:r>
            <a:r>
              <a:rPr lang="en-ZA" dirty="0" smtClean="0"/>
              <a:t> </a:t>
            </a:r>
            <a:r>
              <a:rPr lang="en-ZA" dirty="0"/>
              <a:t>(2013:48) emphasises that</a:t>
            </a:r>
            <a:r>
              <a:rPr lang="en-ZA" dirty="0" smtClean="0"/>
              <a:t>:  “Language </a:t>
            </a:r>
            <a:r>
              <a:rPr lang="en-ZA" dirty="0"/>
              <a:t>always occurs in a context and contexts range from cultural contexts of shared meanings and world to social context to which definition of self and situation are constructed to cognitive context of past experience and knowledge. Understanding how language is used and how it is structured depends on consideration of how it is embedded in all of these contexts</a:t>
            </a:r>
            <a:r>
              <a:rPr lang="en-ZA" dirty="0" smtClean="0"/>
              <a:t>.” </a:t>
            </a:r>
            <a:endParaRPr lang="en-ZA" dirty="0"/>
          </a:p>
          <a:p>
            <a:endParaRPr lang="en-ZA" dirty="0"/>
          </a:p>
        </p:txBody>
      </p:sp>
      <p:sp>
        <p:nvSpPr>
          <p:cNvPr id="3" name="Title 2"/>
          <p:cNvSpPr>
            <a:spLocks noGrp="1"/>
          </p:cNvSpPr>
          <p:nvPr>
            <p:ph type="title"/>
          </p:nvPr>
        </p:nvSpPr>
        <p:spPr/>
        <p:txBody>
          <a:bodyPr/>
          <a:lstStyle/>
          <a:p>
            <a:r>
              <a:rPr lang="en-ZA" dirty="0"/>
              <a:t>Background: The contest of religiosity hegemony</a:t>
            </a:r>
            <a:r>
              <a:rPr lang="en-ZA" dirty="0" smtClean="0"/>
              <a:t>.(Cont.)</a:t>
            </a:r>
            <a:endParaRPr lang="en-ZA" dirty="0"/>
          </a:p>
        </p:txBody>
      </p:sp>
    </p:spTree>
    <p:extLst>
      <p:ext uri="{BB962C8B-B14F-4D97-AF65-F5344CB8AC3E}">
        <p14:creationId xmlns:p14="http://schemas.microsoft.com/office/powerpoint/2010/main" val="60966616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932330" y="2248348"/>
            <a:ext cx="10327340" cy="4339488"/>
          </a:xfrm>
        </p:spPr>
        <p:txBody>
          <a:bodyPr>
            <a:normAutofit fontScale="70000" lnSpcReduction="20000"/>
          </a:bodyPr>
          <a:lstStyle/>
          <a:p>
            <a:r>
              <a:rPr lang="en-ZA" dirty="0" smtClean="0"/>
              <a:t>The </a:t>
            </a:r>
            <a:r>
              <a:rPr lang="en-ZA" dirty="0"/>
              <a:t>South African indigenous people </a:t>
            </a:r>
            <a:r>
              <a:rPr lang="en-ZA" dirty="0" smtClean="0"/>
              <a:t>- </a:t>
            </a:r>
            <a:r>
              <a:rPr lang="en-ZA" dirty="0"/>
              <a:t>structurally </a:t>
            </a:r>
            <a:r>
              <a:rPr lang="en-ZA" dirty="0" smtClean="0"/>
              <a:t>disadvantaged, experiences of symbolic </a:t>
            </a:r>
            <a:r>
              <a:rPr lang="en-ZA" dirty="0"/>
              <a:t>violence. </a:t>
            </a:r>
            <a:endParaRPr lang="en-ZA" dirty="0" smtClean="0"/>
          </a:p>
          <a:p>
            <a:r>
              <a:rPr lang="en-ZA" dirty="0" smtClean="0"/>
              <a:t>To </a:t>
            </a:r>
            <a:r>
              <a:rPr lang="en-ZA" dirty="0"/>
              <a:t>this effect, the rationale behind the use of language such as English and Afrikaans in South African society including education sphere cannot be understood without a revisit of the role played by various denominations in this instance. </a:t>
            </a:r>
            <a:endParaRPr lang="en-ZA" dirty="0" smtClean="0"/>
          </a:p>
          <a:p>
            <a:r>
              <a:rPr lang="en-ZA" dirty="0" smtClean="0"/>
              <a:t>It </a:t>
            </a:r>
            <a:r>
              <a:rPr lang="en-ZA" dirty="0"/>
              <a:t>is worth highlighting that since the early phases of colonisation in South Africa, western colonising fronts especially Britons and Dutch always had their contending programmes. For instance, though Dutch settlers landed earlier than Britons in the country, but they concurred on the divide and rule principle and use or enforcing of their respective languages – English and Dutch, of which later was abandoned for the introduction of Afrikaans (</a:t>
            </a:r>
            <a:r>
              <a:rPr lang="en-ZA" dirty="0" err="1"/>
              <a:t>Ntombela</a:t>
            </a:r>
            <a:r>
              <a:rPr lang="en-ZA" dirty="0"/>
              <a:t> 2016:78</a:t>
            </a:r>
            <a:r>
              <a:rPr lang="en-ZA" dirty="0" smtClean="0"/>
              <a:t>).</a:t>
            </a:r>
          </a:p>
          <a:p>
            <a:r>
              <a:rPr lang="en-ZA" dirty="0"/>
              <a:t>Varying denominations advocated a particular agenda that promoted their home cultural values. For instance, it is estimated that about 475 mission stations were established in the whole of South Africa between 1737 and 1904. In addition, </a:t>
            </a:r>
            <a:r>
              <a:rPr lang="en-ZA" dirty="0" err="1"/>
              <a:t>Maylam</a:t>
            </a:r>
            <a:r>
              <a:rPr lang="en-ZA" dirty="0"/>
              <a:t> (1986) (as cited in </a:t>
            </a:r>
            <a:r>
              <a:rPr lang="en-ZA" dirty="0" err="1"/>
              <a:t>Modise</a:t>
            </a:r>
            <a:r>
              <a:rPr lang="en-ZA" dirty="0"/>
              <a:t> 2011) argues that mission stations received up to 8 000 acres of land for tenants, with missions controlling 175 000 acres in Natal. Again, when we look at the role of the Church in this regard, for instance, on one hand, the Dutch Reformed Church played a meaningful role in oppression and the creation of the ideology of apartheid. On the other hand, the Anglican Church supported British programmes and values over Dutch descendants to entrench its hegemony. Secondly, the introduction of Western literacy and the education system emphasised the usage of foreign languages (</a:t>
            </a:r>
            <a:r>
              <a:rPr lang="en-ZA" dirty="0" err="1"/>
              <a:t>Kamwangamalwu</a:t>
            </a:r>
            <a:r>
              <a:rPr lang="en-ZA" dirty="0"/>
              <a:t> 2006:86). Since various Christian missionaries emphasised the use of their respective languages in their programmes, English and Afrikaans secured a prominent position in South African society.</a:t>
            </a:r>
          </a:p>
          <a:p>
            <a:endParaRPr lang="en-ZA" dirty="0"/>
          </a:p>
        </p:txBody>
      </p:sp>
      <p:sp>
        <p:nvSpPr>
          <p:cNvPr id="3" name="Title 2"/>
          <p:cNvSpPr>
            <a:spLocks noGrp="1"/>
          </p:cNvSpPr>
          <p:nvPr>
            <p:ph type="title"/>
          </p:nvPr>
        </p:nvSpPr>
        <p:spPr/>
        <p:txBody>
          <a:bodyPr/>
          <a:lstStyle/>
          <a:p>
            <a:r>
              <a:rPr lang="en-ZA" dirty="0"/>
              <a:t>Background: The contest of religiosity hegemony.(Cont.)</a:t>
            </a:r>
          </a:p>
        </p:txBody>
      </p:sp>
    </p:spTree>
    <p:extLst>
      <p:ext uri="{BB962C8B-B14F-4D97-AF65-F5344CB8AC3E}">
        <p14:creationId xmlns:p14="http://schemas.microsoft.com/office/powerpoint/2010/main" val="29258673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0000" lnSpcReduction="20000"/>
          </a:bodyPr>
          <a:lstStyle/>
          <a:p>
            <a:r>
              <a:rPr lang="en-ZA" dirty="0"/>
              <a:t>The dawn of democracy in South Africa-1990s came at a time when the state of organic tension in which language practices enforced the supremacy of a particular language, in this instance English, were viewed over the other languages (</a:t>
            </a:r>
            <a:r>
              <a:rPr lang="en-ZA" dirty="0" err="1"/>
              <a:t>Kamwangamalu</a:t>
            </a:r>
            <a:r>
              <a:rPr lang="en-ZA" dirty="0"/>
              <a:t> 2006:92). </a:t>
            </a:r>
          </a:p>
          <a:p>
            <a:r>
              <a:rPr lang="en-ZA" dirty="0"/>
              <a:t>The promise of transformation of various social structures, including the education sector, although English remained advantaged though Afrikaans enjoyed the upper hand over English during the apartheid heydays, it came second after the demise of apartheid (</a:t>
            </a:r>
            <a:r>
              <a:rPr lang="en-ZA" dirty="0" err="1"/>
              <a:t>Botma</a:t>
            </a:r>
            <a:r>
              <a:rPr lang="en-ZA" dirty="0"/>
              <a:t> 2012:32). </a:t>
            </a:r>
          </a:p>
          <a:p>
            <a:endParaRPr lang="en-ZA" dirty="0"/>
          </a:p>
          <a:p>
            <a:r>
              <a:rPr lang="en-ZA" dirty="0"/>
              <a:t>Was there an actual written plan? This is exacerbated by the fact that communication in most social activities such as the media, judiciary, labour market and education continue to be presented in English and less usage of the vernacular (</a:t>
            </a:r>
            <a:r>
              <a:rPr lang="en-ZA" dirty="0" err="1"/>
              <a:t>Ntombela</a:t>
            </a:r>
            <a:r>
              <a:rPr lang="en-ZA" dirty="0"/>
              <a:t> 2016:77).</a:t>
            </a:r>
          </a:p>
          <a:p>
            <a:endParaRPr lang="en-ZA" dirty="0"/>
          </a:p>
          <a:p>
            <a:r>
              <a:rPr lang="en-ZA" dirty="0"/>
              <a:t>The indigenous populace in general, including learners and educators, - “code-switching” with a view to ensure an understanding of related concepts (</a:t>
            </a:r>
            <a:r>
              <a:rPr lang="en-ZA" dirty="0" err="1"/>
              <a:t>Jantjies</a:t>
            </a:r>
            <a:r>
              <a:rPr lang="en-ZA" dirty="0"/>
              <a:t> &amp; Joy 2016:2). Code-switching denotes using or speaking two languages simultaneously during a conversation or learning session. This means that indigenous people are obliged to use code-switching not for communication purposes only, but in writing as well. </a:t>
            </a:r>
          </a:p>
        </p:txBody>
      </p:sp>
      <p:sp>
        <p:nvSpPr>
          <p:cNvPr id="3" name="Title 2"/>
          <p:cNvSpPr>
            <a:spLocks noGrp="1"/>
          </p:cNvSpPr>
          <p:nvPr>
            <p:ph type="title"/>
          </p:nvPr>
        </p:nvSpPr>
        <p:spPr/>
        <p:txBody>
          <a:bodyPr/>
          <a:lstStyle/>
          <a:p>
            <a:r>
              <a:rPr lang="en-ZA" dirty="0"/>
              <a:t>The post-apartheid era: a transformation discourse.</a:t>
            </a:r>
          </a:p>
        </p:txBody>
      </p:sp>
    </p:spTree>
    <p:extLst>
      <p:ext uri="{BB962C8B-B14F-4D97-AF65-F5344CB8AC3E}">
        <p14:creationId xmlns:p14="http://schemas.microsoft.com/office/powerpoint/2010/main" val="11656486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932330" y="2057400"/>
            <a:ext cx="10327340" cy="4551218"/>
          </a:xfrm>
        </p:spPr>
        <p:txBody>
          <a:bodyPr>
            <a:normAutofit lnSpcReduction="10000"/>
          </a:bodyPr>
          <a:lstStyle/>
          <a:p>
            <a:r>
              <a:rPr lang="en-ZA" dirty="0"/>
              <a:t>Although transformation of education and related curricula has been officially approved by the government in the post-apartheid era, it remains a highly contested discourse with varying stakeholders with different agendas (</a:t>
            </a:r>
            <a:r>
              <a:rPr lang="en-ZA" dirty="0" err="1"/>
              <a:t>Prinsloo</a:t>
            </a:r>
            <a:r>
              <a:rPr lang="en-ZA" dirty="0"/>
              <a:t> 2010:22</a:t>
            </a:r>
            <a:r>
              <a:rPr lang="en-ZA" dirty="0" smtClean="0"/>
              <a:t>).</a:t>
            </a:r>
          </a:p>
          <a:p>
            <a:r>
              <a:rPr lang="en-ZA" dirty="0" smtClean="0"/>
              <a:t> </a:t>
            </a:r>
            <a:r>
              <a:rPr lang="en-ZA" dirty="0"/>
              <a:t>Despite such differences, transformation in South Africa has to proceed in order to enable the indigenous people to rediscover their “self as African” in terms of traditions, indigenous knowledge systems and related historical civilisation. </a:t>
            </a:r>
            <a:endParaRPr lang="en-ZA" dirty="0" smtClean="0"/>
          </a:p>
          <a:p>
            <a:r>
              <a:rPr lang="en-ZA" dirty="0" smtClean="0"/>
              <a:t>Ndlovu-</a:t>
            </a:r>
            <a:r>
              <a:rPr lang="en-ZA" dirty="0" err="1" smtClean="0"/>
              <a:t>Gatsheni</a:t>
            </a:r>
            <a:r>
              <a:rPr lang="en-ZA" dirty="0" smtClean="0"/>
              <a:t> </a:t>
            </a:r>
            <a:r>
              <a:rPr lang="en-ZA" dirty="0"/>
              <a:t>(2013:54) argues that there are six core points for Africans to ensure their rediscovery of self-knowing for a total self-governance: self regeneration, self-understanding, self-definition, self-knowing, self-articulation and de-</a:t>
            </a:r>
            <a:r>
              <a:rPr lang="en-ZA" dirty="0" err="1"/>
              <a:t>oracization</a:t>
            </a:r>
            <a:r>
              <a:rPr lang="en-ZA" dirty="0"/>
              <a:t> or silencing.</a:t>
            </a:r>
            <a:endParaRPr lang="en-US" dirty="0"/>
          </a:p>
        </p:txBody>
      </p:sp>
      <p:sp>
        <p:nvSpPr>
          <p:cNvPr id="3" name="Title 2"/>
          <p:cNvSpPr>
            <a:spLocks noGrp="1"/>
          </p:cNvSpPr>
          <p:nvPr>
            <p:ph type="title"/>
          </p:nvPr>
        </p:nvSpPr>
        <p:spPr/>
        <p:txBody>
          <a:bodyPr/>
          <a:lstStyle/>
          <a:p>
            <a:r>
              <a:rPr lang="en-ZA" dirty="0"/>
              <a:t>Discussions: The challenges and possibilities for a transformed education.</a:t>
            </a:r>
          </a:p>
        </p:txBody>
      </p:sp>
    </p:spTree>
    <p:extLst>
      <p:ext uri="{BB962C8B-B14F-4D97-AF65-F5344CB8AC3E}">
        <p14:creationId xmlns:p14="http://schemas.microsoft.com/office/powerpoint/2010/main" val="14745215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resentation for project post-mortem">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Cambria-Calibri">
      <a:majorFont>
        <a:latin typeface="Cambria" panose="02040503050406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spDef>
      <a:spPr/>
      <a:bodyPr rtlCol="0" anchor="ctr"/>
      <a:lstStyle>
        <a:defPPr algn="ctr">
          <a:defRPr dirty="0"/>
        </a:defPPr>
      </a:lstStyle>
      <a:style>
        <a:lnRef idx="3">
          <a:schemeClr val="lt1"/>
        </a:lnRef>
        <a:fillRef idx="1">
          <a:schemeClr val="accent3"/>
        </a:fillRef>
        <a:effectRef idx="1">
          <a:schemeClr val="accent3"/>
        </a:effectRef>
        <a:fontRef idx="minor">
          <a:schemeClr val="lt1"/>
        </a:fontRef>
      </a:style>
    </a:spDef>
    <a:lnDef>
      <a:spPr/>
      <a:bodyPr/>
      <a:lstStyle/>
      <a:style>
        <a:lnRef idx="1">
          <a:schemeClr val="accent3"/>
        </a:lnRef>
        <a:fillRef idx="0">
          <a:schemeClr val="accent3"/>
        </a:fillRef>
        <a:effectRef idx="0">
          <a:schemeClr val="accent3"/>
        </a:effectRef>
        <a:fontRef idx="minor">
          <a:schemeClr val="tx1"/>
        </a:fontRef>
      </a:style>
    </a:lnDef>
    <a:txDef>
      <a:spPr>
        <a:noFill/>
        <a:ln>
          <a:solidFill>
            <a:schemeClr val="accent1"/>
          </a:solidFill>
        </a:ln>
      </a:spPr>
      <a:bodyPr wrap="square" rtlCol="0" anchor="ctr" anchorCtr="1">
        <a:spAutoFit/>
      </a:bodyPr>
      <a:lstStyle>
        <a:defPPr>
          <a:defRPr dirty="0"/>
        </a:defPPr>
      </a:lstStyle>
    </a:txDef>
  </a:objectDefaults>
  <a:extraClrSchemeLst/>
  <a:extLst>
    <a:ext uri="{05A4C25C-085E-4340-85A3-A5531E510DB2}">
      <thm15:themeFamily xmlns:thm15="http://schemas.microsoft.com/office/thememl/2012/main" name="Presentation for project post-mortem" id="{42F01CCD-FDAC-4DB9-99AB-456DC36F8B8C}" vid="{1808E04F-CF50-4371-A088-91C77318EA90}"/>
    </a:ext>
  </a:extLst>
</a:theme>
</file>

<file path=ppt/theme/theme2.xml><?xml version="1.0" encoding="utf-8"?>
<a:theme xmlns:a="http://schemas.openxmlformats.org/drawingml/2006/main" name="Office Theme">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Cambria-Calibri">
      <a:majorFont>
        <a:latin typeface="Cambria" panose="02040503050406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Cambria-Calibri">
      <a:majorFont>
        <a:latin typeface="Cambria" panose="02040503050406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332B37FA-28CB-46C6-A9E3-5E4526C1B18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Presentation for project post-mortem</Template>
  <TotalTime>0</TotalTime>
  <Words>1671</Words>
  <Application>Microsoft Office PowerPoint</Application>
  <PresentationFormat>Widescreen</PresentationFormat>
  <Paragraphs>62</Paragraphs>
  <Slides>13</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Arial</vt:lpstr>
      <vt:lpstr>Calibri</vt:lpstr>
      <vt:lpstr>Cambria</vt:lpstr>
      <vt:lpstr>Wingdings</vt:lpstr>
      <vt:lpstr>Presentation for project post-mortem</vt:lpstr>
      <vt:lpstr>                                                                  The contest of colonial fronts and a ‘menace’ of indigenous language(s) in the learning landscape in South Africa  South African Sociological Association 27th Congress: 02 - 05 June 2017  University of North-West  Mahikeng, North-West Province, South Africa  #WHATMUSTRISE:  CRITICAL SOCIOLOGICAL REFLECTIONS ON CONTEMPORARY PROTEST MOVEMENTS</vt:lpstr>
      <vt:lpstr>Content</vt:lpstr>
      <vt:lpstr>Introduction.</vt:lpstr>
      <vt:lpstr>Objectives.</vt:lpstr>
      <vt:lpstr>Background: The contest of religiosity hegemony.</vt:lpstr>
      <vt:lpstr>Background: The contest of religiosity hegemony.(Cont.)</vt:lpstr>
      <vt:lpstr>Background: The contest of religiosity hegemony.(Cont.)</vt:lpstr>
      <vt:lpstr>The post-apartheid era: a transformation discourse.</vt:lpstr>
      <vt:lpstr>Discussions: The challenges and possibilities for a transformed education.</vt:lpstr>
      <vt:lpstr>Discussions: The challenges and possibilities for a transformed education.(Cont.)</vt:lpstr>
      <vt:lpstr>Concluding remarks.</vt:lpstr>
      <vt:lpstr>Recommendations</vt:lpstr>
      <vt:lpstr>Ngiyabonga</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2017-06-26T06:54:26Z</dcterms:created>
  <dcterms:modified xsi:type="dcterms:W3CDTF">2019-02-28T07:24:34Z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TC034605419991</vt:lpwstr>
  </property>
</Properties>
</file>