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2" r:id="rId2"/>
  </p:sldMasterIdLst>
  <p:notesMasterIdLst>
    <p:notesMasterId r:id="rId95"/>
  </p:notesMasterIdLst>
  <p:handoutMasterIdLst>
    <p:handoutMasterId r:id="rId96"/>
  </p:handoutMasterIdLst>
  <p:sldIdLst>
    <p:sldId id="736" r:id="rId3"/>
    <p:sldId id="737" r:id="rId4"/>
    <p:sldId id="734" r:id="rId5"/>
    <p:sldId id="735" r:id="rId6"/>
    <p:sldId id="700" r:id="rId7"/>
    <p:sldId id="701" r:id="rId8"/>
    <p:sldId id="702" r:id="rId9"/>
    <p:sldId id="699" r:id="rId10"/>
    <p:sldId id="539" r:id="rId11"/>
    <p:sldId id="635" r:id="rId12"/>
    <p:sldId id="745" r:id="rId13"/>
    <p:sldId id="746" r:id="rId14"/>
    <p:sldId id="747" r:id="rId15"/>
    <p:sldId id="748" r:id="rId16"/>
    <p:sldId id="761" r:id="rId17"/>
    <p:sldId id="749" r:id="rId18"/>
    <p:sldId id="750" r:id="rId19"/>
    <p:sldId id="751" r:id="rId20"/>
    <p:sldId id="752" r:id="rId21"/>
    <p:sldId id="754" r:id="rId22"/>
    <p:sldId id="755" r:id="rId23"/>
    <p:sldId id="581" r:id="rId24"/>
    <p:sldId id="557" r:id="rId25"/>
    <p:sldId id="558" r:id="rId26"/>
    <p:sldId id="582" r:id="rId27"/>
    <p:sldId id="681" r:id="rId28"/>
    <p:sldId id="682" r:id="rId29"/>
    <p:sldId id="683" r:id="rId30"/>
    <p:sldId id="614" r:id="rId31"/>
    <p:sldId id="613" r:id="rId32"/>
    <p:sldId id="744" r:id="rId33"/>
    <p:sldId id="556" r:id="rId34"/>
    <p:sldId id="722" r:id="rId35"/>
    <p:sldId id="723" r:id="rId36"/>
    <p:sldId id="724" r:id="rId37"/>
    <p:sldId id="725" r:id="rId38"/>
    <p:sldId id="575" r:id="rId39"/>
    <p:sldId id="758" r:id="rId40"/>
    <p:sldId id="707" r:id="rId41"/>
    <p:sldId id="705" r:id="rId42"/>
    <p:sldId id="708" r:id="rId43"/>
    <p:sldId id="706" r:id="rId44"/>
    <p:sldId id="489" r:id="rId45"/>
    <p:sldId id="484" r:id="rId46"/>
    <p:sldId id="485" r:id="rId47"/>
    <p:sldId id="671" r:id="rId48"/>
    <p:sldId id="760" r:id="rId49"/>
    <p:sldId id="730" r:id="rId50"/>
    <p:sldId id="709" r:id="rId51"/>
    <p:sldId id="731" r:id="rId52"/>
    <p:sldId id="733" r:id="rId53"/>
    <p:sldId id="710" r:id="rId54"/>
    <p:sldId id="711" r:id="rId55"/>
    <p:sldId id="759" r:id="rId56"/>
    <p:sldId id="716" r:id="rId57"/>
    <p:sldId id="661" r:id="rId58"/>
    <p:sldId id="712" r:id="rId59"/>
    <p:sldId id="717" r:id="rId60"/>
    <p:sldId id="663" r:id="rId61"/>
    <p:sldId id="715" r:id="rId62"/>
    <p:sldId id="720" r:id="rId63"/>
    <p:sldId id="714" r:id="rId64"/>
    <p:sldId id="665" r:id="rId65"/>
    <p:sldId id="719" r:id="rId66"/>
    <p:sldId id="600" r:id="rId67"/>
    <p:sldId id="487" r:id="rId68"/>
    <p:sldId id="692" r:id="rId69"/>
    <p:sldId id="756" r:id="rId70"/>
    <p:sldId id="739" r:id="rId71"/>
    <p:sldId id="740" r:id="rId72"/>
    <p:sldId id="741" r:id="rId73"/>
    <p:sldId id="742" r:id="rId74"/>
    <p:sldId id="743" r:id="rId75"/>
    <p:sldId id="757" r:id="rId76"/>
    <p:sldId id="673" r:id="rId77"/>
    <p:sldId id="672" r:id="rId78"/>
    <p:sldId id="686" r:id="rId79"/>
    <p:sldId id="687" r:id="rId80"/>
    <p:sldId id="685" r:id="rId81"/>
    <p:sldId id="674" r:id="rId82"/>
    <p:sldId id="675" r:id="rId83"/>
    <p:sldId id="688" r:id="rId84"/>
    <p:sldId id="762" r:id="rId85"/>
    <p:sldId id="690" r:id="rId86"/>
    <p:sldId id="605" r:id="rId87"/>
    <p:sldId id="604" r:id="rId88"/>
    <p:sldId id="697" r:id="rId89"/>
    <p:sldId id="638" r:id="rId90"/>
    <p:sldId id="639" r:id="rId91"/>
    <p:sldId id="640" r:id="rId92"/>
    <p:sldId id="641" r:id="rId93"/>
    <p:sldId id="273" r:id="rId94"/>
  </p:sldIdLst>
  <p:sldSz cx="9906000" cy="6858000" type="A4"/>
  <p:notesSz cx="6810375" cy="99425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0F14"/>
    <a:srgbClr val="C26E20"/>
    <a:srgbClr val="F7941E"/>
    <a:srgbClr val="742635"/>
    <a:srgbClr val="600D0E"/>
    <a:srgbClr val="002F66"/>
    <a:srgbClr val="A90E13"/>
    <a:srgbClr val="33CC33"/>
    <a:srgbClr val="71BF49"/>
    <a:srgbClr val="35B8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97" autoAdjust="0"/>
    <p:restoredTop sz="94550" autoAdjust="0"/>
  </p:normalViewPr>
  <p:slideViewPr>
    <p:cSldViewPr snapToGrid="0" snapToObjects="1">
      <p:cViewPr varScale="1">
        <p:scale>
          <a:sx n="73" d="100"/>
          <a:sy n="73" d="100"/>
        </p:scale>
        <p:origin x="1146" y="66"/>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1778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notesMaster" Target="notesMasters/notesMaster1.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sz="quarter" idx="1"/>
          </p:nvPr>
        </p:nvSpPr>
        <p:spPr>
          <a:xfrm>
            <a:off x="3857625" y="0"/>
            <a:ext cx="2951163" cy="496888"/>
          </a:xfrm>
          <a:prstGeom prst="rect">
            <a:avLst/>
          </a:prstGeom>
        </p:spPr>
        <p:txBody>
          <a:bodyPr vert="horz" lIns="91440" tIns="45720" rIns="91440" bIns="45720" rtlCol="0"/>
          <a:lstStyle>
            <a:lvl1pPr algn="r">
              <a:defRPr sz="1200"/>
            </a:lvl1pPr>
          </a:lstStyle>
          <a:p>
            <a:fld id="{200233F1-A6F3-44D1-87C1-BE836D1EE15B}" type="datetimeFigureOut">
              <a:rPr lang="en-ZA" smtClean="0"/>
              <a:pPr/>
              <a:t>2018/08/14</a:t>
            </a:fld>
            <a:endParaRPr lang="en-ZA"/>
          </a:p>
        </p:txBody>
      </p:sp>
      <p:sp>
        <p:nvSpPr>
          <p:cNvPr id="4" name="Footer Placeholder 3"/>
          <p:cNvSpPr>
            <a:spLocks noGrp="1"/>
          </p:cNvSpPr>
          <p:nvPr>
            <p:ph type="ftr" sz="quarter" idx="2"/>
          </p:nvPr>
        </p:nvSpPr>
        <p:spPr>
          <a:xfrm>
            <a:off x="0" y="9444038"/>
            <a:ext cx="2951163" cy="496887"/>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p:cNvSpPr>
            <a:spLocks noGrp="1"/>
          </p:cNvSpPr>
          <p:nvPr>
            <p:ph type="sldNum" sz="quarter" idx="3"/>
          </p:nvPr>
        </p:nvSpPr>
        <p:spPr>
          <a:xfrm>
            <a:off x="3857625" y="9444038"/>
            <a:ext cx="2951163" cy="496887"/>
          </a:xfrm>
          <a:prstGeom prst="rect">
            <a:avLst/>
          </a:prstGeom>
        </p:spPr>
        <p:txBody>
          <a:bodyPr vert="horz" lIns="91440" tIns="45720" rIns="91440" bIns="45720" rtlCol="0" anchor="b"/>
          <a:lstStyle>
            <a:lvl1pPr algn="r">
              <a:defRPr sz="1200"/>
            </a:lvl1pPr>
          </a:lstStyle>
          <a:p>
            <a:fld id="{7E566573-DF85-4358-887A-9098852E2CD8}" type="slidenum">
              <a:rPr lang="en-ZA" smtClean="0"/>
              <a:pPr/>
              <a:t>‹#›</a:t>
            </a:fld>
            <a:endParaRPr lang="en-ZA"/>
          </a:p>
        </p:txBody>
      </p:sp>
    </p:spTree>
    <p:extLst>
      <p:ext uri="{BB962C8B-B14F-4D97-AF65-F5344CB8AC3E}">
        <p14:creationId xmlns:p14="http://schemas.microsoft.com/office/powerpoint/2010/main" val="5525047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712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7636" y="0"/>
            <a:ext cx="2951163" cy="497126"/>
          </a:xfrm>
          <a:prstGeom prst="rect">
            <a:avLst/>
          </a:prstGeom>
        </p:spPr>
        <p:txBody>
          <a:bodyPr vert="horz" lIns="91440" tIns="45720" rIns="91440" bIns="45720" rtlCol="0"/>
          <a:lstStyle>
            <a:lvl1pPr algn="r">
              <a:defRPr sz="1200"/>
            </a:lvl1pPr>
          </a:lstStyle>
          <a:p>
            <a:fld id="{80D7BD95-B02D-4343-98B9-93B924B84F15}" type="datetimeFigureOut">
              <a:rPr lang="en-US" smtClean="0"/>
              <a:pPr/>
              <a:t>2018/08/14</a:t>
            </a:fld>
            <a:endParaRPr lang="en-US"/>
          </a:p>
        </p:txBody>
      </p:sp>
      <p:sp>
        <p:nvSpPr>
          <p:cNvPr id="4" name="Slide Image Placeholder 3"/>
          <p:cNvSpPr>
            <a:spLocks noGrp="1" noRot="1" noChangeAspect="1"/>
          </p:cNvSpPr>
          <p:nvPr>
            <p:ph type="sldImg" idx="2"/>
          </p:nvPr>
        </p:nvSpPr>
        <p:spPr>
          <a:xfrm>
            <a:off x="714375" y="746125"/>
            <a:ext cx="5381625" cy="3727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1038" y="4722694"/>
            <a:ext cx="5448300" cy="447413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3662"/>
            <a:ext cx="2951163" cy="49712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7636" y="9443662"/>
            <a:ext cx="2951163" cy="497126"/>
          </a:xfrm>
          <a:prstGeom prst="rect">
            <a:avLst/>
          </a:prstGeom>
        </p:spPr>
        <p:txBody>
          <a:bodyPr vert="horz" lIns="91440" tIns="45720" rIns="91440" bIns="45720" rtlCol="0" anchor="b"/>
          <a:lstStyle>
            <a:lvl1pPr algn="r">
              <a:defRPr sz="1200"/>
            </a:lvl1pPr>
          </a:lstStyle>
          <a:p>
            <a:fld id="{666B7778-B2C9-48E9-920F-325679A79C2F}" type="slidenum">
              <a:rPr lang="en-US" smtClean="0"/>
              <a:pPr/>
              <a:t>‹#›</a:t>
            </a:fld>
            <a:endParaRPr lang="en-US"/>
          </a:p>
        </p:txBody>
      </p:sp>
    </p:spTree>
    <p:extLst>
      <p:ext uri="{BB962C8B-B14F-4D97-AF65-F5344CB8AC3E}">
        <p14:creationId xmlns:p14="http://schemas.microsoft.com/office/powerpoint/2010/main" val="3388525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1703" y="278294"/>
            <a:ext cx="5562323" cy="2405271"/>
          </a:xfrm>
        </p:spPr>
        <p:txBody>
          <a:bodyPr anchor="t" anchorCtr="0">
            <a:normAutofit/>
          </a:bodyPr>
          <a:lstStyle>
            <a:lvl1pPr algn="l">
              <a:defRPr sz="3200" b="1"/>
            </a:lvl1pPr>
          </a:lstStyle>
          <a:p>
            <a:r>
              <a:rPr lang="en-US" dirty="0" smtClean="0"/>
              <a:t>Click to edit Master title style</a:t>
            </a:r>
            <a:endParaRPr lang="en-US" dirty="0"/>
          </a:p>
        </p:txBody>
      </p:sp>
      <p:sp>
        <p:nvSpPr>
          <p:cNvPr id="3" name="Subtitle 2"/>
          <p:cNvSpPr>
            <a:spLocks noGrp="1"/>
          </p:cNvSpPr>
          <p:nvPr>
            <p:ph type="subTitle" idx="1"/>
          </p:nvPr>
        </p:nvSpPr>
        <p:spPr>
          <a:xfrm>
            <a:off x="311703" y="2941982"/>
            <a:ext cx="2332106" cy="2315817"/>
          </a:xfrm>
        </p:spPr>
        <p:txBody>
          <a:bodyPr vert="horz" lIns="91440" tIns="45720" rIns="91440" bIns="45720" rtlCol="0" anchor="t" anchorCtr="0">
            <a:normAutofit/>
          </a:bodyPr>
          <a:lstStyle>
            <a:lvl1pPr marL="0" indent="0" algn="l" defTabSz="457200" rtl="0" eaLnBrk="1" latinLnBrk="0" hangingPunct="1">
              <a:spcBef>
                <a:spcPct val="0"/>
              </a:spcBef>
              <a:buNone/>
              <a:defRPr lang="en-US" sz="2400" b="1" kern="1200">
                <a:solidFill>
                  <a:schemeClr val="tx1">
                    <a:lumMod val="50000"/>
                    <a:lumOff val="50000"/>
                  </a:schemeClr>
                </a:solidFill>
                <a:latin typeface="Arial" pitchFamily="34" charset="0"/>
                <a:ea typeface="+mj-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92A3D07B-B9B6-C444-A01F-9431D03BDAA4}" type="datetimeFigureOut">
              <a:rPr lang="en-US" smtClean="0"/>
              <a:pPr/>
              <a:t>2018/08/14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660866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824"/>
            <a:ext cx="9905999" cy="684123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2F66"/>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92A3D07B-B9B6-C444-A01F-9431D03BDAA4}" type="datetimeFigureOut">
              <a:rPr lang="en-US" smtClean="0"/>
              <a:pPr/>
              <a:t>2018/08/14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3753735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tcure &amp;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2F66"/>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21450" y="1600201"/>
            <a:ext cx="2889250" cy="4184373"/>
          </a:xfrm>
        </p:spPr>
        <p:txBody>
          <a:bodyPr>
            <a:normAutofit/>
          </a:bodyPr>
          <a:lstStyle>
            <a:lvl1pPr marL="0" indent="0">
              <a:lnSpc>
                <a:spcPct val="150000"/>
              </a:lnSpc>
              <a:buFontTx/>
              <a:buNone/>
              <a:defRPr sz="1600"/>
            </a:lvl1pPr>
            <a:lvl2pPr marL="0" indent="0">
              <a:lnSpc>
                <a:spcPct val="150000"/>
              </a:lnSpc>
              <a:buFontTx/>
              <a:buNone/>
              <a:defRPr sz="1600"/>
            </a:lvl2pPr>
            <a:lvl3pPr marL="0" indent="0">
              <a:lnSpc>
                <a:spcPct val="150000"/>
              </a:lnSpc>
              <a:buFontTx/>
              <a:buNone/>
              <a:defRPr sz="1600"/>
            </a:lvl3pPr>
            <a:lvl4pPr marL="0" indent="0">
              <a:lnSpc>
                <a:spcPct val="150000"/>
              </a:lnSpc>
              <a:buFontTx/>
              <a:buNone/>
              <a:defRPr sz="1600"/>
            </a:lvl4pPr>
            <a:lvl5pPr marL="0" indent="0">
              <a:lnSpc>
                <a:spcPct val="150000"/>
              </a:lnSpc>
              <a:buFontTx/>
              <a:buNone/>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92A3D07B-B9B6-C444-A01F-9431D03BDAA4}" type="datetimeFigureOut">
              <a:rPr lang="en-US" smtClean="0"/>
              <a:pPr/>
              <a:t>2018/08/14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70135-24A5-AA42-B8BE-3A78067FE72E}" type="slidenum">
              <a:rPr lang="en-US" smtClean="0"/>
              <a:pPr/>
              <a:t>‹#›</a:t>
            </a:fld>
            <a:endParaRPr lang="en-US"/>
          </a:p>
        </p:txBody>
      </p:sp>
      <p:sp>
        <p:nvSpPr>
          <p:cNvPr id="7" name="Picture Placeholder 2"/>
          <p:cNvSpPr>
            <a:spLocks noGrp="1"/>
          </p:cNvSpPr>
          <p:nvPr>
            <p:ph type="pic" idx="13"/>
          </p:nvPr>
        </p:nvSpPr>
        <p:spPr>
          <a:xfrm>
            <a:off x="495300" y="1600200"/>
            <a:ext cx="5943600" cy="4184373"/>
          </a:xfrm>
          <a:solidFill>
            <a:schemeClr val="bg1">
              <a:lumMod val="85000"/>
            </a:schemeClr>
          </a:solidFill>
        </p:spPr>
        <p:txBody>
          <a:bodyPr>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3753735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amp; caption 2">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941645" y="612775"/>
            <a:ext cx="5943600" cy="4114800"/>
          </a:xfrm>
          <a:solidFill>
            <a:schemeClr val="bg1">
              <a:lumMod val="85000"/>
            </a:schemeClr>
          </a:solidFill>
        </p:spPr>
        <p:txBody>
          <a:bodyPr>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5961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A3D07B-B9B6-C444-A01F-9431D03BDAA4}" type="datetimeFigureOut">
              <a:rPr lang="en-US" smtClean="0"/>
              <a:pPr/>
              <a:t>2018/08/14</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1143829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l">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2F66"/>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92A3D07B-B9B6-C444-A01F-9431D03BDAA4}" type="datetimeFigureOut">
              <a:rPr lang="en-US" smtClean="0"/>
              <a:pPr/>
              <a:t>2018/08/14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3753735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lvl1pPr>
              <a:defRPr kumimoji="0" lang="en-US" sz="3600" b="1" i="0" u="none" strike="noStrike" kern="1200" cap="none" spc="0" normalizeH="0" baseline="0" noProof="0">
                <a:ln>
                  <a:noFill/>
                </a:ln>
                <a:solidFill>
                  <a:srgbClr val="002F66"/>
                </a:solidFill>
                <a:effectLst/>
                <a:uLnTx/>
                <a:uFillTx/>
                <a:latin typeface="Arial" pitchFamily="34" charset="0"/>
                <a:ea typeface="+mj-ea"/>
                <a:cs typeface="Arial" pitchFamily="34" charset="0"/>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dirty="0" smtClean="0"/>
              <a:t>Click to edit Master title style</a:t>
            </a:r>
            <a:endParaRPr lang="en-US" dirty="0"/>
          </a:p>
        </p:txBody>
      </p:sp>
      <p:sp>
        <p:nvSpPr>
          <p:cNvPr id="3" name="Content Placeholder 2"/>
          <p:cNvSpPr>
            <a:spLocks noGrp="1"/>
          </p:cNvSpPr>
          <p:nvPr>
            <p:ph sz="half" idx="1"/>
          </p:nvPr>
        </p:nvSpPr>
        <p:spPr>
          <a:xfrm>
            <a:off x="536575" y="1600201"/>
            <a:ext cx="431372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94733" y="1600201"/>
            <a:ext cx="431596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A3D07B-B9B6-C444-A01F-9431D03BDAA4}" type="datetimeFigureOut">
              <a:rPr lang="en-US" smtClean="0"/>
              <a:pPr/>
              <a:t>2018/08/14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432702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vert="horz" lIns="91440" tIns="45720" rIns="91440" bIns="45720" rtlCol="0" anchor="ctr">
            <a:normAutofit/>
          </a:bodyPr>
          <a:lstStyle>
            <a:lvl1pPr>
              <a:defRPr kumimoji="0" lang="en-US" sz="3600" b="1" i="0" u="none" strike="noStrike" kern="1200" cap="none" spc="0" normalizeH="0" baseline="0" noProof="0">
                <a:ln>
                  <a:noFill/>
                </a:ln>
                <a:solidFill>
                  <a:srgbClr val="002F66"/>
                </a:solidFill>
                <a:effectLst/>
                <a:uLnTx/>
                <a:uFillTx/>
                <a:latin typeface="Arial" pitchFamily="34" charset="0"/>
                <a:ea typeface="+mj-ea"/>
                <a:cs typeface="Arial" pitchFamily="34" charset="0"/>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dirty="0" smtClean="0"/>
              <a:t>Click to edit Master title style</a:t>
            </a:r>
            <a:endParaRPr lang="en-US" dirty="0"/>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A3D07B-B9B6-C444-A01F-9431D03BDAA4}" type="datetimeFigureOut">
              <a:rPr lang="en-US" smtClean="0"/>
              <a:pPr/>
              <a:t>2018/08/14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4254092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A3D07B-B9B6-C444-A01F-9431D03BDAA4}" type="datetimeFigureOut">
              <a:rPr lang="en-US" smtClean="0"/>
              <a:pPr/>
              <a:t>2018/08/14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452553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A3D07B-B9B6-C444-A01F-9431D03BDAA4}" type="datetimeFigureOut">
              <a:rPr lang="en-US" smtClean="0"/>
              <a:pPr/>
              <a:t>2018/08/14</a:t>
            </a:fld>
            <a:endParaRPr lang="en-US"/>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470135-24A5-AA42-B8BE-3A78067FE72E}" type="slidenum">
              <a:rPr lang="en-US" smtClean="0"/>
              <a:pPr/>
              <a:t>‹#›</a:t>
            </a:fld>
            <a:endParaRPr lang="en-US"/>
          </a:p>
        </p:txBody>
      </p:sp>
      <p:pic>
        <p:nvPicPr>
          <p:cNvPr id="8" name="Picture 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19824"/>
            <a:ext cx="9905999" cy="6841235"/>
          </a:xfrm>
          <a:prstGeom prst="rect">
            <a:avLst/>
          </a:prstGeom>
        </p:spPr>
      </p:pic>
    </p:spTree>
    <p:extLst>
      <p:ext uri="{BB962C8B-B14F-4D97-AF65-F5344CB8AC3E}">
        <p14:creationId xmlns:p14="http://schemas.microsoft.com/office/powerpoint/2010/main" val="1067989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7" r:id="rId4"/>
    <p:sldLayoutId id="2147483661" r:id="rId5"/>
    <p:sldLayoutId id="2147483652" r:id="rId6"/>
    <p:sldLayoutId id="2147483653" r:id="rId7"/>
    <p:sldLayoutId id="2147483655" r:id="rId8"/>
  </p:sldLayoutIdLst>
  <p:txStyles>
    <p:titleStyle>
      <a:lvl1pPr algn="ctr" defTabSz="4572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pitchFamily="34" charset="0"/>
          <a:ea typeface="+mn-ea"/>
          <a:cs typeface="Arial" pitchFamily="34" charset="0"/>
        </a:defRPr>
      </a:lvl1pPr>
      <a:lvl2pPr marL="742950" indent="-285750" algn="l" defTabSz="457200" rtl="0" eaLnBrk="1" latinLnBrk="0" hangingPunct="1">
        <a:spcBef>
          <a:spcPct val="20000"/>
        </a:spcBef>
        <a:buFont typeface="Arial"/>
        <a:buChar char="–"/>
        <a:defRPr sz="2800" kern="1200">
          <a:solidFill>
            <a:schemeClr val="tx1"/>
          </a:solidFill>
          <a:latin typeface="Arial" pitchFamily="34" charset="0"/>
          <a:ea typeface="+mn-ea"/>
          <a:cs typeface="Arial"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Arial" pitchFamily="34" charset="0"/>
          <a:ea typeface="+mn-ea"/>
          <a:cs typeface="Arial" pitchFamily="34" charset="0"/>
        </a:defRPr>
      </a:lvl3pPr>
      <a:lvl4pPr marL="1600200" indent="-228600" algn="l" defTabSz="457200" rtl="0" eaLnBrk="1" latinLnBrk="0" hangingPunct="1">
        <a:spcBef>
          <a:spcPct val="20000"/>
        </a:spcBef>
        <a:buFont typeface="Arial"/>
        <a:buChar char="–"/>
        <a:defRPr sz="2000" kern="1200">
          <a:solidFill>
            <a:schemeClr val="tx1"/>
          </a:solidFill>
          <a:latin typeface="Arial" pitchFamily="34" charset="0"/>
          <a:ea typeface="+mn-ea"/>
          <a:cs typeface="Arial" pitchFamily="34" charset="0"/>
        </a:defRPr>
      </a:lvl4pPr>
      <a:lvl5pPr marL="2057400" indent="-228600" algn="l" defTabSz="457200" rtl="0" eaLnBrk="1" latinLnBrk="0" hangingPunct="1">
        <a:spcBef>
          <a:spcPct val="20000"/>
        </a:spcBef>
        <a:buFont typeface="Arial"/>
        <a:buChar char="»"/>
        <a:defRPr sz="20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D633B9-941F-4D36-9740-F4B8E4B09DC3}" type="datetimeFigureOut">
              <a:rPr lang="en-US" smtClean="0"/>
              <a:pPr/>
              <a:t>2018/08/14</a:t>
            </a:fld>
            <a:endParaRPr lang="en-US"/>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8D40DC-DFA6-4F5E-B244-5E87571D92C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ocw.mit.edu/index.htm" TargetMode="External"/><Relationship Id="rId2" Type="http://schemas.openxmlformats.org/officeDocument/2006/relationships/hyperlink" Target="http://www.ocwconsortium.org/en/aboutus/whatisocw" TargetMode="External"/><Relationship Id="rId1" Type="http://schemas.openxmlformats.org/officeDocument/2006/relationships/slideLayout" Target="../slideLayouts/slideLayout2.xml"/><Relationship Id="rId6" Type="http://schemas.openxmlformats.org/officeDocument/2006/relationships/hyperlink" Target="http://opencontent.org/blog/archives/2909" TargetMode="External"/><Relationship Id="rId5" Type="http://schemas.openxmlformats.org/officeDocument/2006/relationships/hyperlink" Target="http://sites.uci.edu/opencourseware/blog/2015/10/02/mooc-ocw-which-one/" TargetMode="External"/><Relationship Id="rId4" Type="http://schemas.openxmlformats.org/officeDocument/2006/relationships/hyperlink" Target="http://ocw.mit.edu/help/get-started-with-ocw/"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oerknowledgecloud.org/content/what-difference-between-oer-and-open-access-publishin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dx.doi.org/10.1080/13562517.2012.719154" TargetMode="External"/><Relationship Id="rId2" Type="http://schemas.openxmlformats.org/officeDocument/2006/relationships/hyperlink" Target="http://www.enhancementthemes.ac.uk/docs/workshop/rethinking-formative-assessment-a-theoretical-model-and-seven-principles-of-good-feedback-practice-paper.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elsevier.com/about/open-science/open-access/open-access-journal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Attribution:%20Benefits%20and%20challenges%20of%20OER%20for%20higher%20education%20institutions"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hyperlink" Target="http://www.unisa.ac.za/Default.asp?Cmd=ViewContent&amp;ContentID=27969"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s://www.wisc-online.com/" TargetMode="External"/><Relationship Id="rId3" Type="http://schemas.openxmlformats.org/officeDocument/2006/relationships/hyperlink" Target="http://www.openculture.com/freeonlinecourses" TargetMode="External"/><Relationship Id="rId7" Type="http://schemas.openxmlformats.org/officeDocument/2006/relationships/hyperlink" Target="http://www.merlot.org/merlot/index.htm" TargetMode="External"/><Relationship Id="rId2" Type="http://schemas.openxmlformats.org/officeDocument/2006/relationships/hyperlink" Target="http://www.unisa.ac.za/Default.asp?Cmd=ViewContent&amp;ContentID=27969" TargetMode="External"/><Relationship Id="rId1" Type="http://schemas.openxmlformats.org/officeDocument/2006/relationships/slideLayout" Target="../slideLayouts/slideLayout2.xml"/><Relationship Id="rId6" Type="http://schemas.openxmlformats.org/officeDocument/2006/relationships/hyperlink" Target="http://www.jorum.ac.uk/" TargetMode="External"/><Relationship Id="rId5" Type="http://schemas.openxmlformats.org/officeDocument/2006/relationships/hyperlink" Target="http://oli.cmu.edu/" TargetMode="External"/><Relationship Id="rId4" Type="http://schemas.openxmlformats.org/officeDocument/2006/relationships/hyperlink" Target="http://www.open.edu/openlearn/"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http://www.wikipedia.org/" TargetMode="External"/><Relationship Id="rId3" Type="http://schemas.openxmlformats.org/officeDocument/2006/relationships/hyperlink" Target="http://ocp.hul.harvard.edu/" TargetMode="External"/><Relationship Id="rId7" Type="http://schemas.openxmlformats.org/officeDocument/2006/relationships/hyperlink" Target="http://plato.stanford.edu/" TargetMode="External"/><Relationship Id="rId2" Type="http://schemas.openxmlformats.org/officeDocument/2006/relationships/hyperlink" Target="http://www.unisa.ac.za/Default.asp?Cmd=ViewContent&amp;ContentID=27969" TargetMode="External"/><Relationship Id="rId1" Type="http://schemas.openxmlformats.org/officeDocument/2006/relationships/slideLayout" Target="../slideLayouts/slideLayout2.xml"/><Relationship Id="rId6" Type="http://schemas.openxmlformats.org/officeDocument/2006/relationships/hyperlink" Target="http://www.eol.org/" TargetMode="External"/><Relationship Id="rId5" Type="http://schemas.openxmlformats.org/officeDocument/2006/relationships/hyperlink" Target="http://www.diglib.org/" TargetMode="External"/><Relationship Id="rId4" Type="http://schemas.openxmlformats.org/officeDocument/2006/relationships/hyperlink" Target="http://www.khanacademy.org/"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s://openclipart.org/" TargetMode="External"/><Relationship Id="rId3" Type="http://schemas.openxmlformats.org/officeDocument/2006/relationships/hyperlink" Target="https://www.boundless.com/teaching/" TargetMode="External"/><Relationship Id="rId7" Type="http://schemas.openxmlformats.org/officeDocument/2006/relationships/hyperlink" Target="https://thenounproject.com/" TargetMode="External"/><Relationship Id="rId2" Type="http://schemas.openxmlformats.org/officeDocument/2006/relationships/hyperlink" Target="http://www.unisa.ac.za/Default.asp?Cmd=ViewContent&amp;ContentID=27969" TargetMode="External"/><Relationship Id="rId1" Type="http://schemas.openxmlformats.org/officeDocument/2006/relationships/slideLayout" Target="../slideLayouts/slideLayout2.xml"/><Relationship Id="rId6" Type="http://schemas.openxmlformats.org/officeDocument/2006/relationships/hyperlink" Target="http://images.google.com/advanced_image_search" TargetMode="External"/><Relationship Id="rId5" Type="http://schemas.openxmlformats.org/officeDocument/2006/relationships/hyperlink" Target="https://open.umn.edu/opentextbooks/" TargetMode="External"/><Relationship Id="rId4" Type="http://schemas.openxmlformats.org/officeDocument/2006/relationships/hyperlink" Target="http://collegeopentextbooks.org/"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www.opendoar.org/" TargetMode="External"/><Relationship Id="rId2" Type="http://schemas.openxmlformats.org/officeDocument/2006/relationships/hyperlink" Target="http://www.unisa.ac.za/Default.asp?Cmd=ViewContent&amp;ContentID=27969" TargetMode="External"/><Relationship Id="rId1" Type="http://schemas.openxmlformats.org/officeDocument/2006/relationships/slideLayout" Target="../slideLayouts/slideLayout2.xml"/><Relationship Id="rId6" Type="http://schemas.openxmlformats.org/officeDocument/2006/relationships/hyperlink" Target="http://uir.unisa.ac.za/" TargetMode="External"/><Relationship Id="rId5" Type="http://schemas.openxmlformats.org/officeDocument/2006/relationships/hyperlink" Target="http://www.bbc.co.uk/creativearchive/" TargetMode="External"/><Relationship Id="rId4" Type="http://schemas.openxmlformats.org/officeDocument/2006/relationships/hyperlink" Target="https://oerknowledgecloud.com/"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s://www.youtube.com/watch?v=apAJxcwYq5o"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unisa.ac.za/Default.asp?Cmd=ViewContent&amp;ContentID=27721"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www.dictionary.com/browse/search-engine"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curriki.org/" TargetMode="External"/><Relationship Id="rId2" Type="http://schemas.openxmlformats.org/officeDocument/2006/relationships/hyperlink" Target="http://searchoracle.techtarget.com/definition/repository" TargetMode="External"/><Relationship Id="rId1" Type="http://schemas.openxmlformats.org/officeDocument/2006/relationships/slideLayout" Target="../slideLayouts/slideLayout2.xml"/><Relationship Id="rId5" Type="http://schemas.openxmlformats.org/officeDocument/2006/relationships/hyperlink" Target="http://www8-dev.open.ac.uk/score/tools" TargetMode="External"/><Relationship Id="rId4" Type="http://schemas.openxmlformats.org/officeDocument/2006/relationships/hyperlink" Target="http://www.nottingham.ac.uk/xpert/"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seomastering.com/"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www.unisa.ac.za/Default.asp?Cmd=ViewContent&amp;ContentID=27969" TargetMode="External"/><Relationship Id="rId2" Type="http://schemas.openxmlformats.org/officeDocument/2006/relationships/hyperlink" Target="http://edtechreview.in/e-learning/511-10-open-education-resource-oer-tools-you-must-know-about"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www.oercommons.org/" TargetMode="External"/><Relationship Id="rId3" Type="http://schemas.openxmlformats.org/officeDocument/2006/relationships/hyperlink" Target="http://wiki.creativecommons.org/DiscoverEd" TargetMode="External"/><Relationship Id="rId7" Type="http://schemas.openxmlformats.org/officeDocument/2006/relationships/hyperlink" Target="https://www.youtube.com/watch?v=SbsLysCMlSM" TargetMode="External"/><Relationship Id="rId2" Type="http://schemas.openxmlformats.org/officeDocument/2006/relationships/hyperlink" Target="https://cse.google.com/cse/home?cx=009190243792682903990:e40rcqv1bbo" TargetMode="External"/><Relationship Id="rId1" Type="http://schemas.openxmlformats.org/officeDocument/2006/relationships/slideLayout" Target="../slideLayouts/slideLayout2.xml"/><Relationship Id="rId6" Type="http://schemas.openxmlformats.org/officeDocument/2006/relationships/hyperlink" Target="http://www.smartcopying.edu.au/open-education/creative-commons/creative-commons-information-pack-for-teachers-and-students/how-to-find-creative-commons-material-using-youtube" TargetMode="External"/><Relationship Id="rId5" Type="http://schemas.openxmlformats.org/officeDocument/2006/relationships/hyperlink" Target="http://creativecommons.org/" TargetMode="External"/><Relationship Id="rId10" Type="http://schemas.openxmlformats.org/officeDocument/2006/relationships/hyperlink" Target="https://www.youtube.com/watch?v=JXFUOVxv0gY&amp;list=PL2Az_PpZhNoIOk_Zss_kipTvTdoa0kulk" TargetMode="External"/><Relationship Id="rId4" Type="http://schemas.openxmlformats.org/officeDocument/2006/relationships/hyperlink" Target="http://edtechpost.wikispaces.com/OER+Dynamic+Search+Engine" TargetMode="External"/><Relationship Id="rId9" Type="http://schemas.openxmlformats.org/officeDocument/2006/relationships/hyperlink" Target="https://www.youtube.com/watch?v=JXFUOVxv0gY"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unisa.ac.za/default.asp?Cmd=ViewContent&amp;ContentID=27967" TargetMode="External"/><Relationship Id="rId2" Type="http://schemas.openxmlformats.org/officeDocument/2006/relationships/hyperlink" Target="http://www.unisa.ac.za/default.asp?Cmd=ViewContent&amp;ContentID=27755" TargetMode="External"/><Relationship Id="rId1" Type="http://schemas.openxmlformats.org/officeDocument/2006/relationships/slideLayout" Target="../slideLayouts/slideLayout2.xml"/><Relationship Id="rId4" Type="http://schemas.openxmlformats.org/officeDocument/2006/relationships/hyperlink" Target="http://uir.unisa.ac.za/" TargetMode="External"/></Relationships>
</file>

<file path=ppt/slides/_rels/slide50.xml.rels><?xml version="1.0" encoding="UTF-8" standalone="yes"?>
<Relationships xmlns="http://schemas.openxmlformats.org/package/2006/relationships"><Relationship Id="rId8" Type="http://schemas.openxmlformats.org/officeDocument/2006/relationships/hyperlink" Target="https://cse.google.com/cse/home?cx=000793406067725335231:fm2ncznoswy" TargetMode="External"/><Relationship Id="rId3" Type="http://schemas.openxmlformats.org/officeDocument/2006/relationships/hyperlink" Target="http://ocwconsortium.org/" TargetMode="External"/><Relationship Id="rId7" Type="http://schemas.openxmlformats.org/officeDocument/2006/relationships/hyperlink" Target="https://www.youtube.com/watch?v=2to-ug5fkEo" TargetMode="External"/><Relationship Id="rId2" Type="http://schemas.openxmlformats.org/officeDocument/2006/relationships/hyperlink" Target="http://free.ed.gov/" TargetMode="External"/><Relationship Id="rId1" Type="http://schemas.openxmlformats.org/officeDocument/2006/relationships/slideLayout" Target="../slideLayouts/slideLayout2.xml"/><Relationship Id="rId6" Type="http://schemas.openxmlformats.org/officeDocument/2006/relationships/hyperlink" Target="https://www.youtube.com/watch?v=i1gyetYl3m4" TargetMode="External"/><Relationship Id="rId11" Type="http://schemas.openxmlformats.org/officeDocument/2006/relationships/hyperlink" Target="http://www.educatorstechnology.com/2015/02/awesome-visual-featuring-13-important.html" TargetMode="External"/><Relationship Id="rId5" Type="http://schemas.openxmlformats.org/officeDocument/2006/relationships/hyperlink" Target="http://www.merlot.org/merlot/index.htm" TargetMode="External"/><Relationship Id="rId10" Type="http://schemas.openxmlformats.org/officeDocument/2006/relationships/hyperlink" Target="https://www.youtube.com/watch?v=7SNE7qbRAUw" TargetMode="External"/><Relationship Id="rId4" Type="http://schemas.openxmlformats.org/officeDocument/2006/relationships/hyperlink" Target="https://www.youtube.com/watch?v=MPVRFUJEdhY" TargetMode="External"/><Relationship Id="rId9" Type="http://schemas.openxmlformats.org/officeDocument/2006/relationships/hyperlink" Target="https://cse.google.com/cse/home?cx=009190243792682903990:e40rcqv1bbo"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seomastering.com/"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www.oercommons.org/"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www.oercommons.org/advanced-search" TargetMode="External"/><Relationship Id="rId2" Type="http://schemas.openxmlformats.org/officeDocument/2006/relationships/hyperlink" Target="https://www.oercommons.org/" TargetMode="External"/><Relationship Id="rId1" Type="http://schemas.openxmlformats.org/officeDocument/2006/relationships/slideLayout" Target="../slideLayouts/slideLayout2.xml"/><Relationship Id="rId5" Type="http://schemas.openxmlformats.org/officeDocument/2006/relationships/hyperlink" Target="https://www.youtube.com/watch?v=JXFUOVxv0gY&amp;list=PL2Az_PpZhNoIOk_Zss_kipTvTdoa0kulk" TargetMode="External"/><Relationship Id="rId4" Type="http://schemas.openxmlformats.org/officeDocument/2006/relationships/hyperlink" Target="https://www.youtube.com/watch?v=JXFUOVxv0gY" TargetMode="External"/></Relationships>
</file>

<file path=ppt/slides/_rels/slide5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www.merlot.org/merlot/index.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unisa.ac.za/default.asp?Cmd=ViewContent&amp;ContentID=27753" TargetMode="External"/><Relationship Id="rId2" Type="http://schemas.openxmlformats.org/officeDocument/2006/relationships/hyperlink" Target="http://www.unisa.ac.za/default.asp?Cmd=ViewContent&amp;ContentID=27969" TargetMode="External"/><Relationship Id="rId1" Type="http://schemas.openxmlformats.org/officeDocument/2006/relationships/slideLayout" Target="../slideLayouts/slideLayout2.xml"/><Relationship Id="rId4" Type="http://schemas.openxmlformats.org/officeDocument/2006/relationships/hyperlink" Target="http://www.unisa.ac.za/default.asp?Cmd=ViewContent&amp;ContentID=95021" TargetMode="External"/></Relationships>
</file>

<file path=ppt/slides/_rels/slide60.xml.rels><?xml version="1.0" encoding="UTF-8" standalone="yes"?>
<Relationships xmlns="http://schemas.openxmlformats.org/package/2006/relationships"><Relationship Id="rId3" Type="http://schemas.openxmlformats.org/officeDocument/2006/relationships/hyperlink" Target="https://www.youtube.com/watch?v=2to-ug5fkEo" TargetMode="External"/><Relationship Id="rId2" Type="http://schemas.openxmlformats.org/officeDocument/2006/relationships/hyperlink" Target="https://www.youtube.com/watch?v=i1gyetYl3m4"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hyperlink" Target="http://oerafrica.org/about-us-2"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oerafrica.org/understanding-oer/find-oer" TargetMode="External"/><Relationship Id="rId2" Type="http://schemas.openxmlformats.org/officeDocument/2006/relationships/hyperlink" Target="http://oerafrica.org/about-us-2" TargetMode="External"/><Relationship Id="rId1" Type="http://schemas.openxmlformats.org/officeDocument/2006/relationships/slideLayout" Target="../slideLayouts/slideLayout2.xml"/><Relationship Id="rId4" Type="http://schemas.openxmlformats.org/officeDocument/2006/relationships/hyperlink" Target="https://www.youtube.com/user/oerafrica" TargetMode="External"/></Relationships>
</file>

<file path=ppt/slides/_rels/slide6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hyperlink" Target="http://www.open.edu/openlearn/education/creating-open-educational-resources/content-section-3"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s://en.wikipedia.org/wiki/Copyright" TargetMode="External"/><Relationship Id="rId2" Type="http://schemas.openxmlformats.org/officeDocument/2006/relationships/hyperlink" Target="https://en.wikipedia.org/wiki/Intellectual_property" TargetMode="External"/><Relationship Id="rId1" Type="http://schemas.openxmlformats.org/officeDocument/2006/relationships/slideLayout" Target="../slideLayouts/slideLayout2.xml"/><Relationship Id="rId5" Type="http://schemas.openxmlformats.org/officeDocument/2006/relationships/hyperlink" Target="https://en.wikipedia.org/wiki/Open_educational_resources" TargetMode="External"/><Relationship Id="rId4" Type="http://schemas.openxmlformats.org/officeDocument/2006/relationships/hyperlink" Target="https://en.wikipedia.org/wiki/Creative_Commons"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www.unisa.ac.za/default.asp?Cmd=ViewContent&amp;ContentID=27967"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creativecommons.org/licenses/"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lornamcampbell.wordpress.com/"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creativecommons.org/images/deed/logo-cc-heart-green.png"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s://www.youtube.com/watch?v=Hkz4q2yuQU8" TargetMode="External"/><Relationship Id="rId2" Type="http://schemas.openxmlformats.org/officeDocument/2006/relationships/hyperlink" Target="https://www.youtube.com/watch?v=4ZvJGV6YF6Y" TargetMode="External"/><Relationship Id="rId1" Type="http://schemas.openxmlformats.org/officeDocument/2006/relationships/slideLayout" Target="../slideLayouts/slideLayout2.xml"/><Relationship Id="rId6" Type="http://schemas.openxmlformats.org/officeDocument/2006/relationships/hyperlink" Target="https://www.youtube.com/watch?v=HKfqoPYJdVc&amp;ebc=ANyPxKohw8srsmtydwZoSW_VVv33U7ps3f5jtoReZH3D5aIF0_hoqvyN01AIQ2nmt8YhK18Yhr0cXHatH0OlCbogLAdZeXt0TQ" TargetMode="External"/><Relationship Id="rId5" Type="http://schemas.openxmlformats.org/officeDocument/2006/relationships/hyperlink" Target="https://www.youtube.com/watch?v=iHDYenuFFtA" TargetMode="External"/><Relationship Id="rId4" Type="http://schemas.openxmlformats.org/officeDocument/2006/relationships/hyperlink" Target="https://www.youtube.com/watch?v=wHSxD4O_wYs"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hyperlink" Target="http://www.unesco.org/new/en/unesco/themes/icts/open-educational-resources/"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3" Type="http://schemas.openxmlformats.org/officeDocument/2006/relationships/hyperlink" Target="http://www.unisa.ac.za/default.asp?Cmd=ViewContent&amp;ContentID=27967" TargetMode="External"/><Relationship Id="rId2" Type="http://schemas.openxmlformats.org/officeDocument/2006/relationships/hyperlink" Target="http://staff.unisa.ac.za/" TargetMode="External"/><Relationship Id="rId1" Type="http://schemas.openxmlformats.org/officeDocument/2006/relationships/slideLayout" Target="../slideLayouts/slideLayout2.xml"/><Relationship Id="rId6" Type="http://schemas.openxmlformats.org/officeDocument/2006/relationships/hyperlink" Target="http://www.africandl.org.za/" TargetMode="External"/><Relationship Id="rId5" Type="http://schemas.openxmlformats.org/officeDocument/2006/relationships/hyperlink" Target="http://oerafrica.org/about-us-2" TargetMode="External"/><Relationship Id="rId4" Type="http://schemas.openxmlformats.org/officeDocument/2006/relationships/hyperlink" Target="http://uir.unisa.ac.za/" TargetMode="External"/></Relationships>
</file>

<file path=ppt/slides/_rels/slide83.xml.rels><?xml version="1.0" encoding="UTF-8" standalone="yes"?>
<Relationships xmlns="http://schemas.openxmlformats.org/package/2006/relationships"><Relationship Id="rId3" Type="http://schemas.openxmlformats.org/officeDocument/2006/relationships/hyperlink" Target="http://opendefinition.org/licenses/gfdl/" TargetMode="External"/><Relationship Id="rId2" Type="http://schemas.openxmlformats.org/officeDocument/2006/relationships/hyperlink" Target="http://www.gnu.org/licenses/copyleft.en.html" TargetMode="Externa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8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2" Type="http://schemas.openxmlformats.org/officeDocument/2006/relationships/hyperlink" Target="http://uir.unisa.ac.za/"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hyperlink" Target="https://unisair.wordpress.com/" TargetMode="External"/><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mailto:CPDinfo@unisa.ac.za"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s://www.youtube.com/watch?v=-xGRztrWv-k" TargetMode="External"/><Relationship Id="rId2" Type="http://schemas.openxmlformats.org/officeDocument/2006/relationships/hyperlink" Target="http://unesdoc.unesco.org/images/0021/002158/215804e.pdf" TargetMode="External"/><Relationship Id="rId1" Type="http://schemas.openxmlformats.org/officeDocument/2006/relationships/slideLayout" Target="../slideLayouts/slideLayout2.xml"/><Relationship Id="rId5" Type="http://schemas.openxmlformats.org/officeDocument/2006/relationships/hyperlink" Target="http://edtechreview.in/dictionary/303-what-is-oer" TargetMode="External"/><Relationship Id="rId4" Type="http://schemas.openxmlformats.org/officeDocument/2006/relationships/hyperlink" Target="http://www.unesco.org/new/en/communication-and-information/access-to-knowledge/open-educational-resources/what-are-open-educational-resources-oers/" TargetMode="External"/></Relationships>
</file>

<file path=ppt/slides/_rels/slide89.xml.rels><?xml version="1.0" encoding="UTF-8" standalone="yes"?>
<Relationships xmlns="http://schemas.openxmlformats.org/package/2006/relationships"><Relationship Id="rId3" Type="http://schemas.openxmlformats.org/officeDocument/2006/relationships/hyperlink" Target="http://oerconsortium.org/cccoer-webinars/" TargetMode="External"/><Relationship Id="rId7" Type="http://schemas.openxmlformats.org/officeDocument/2006/relationships/hyperlink" Target="http://www.oerafrica.org/understanding-oer/frequently-asked-questions-oer" TargetMode="External"/><Relationship Id="rId2" Type="http://schemas.openxmlformats.org/officeDocument/2006/relationships/hyperlink" Target="http://unesdoc.unesco.org/images/0021/002158/215804e.pdf" TargetMode="External"/><Relationship Id="rId1" Type="http://schemas.openxmlformats.org/officeDocument/2006/relationships/slideLayout" Target="../slideLayouts/slideLayout2.xml"/><Relationship Id="rId6" Type="http://schemas.openxmlformats.org/officeDocument/2006/relationships/hyperlink" Target="http://wikieducator.org/OER_Handbook/educator" TargetMode="External"/><Relationship Id="rId5" Type="http://schemas.openxmlformats.org/officeDocument/2006/relationships/hyperlink" Target="https://www.youtube.com/watch?v=8kRBS9vtOAw" TargetMode="External"/><Relationship Id="rId4" Type="http://schemas.openxmlformats.org/officeDocument/2006/relationships/hyperlink" Target="http://unesdoc.unesco.org/images/0021/002136/213605e.pdf"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t0yj2nLc8Vo"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http://chronicle.com/article/What-You-Need-to-Know-About/133475/" TargetMode="External"/><Relationship Id="rId2" Type="http://schemas.openxmlformats.org/officeDocument/2006/relationships/hyperlink" Target="http://archive.ispub.com/journal/the-internet-journal-of-medical-education/volume-1-number-2/a-brief-guide-to-understanding-moocs.html" TargetMode="External"/><Relationship Id="rId1" Type="http://schemas.openxmlformats.org/officeDocument/2006/relationships/slideLayout" Target="../slideLayouts/slideLayout2.xml"/><Relationship Id="rId4" Type="http://schemas.openxmlformats.org/officeDocument/2006/relationships/hyperlink" Target="http://net.educause.edu/ir/library/pdf/eli7078.pdf" TargetMode="External"/></Relationships>
</file>

<file path=ppt/slides/_rels/slide91.xml.rels><?xml version="1.0" encoding="UTF-8" standalone="yes"?>
<Relationships xmlns="http://schemas.openxmlformats.org/package/2006/relationships"><Relationship Id="rId3" Type="http://schemas.openxmlformats.org/officeDocument/2006/relationships/hyperlink" Target="http://libguides.unisa.ac.za/OpenEducationalResourceshttp:/libguides.unisa.ac.za/OpenEducationalResources" TargetMode="External"/><Relationship Id="rId2" Type="http://schemas.openxmlformats.org/officeDocument/2006/relationships/hyperlink" Target="http://www.unisa.ac.za/Default.asp?Cmd=ViewContent&amp;ContentID=27721" TargetMode="External"/><Relationship Id="rId1" Type="http://schemas.openxmlformats.org/officeDocument/2006/relationships/slideLayout" Target="../slideLayouts/slideLayout2.xml"/><Relationship Id="rId5" Type="http://schemas.openxmlformats.org/officeDocument/2006/relationships/hyperlink" Target="https://youtu.be/eW3gMGqcZQc" TargetMode="External"/><Relationship Id="rId4" Type="http://schemas.openxmlformats.org/officeDocument/2006/relationships/hyperlink" Target="http://libguides.unisa.ac.za/MOOCs" TargetMode="External"/></Relationships>
</file>

<file path=ppt/slides/_rels/slide9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Open Educational Resources (OERs) and the Role of the Library</a:t>
            </a:r>
            <a:endParaRPr lang="en-ZA" dirty="0">
              <a:solidFill>
                <a:srgbClr val="C00000"/>
              </a:solidFill>
            </a:endParaRPr>
          </a:p>
        </p:txBody>
      </p:sp>
      <p:sp>
        <p:nvSpPr>
          <p:cNvPr id="3" name="Content Placeholder 2"/>
          <p:cNvSpPr>
            <a:spLocks noGrp="1"/>
          </p:cNvSpPr>
          <p:nvPr>
            <p:ph idx="1"/>
          </p:nvPr>
        </p:nvSpPr>
        <p:spPr/>
        <p:txBody>
          <a:bodyPr>
            <a:normAutofit/>
          </a:bodyPr>
          <a:lstStyle/>
          <a:p>
            <a:endParaRPr lang="en-US" dirty="0" smtClean="0"/>
          </a:p>
          <a:p>
            <a:endParaRPr lang="en-US" dirty="0"/>
          </a:p>
          <a:p>
            <a:pPr marL="0" indent="0">
              <a:buNone/>
            </a:pPr>
            <a:endParaRPr lang="en-US" dirty="0" smtClean="0"/>
          </a:p>
          <a:p>
            <a:pPr marL="0" indent="0">
              <a:buNone/>
            </a:pPr>
            <a:endParaRPr lang="en-US" dirty="0"/>
          </a:p>
          <a:p>
            <a:endParaRPr lang="en-US" dirty="0" smtClean="0"/>
          </a:p>
          <a:p>
            <a:endParaRPr lang="en-US" dirty="0"/>
          </a:p>
          <a:p>
            <a:pPr marL="0" indent="0">
              <a:buNone/>
            </a:pPr>
            <a:r>
              <a:rPr lang="en-US" sz="1700" b="1" dirty="0"/>
              <a:t>Acknowledgements:  </a:t>
            </a:r>
            <a:r>
              <a:rPr lang="en-US" sz="1700" dirty="0" smtClean="0"/>
              <a:t>Kerry de Hart, </a:t>
            </a:r>
            <a:r>
              <a:rPr lang="en-US" sz="1700" b="1" dirty="0" smtClean="0"/>
              <a:t> </a:t>
            </a:r>
            <a:r>
              <a:rPr lang="en-US" sz="1700" dirty="0" err="1"/>
              <a:t>Margarette</a:t>
            </a:r>
            <a:r>
              <a:rPr lang="en-US" sz="1700" dirty="0"/>
              <a:t> van Zyl, Leslie Adriaanse, Melanie Malan, Aaron Tshikotshi, Lorraine Grobler </a:t>
            </a:r>
            <a:endParaRPr lang="en-ZA" sz="1700" dirty="0"/>
          </a:p>
          <a:p>
            <a:endParaRPr lang="en-US" dirty="0" smtClean="0"/>
          </a:p>
          <a:p>
            <a:endParaRPr lang="en-ZA" dirty="0"/>
          </a:p>
        </p:txBody>
      </p:sp>
      <p:pic>
        <p:nvPicPr>
          <p:cNvPr id="4" name="Picture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462655" y="1600201"/>
            <a:ext cx="4860000" cy="3240000"/>
          </a:xfrm>
          <a:prstGeom prst="rect">
            <a:avLst/>
          </a:prstGeom>
        </p:spPr>
      </p:pic>
    </p:spTree>
    <p:extLst>
      <p:ext uri="{BB962C8B-B14F-4D97-AF65-F5344CB8AC3E}">
        <p14:creationId xmlns:p14="http://schemas.microsoft.com/office/powerpoint/2010/main" val="11997336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90F14"/>
                </a:solidFill>
              </a:rPr>
              <a:t>What is Open Course Ware</a:t>
            </a:r>
            <a:endParaRPr lang="en-ZA" dirty="0">
              <a:solidFill>
                <a:srgbClr val="A90F14"/>
              </a:solidFill>
            </a:endParaRPr>
          </a:p>
        </p:txBody>
      </p:sp>
      <p:sp>
        <p:nvSpPr>
          <p:cNvPr id="3" name="Content Placeholder 2"/>
          <p:cNvSpPr>
            <a:spLocks noGrp="1"/>
          </p:cNvSpPr>
          <p:nvPr>
            <p:ph idx="1"/>
          </p:nvPr>
        </p:nvSpPr>
        <p:spPr/>
        <p:txBody>
          <a:bodyPr>
            <a:normAutofit/>
          </a:bodyPr>
          <a:lstStyle/>
          <a:p>
            <a:r>
              <a:rPr lang="en-ZA" sz="2000" b="1" dirty="0" err="1"/>
              <a:t>OpenCourseWare</a:t>
            </a:r>
            <a:r>
              <a:rPr lang="en-ZA" sz="2000" b="1" dirty="0"/>
              <a:t> (OCW)</a:t>
            </a:r>
            <a:r>
              <a:rPr lang="en-ZA" sz="2000" dirty="0"/>
              <a:t> is a “free and open digital publication of university-level educational materials. These materials are organized as courses, and often include course planning materials and evaluation tools as well as thematic content” (</a:t>
            </a:r>
            <a:r>
              <a:rPr lang="en-ZA" sz="2000" b="1" dirty="0">
                <a:hlinkClick r:id="rId2"/>
              </a:rPr>
              <a:t>OCW </a:t>
            </a:r>
            <a:r>
              <a:rPr lang="en-ZA" sz="2000" b="1" dirty="0" smtClean="0">
                <a:hlinkClick r:id="rId2"/>
              </a:rPr>
              <a:t>Consortium</a:t>
            </a:r>
            <a:r>
              <a:rPr lang="en-ZA" sz="2000" b="1" dirty="0" smtClean="0"/>
              <a:t>)</a:t>
            </a:r>
            <a:r>
              <a:rPr lang="en-ZA" sz="2000" dirty="0" smtClean="0"/>
              <a:t>, for example </a:t>
            </a:r>
            <a:r>
              <a:rPr lang="en-ZA" sz="2000" b="1" dirty="0" smtClean="0">
                <a:hlinkClick r:id="rId3"/>
              </a:rPr>
              <a:t>MIT’s OCW </a:t>
            </a:r>
            <a:r>
              <a:rPr lang="en-ZA" sz="2000" dirty="0" smtClean="0"/>
              <a:t>programme which started in 2001.  Read more at </a:t>
            </a:r>
            <a:r>
              <a:rPr lang="en-ZA" sz="2000" b="1" dirty="0" smtClean="0">
                <a:hlinkClick r:id="rId4"/>
              </a:rPr>
              <a:t>Get Started with OCW</a:t>
            </a:r>
            <a:endParaRPr lang="en-ZA" sz="2000" b="1" dirty="0" smtClean="0"/>
          </a:p>
          <a:p>
            <a:pPr marL="0" indent="0">
              <a:buNone/>
            </a:pPr>
            <a:endParaRPr lang="en-US" sz="2000" dirty="0"/>
          </a:p>
          <a:p>
            <a:r>
              <a:rPr lang="en-US" sz="2000" dirty="0" smtClean="0"/>
              <a:t>OCW is not to be confused with MOOCs – there are some differences </a:t>
            </a:r>
          </a:p>
          <a:p>
            <a:endParaRPr lang="en-US" sz="2000" dirty="0"/>
          </a:p>
          <a:p>
            <a:pPr lvl="1"/>
            <a:r>
              <a:rPr lang="en-US" sz="1600" b="1" dirty="0" smtClean="0">
                <a:hlinkClick r:id="rId5"/>
              </a:rPr>
              <a:t>MOOC ? OCW ? Which One</a:t>
            </a:r>
            <a:endParaRPr lang="en-US" sz="1600" b="1" dirty="0" smtClean="0"/>
          </a:p>
          <a:p>
            <a:pPr marL="0" indent="0">
              <a:buNone/>
            </a:pPr>
            <a:endParaRPr lang="en-US" sz="2000" dirty="0" smtClean="0"/>
          </a:p>
          <a:p>
            <a:pPr lvl="1"/>
            <a:r>
              <a:rPr lang="en-US" sz="1600" b="1" dirty="0" smtClean="0">
                <a:hlinkClick r:id="rId6"/>
              </a:rPr>
              <a:t>What is the difference between OCWs and MOOCs – managing expectations</a:t>
            </a:r>
            <a:endParaRPr lang="en-US" sz="1600" b="1" dirty="0" smtClean="0"/>
          </a:p>
          <a:p>
            <a:pPr marL="0" indent="0">
              <a:buNone/>
            </a:pPr>
            <a:endParaRPr lang="en-US" sz="2400" dirty="0"/>
          </a:p>
        </p:txBody>
      </p:sp>
    </p:spTree>
    <p:extLst>
      <p:ext uri="{BB962C8B-B14F-4D97-AF65-F5344CB8AC3E}">
        <p14:creationId xmlns:p14="http://schemas.microsoft.com/office/powerpoint/2010/main" val="3859322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60037" y="2095346"/>
            <a:ext cx="8915400" cy="1143000"/>
          </a:xfrm>
        </p:spPr>
        <p:txBody>
          <a:bodyPr/>
          <a:lstStyle/>
          <a:p>
            <a:r>
              <a:rPr lang="en-US" dirty="0" smtClean="0">
                <a:solidFill>
                  <a:srgbClr val="C00000"/>
                </a:solidFill>
              </a:rPr>
              <a:t>Open access publishing / journals</a:t>
            </a:r>
            <a:endParaRPr lang="en-ZA" dirty="0">
              <a:solidFill>
                <a:srgbClr val="C00000"/>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6852" y="3135797"/>
            <a:ext cx="2824795" cy="1770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555631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C00000"/>
                </a:solidFill>
              </a:rPr>
              <a:t>What are open access journals</a:t>
            </a:r>
            <a:endParaRPr lang="en-ZA" dirty="0">
              <a:solidFill>
                <a:srgbClr val="C00000"/>
              </a:solidFill>
            </a:endParaRPr>
          </a:p>
        </p:txBody>
      </p:sp>
      <p:sp>
        <p:nvSpPr>
          <p:cNvPr id="3" name="Content Placeholder 2"/>
          <p:cNvSpPr>
            <a:spLocks noGrp="1"/>
          </p:cNvSpPr>
          <p:nvPr>
            <p:ph idx="1"/>
          </p:nvPr>
        </p:nvSpPr>
        <p:spPr/>
        <p:txBody>
          <a:bodyPr>
            <a:normAutofit/>
          </a:bodyPr>
          <a:lstStyle/>
          <a:p>
            <a:r>
              <a:rPr lang="en-ZA" sz="2800" smtClean="0"/>
              <a:t>Open-access journals are scholarly journals published electronically and available freely</a:t>
            </a:r>
          </a:p>
          <a:p>
            <a:endParaRPr lang="en-ZA" sz="2800" smtClean="0"/>
          </a:p>
          <a:p>
            <a:r>
              <a:rPr lang="en-ZA" sz="2800" smtClean="0"/>
              <a:t>Typically, open-access publishing involves a one-off charge to the author (an article processing charge)</a:t>
            </a:r>
          </a:p>
          <a:p>
            <a:endParaRPr lang="en-US" sz="2800" smtClean="0"/>
          </a:p>
          <a:p>
            <a:r>
              <a:rPr lang="en-US" sz="2800" smtClean="0"/>
              <a:t>They are not to be confused with OERs as content may not be changed or remixed</a:t>
            </a:r>
            <a:endParaRPr lang="en-ZA" sz="2800" dirty="0"/>
          </a:p>
        </p:txBody>
      </p:sp>
    </p:spTree>
    <p:extLst>
      <p:ext uri="{BB962C8B-B14F-4D97-AF65-F5344CB8AC3E}">
        <p14:creationId xmlns:p14="http://schemas.microsoft.com/office/powerpoint/2010/main" val="377781164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Difference between OER and Open Access Publishing / Journals (1)</a:t>
            </a:r>
            <a:endParaRPr lang="en-ZA" dirty="0">
              <a:solidFill>
                <a:srgbClr val="C00000"/>
              </a:solidFill>
            </a:endParaRPr>
          </a:p>
        </p:txBody>
      </p:sp>
      <p:sp>
        <p:nvSpPr>
          <p:cNvPr id="3" name="Content Placeholder 2"/>
          <p:cNvSpPr>
            <a:spLocks noGrp="1"/>
          </p:cNvSpPr>
          <p:nvPr>
            <p:ph idx="1"/>
          </p:nvPr>
        </p:nvSpPr>
        <p:spPr/>
        <p:txBody>
          <a:bodyPr>
            <a:normAutofit fontScale="25000" lnSpcReduction="20000"/>
          </a:bodyPr>
          <a:lstStyle/>
          <a:p>
            <a:endParaRPr lang="en-ZA" dirty="0" smtClean="0"/>
          </a:p>
          <a:p>
            <a:r>
              <a:rPr lang="en-ZA" sz="8000" dirty="0" smtClean="0"/>
              <a:t>Open </a:t>
            </a:r>
            <a:r>
              <a:rPr lang="en-ZA" sz="8000" dirty="0"/>
              <a:t>access publishing is an important concept, which is clearly related to – but distinct from </a:t>
            </a:r>
            <a:r>
              <a:rPr lang="en-ZA" sz="8000" dirty="0" smtClean="0"/>
              <a:t>that </a:t>
            </a:r>
            <a:r>
              <a:rPr lang="en-ZA" sz="8000" dirty="0"/>
              <a:t>of </a:t>
            </a:r>
            <a:r>
              <a:rPr lang="en-ZA" sz="8000" dirty="0" smtClean="0"/>
              <a:t>OER</a:t>
            </a:r>
          </a:p>
          <a:p>
            <a:endParaRPr lang="en-ZA" sz="8000" dirty="0"/>
          </a:p>
          <a:p>
            <a:r>
              <a:rPr lang="en-ZA" sz="8000" dirty="0" smtClean="0"/>
              <a:t>the </a:t>
            </a:r>
            <a:r>
              <a:rPr lang="en-ZA" sz="8000" dirty="0"/>
              <a:t>term ‘open access’ is applied to many concepts, but usually refers either to</a:t>
            </a:r>
            <a:r>
              <a:rPr lang="en-ZA" sz="8000" dirty="0" smtClean="0"/>
              <a:t>:</a:t>
            </a:r>
          </a:p>
          <a:p>
            <a:pPr marL="0" indent="0">
              <a:buNone/>
            </a:pPr>
            <a:endParaRPr lang="en-ZA" sz="8000" dirty="0"/>
          </a:p>
          <a:p>
            <a:r>
              <a:rPr lang="en-ZA" sz="8000" dirty="0"/>
              <a:t> ‘open access (publishing)’; </a:t>
            </a:r>
            <a:r>
              <a:rPr lang="en-ZA" sz="8000" dirty="0" smtClean="0"/>
              <a:t>or</a:t>
            </a:r>
          </a:p>
          <a:p>
            <a:pPr marL="0" indent="0">
              <a:buNone/>
            </a:pPr>
            <a:endParaRPr lang="en-ZA" sz="8000" dirty="0"/>
          </a:p>
          <a:p>
            <a:r>
              <a:rPr lang="en-ZA" sz="8000" dirty="0"/>
              <a:t> ‘access to material (mainly scholarly publications) via the Internet in such a way that the material is free for all to read, and to use (or reuse) to various extents’; </a:t>
            </a:r>
            <a:r>
              <a:rPr lang="en-ZA" sz="8000" dirty="0" smtClean="0"/>
              <a:t>or</a:t>
            </a:r>
          </a:p>
          <a:p>
            <a:endParaRPr lang="en-ZA" sz="8000" dirty="0" smtClean="0"/>
          </a:p>
          <a:p>
            <a:r>
              <a:rPr lang="en-ZA" sz="8000" dirty="0"/>
              <a:t>‘open access journal, journals that give open access to all or a sizable part of their articles</a:t>
            </a:r>
          </a:p>
          <a:p>
            <a:endParaRPr lang="en-ZA" sz="9600" dirty="0" smtClean="0"/>
          </a:p>
          <a:p>
            <a:pPr marL="0" indent="0">
              <a:buNone/>
            </a:pPr>
            <a:endParaRPr lang="en-ZA" sz="9600" dirty="0"/>
          </a:p>
          <a:p>
            <a:pPr marL="0" indent="0">
              <a:buNone/>
            </a:pPr>
            <a:endParaRPr lang="en-US" sz="9600" dirty="0" smtClean="0"/>
          </a:p>
          <a:p>
            <a:pPr marL="0" indent="0">
              <a:buNone/>
            </a:pPr>
            <a:r>
              <a:rPr lang="en-US" dirty="0" smtClean="0"/>
              <a:t> </a:t>
            </a:r>
            <a:endParaRPr lang="en-ZA" dirty="0"/>
          </a:p>
        </p:txBody>
      </p:sp>
    </p:spTree>
    <p:extLst>
      <p:ext uri="{BB962C8B-B14F-4D97-AF65-F5344CB8AC3E}">
        <p14:creationId xmlns:p14="http://schemas.microsoft.com/office/powerpoint/2010/main" val="42787934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solidFill>
                  <a:srgbClr val="C00000"/>
                </a:solidFill>
              </a:rPr>
              <a:t>Difference between OER and Open Access Publishing / Journals </a:t>
            </a:r>
            <a:r>
              <a:rPr lang="en-US" dirty="0" smtClean="0">
                <a:solidFill>
                  <a:srgbClr val="C00000"/>
                </a:solidFill>
              </a:rPr>
              <a:t>(2)</a:t>
            </a:r>
            <a:endParaRPr lang="en-ZA" dirty="0">
              <a:solidFill>
                <a:srgbClr val="C00000"/>
              </a:solidFill>
            </a:endParaRPr>
          </a:p>
        </p:txBody>
      </p:sp>
      <p:sp>
        <p:nvSpPr>
          <p:cNvPr id="5" name="Content Placeholder 4"/>
          <p:cNvSpPr>
            <a:spLocks noGrp="1"/>
          </p:cNvSpPr>
          <p:nvPr>
            <p:ph idx="1"/>
          </p:nvPr>
        </p:nvSpPr>
        <p:spPr/>
        <p:txBody>
          <a:bodyPr>
            <a:normAutofit/>
          </a:bodyPr>
          <a:lstStyle/>
          <a:p>
            <a:r>
              <a:rPr lang="en-ZA" sz="2000" dirty="0" smtClean="0"/>
              <a:t>Open </a:t>
            </a:r>
            <a:r>
              <a:rPr lang="en-ZA" sz="2000" dirty="0"/>
              <a:t>access publishing is typically referring to research publications of some kind released under an open licence. </a:t>
            </a:r>
          </a:p>
          <a:p>
            <a:pPr marL="0" indent="0">
              <a:buNone/>
            </a:pPr>
            <a:endParaRPr lang="en-ZA" sz="2000" dirty="0"/>
          </a:p>
          <a:p>
            <a:r>
              <a:rPr lang="en-ZA" sz="2000" dirty="0"/>
              <a:t>OER refers to teaching and learning materials released under such a licence. </a:t>
            </a:r>
          </a:p>
          <a:p>
            <a:pPr marL="0" indent="0">
              <a:buNone/>
            </a:pPr>
            <a:endParaRPr lang="en-ZA" sz="2000" dirty="0"/>
          </a:p>
          <a:p>
            <a:r>
              <a:rPr lang="en-ZA" sz="2000" dirty="0"/>
              <a:t>Clearly, especially in higher education, there is an overlap, as research publications typically form an important part of the overall set of materials that students need to access to complete their studies successfully, particularly at postgraduate level</a:t>
            </a:r>
            <a:r>
              <a:rPr lang="en-ZA" sz="2000" dirty="0" smtClean="0"/>
              <a:t>.</a:t>
            </a:r>
          </a:p>
          <a:p>
            <a:pPr marL="0" indent="0">
              <a:buNone/>
            </a:pPr>
            <a:endParaRPr lang="en-ZA" sz="2000" dirty="0" smtClean="0"/>
          </a:p>
          <a:p>
            <a:pPr marL="0" indent="0">
              <a:buNone/>
            </a:pPr>
            <a:r>
              <a:rPr lang="en-US" sz="2000" b="1" dirty="0" smtClean="0"/>
              <a:t>Source: </a:t>
            </a:r>
            <a:r>
              <a:rPr lang="en-US" sz="2000" dirty="0" smtClean="0">
                <a:hlinkClick r:id="rId2"/>
              </a:rPr>
              <a:t>What is the difference between OER and Open Access Publishing</a:t>
            </a:r>
            <a:endParaRPr lang="en-ZA" sz="2000" dirty="0"/>
          </a:p>
          <a:p>
            <a:endParaRPr lang="en-ZA" dirty="0"/>
          </a:p>
        </p:txBody>
      </p:sp>
    </p:spTree>
    <p:extLst>
      <p:ext uri="{BB962C8B-B14F-4D97-AF65-F5344CB8AC3E}">
        <p14:creationId xmlns:p14="http://schemas.microsoft.com/office/powerpoint/2010/main" val="22899379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Example – Open Access vs Restricted Access</a:t>
            </a:r>
            <a:endParaRPr lang="en-ZA" dirty="0">
              <a:solidFill>
                <a:srgbClr val="C00000"/>
              </a:solidFill>
            </a:endParaRPr>
          </a:p>
        </p:txBody>
      </p:sp>
      <p:sp>
        <p:nvSpPr>
          <p:cNvPr id="3" name="Content Placeholder 2"/>
          <p:cNvSpPr>
            <a:spLocks noGrp="1"/>
          </p:cNvSpPr>
          <p:nvPr>
            <p:ph idx="1"/>
          </p:nvPr>
        </p:nvSpPr>
        <p:spPr/>
        <p:txBody>
          <a:bodyPr>
            <a:normAutofit/>
          </a:bodyPr>
          <a:lstStyle/>
          <a:p>
            <a:pPr marL="0" indent="0">
              <a:buNone/>
            </a:pPr>
            <a:r>
              <a:rPr lang="en-US" sz="2000" dirty="0" smtClean="0"/>
              <a:t>Compare the two references below.  The one is open access and the other is restricted access, (</a:t>
            </a:r>
            <a:r>
              <a:rPr lang="en-US" sz="2000" dirty="0" err="1" smtClean="0"/>
              <a:t>ie</a:t>
            </a:r>
            <a:r>
              <a:rPr lang="en-US" sz="2000" dirty="0" smtClean="0"/>
              <a:t> the institution has a subscription)</a:t>
            </a:r>
          </a:p>
          <a:p>
            <a:pPr marL="0" indent="0">
              <a:buNone/>
            </a:pPr>
            <a:endParaRPr lang="en-ZA" sz="2000" dirty="0"/>
          </a:p>
          <a:p>
            <a:r>
              <a:rPr lang="it-IT" sz="2000" dirty="0"/>
              <a:t>Nicol, D.J., &amp; Macfarlane-Dick, D. (2004). </a:t>
            </a:r>
            <a:r>
              <a:rPr lang="en-US" sz="2000" dirty="0">
                <a:hlinkClick r:id="rId2"/>
              </a:rPr>
              <a:t>Rethinking formative assessment in HE: a theoretical model and seven principles of good </a:t>
            </a:r>
            <a:r>
              <a:rPr lang="en-US" sz="2000" dirty="0" smtClean="0">
                <a:hlinkClick r:id="rId2"/>
              </a:rPr>
              <a:t>feedback practice</a:t>
            </a:r>
            <a:r>
              <a:rPr lang="en-US" sz="2000" dirty="0" smtClean="0"/>
              <a:t>       (Open Access)</a:t>
            </a:r>
          </a:p>
          <a:p>
            <a:endParaRPr lang="en-US" sz="2000" dirty="0"/>
          </a:p>
          <a:p>
            <a:r>
              <a:rPr lang="en-US" sz="2000" dirty="0"/>
              <a:t>Yang, M. and Carless, D. </a:t>
            </a:r>
            <a:r>
              <a:rPr lang="en-US" sz="2000" dirty="0">
                <a:hlinkClick r:id="rId3"/>
              </a:rPr>
              <a:t>The feedback triangle and the enhancement of dialogic feedback processes</a:t>
            </a:r>
            <a:r>
              <a:rPr lang="en-US" sz="2000" dirty="0" smtClean="0"/>
              <a:t>.   (Restricted Access)  </a:t>
            </a:r>
            <a:r>
              <a:rPr lang="en-US" sz="2000" dirty="0"/>
              <a:t>This link is accessible to the </a:t>
            </a:r>
            <a:r>
              <a:rPr lang="en-US" sz="2000" dirty="0" err="1"/>
              <a:t>Unisa</a:t>
            </a:r>
            <a:r>
              <a:rPr lang="en-US" sz="2000" dirty="0"/>
              <a:t> Community and also </a:t>
            </a:r>
            <a:r>
              <a:rPr lang="en-US" sz="2000" dirty="0" smtClean="0"/>
              <a:t>other institutions worldwide </a:t>
            </a:r>
            <a:r>
              <a:rPr lang="en-US" sz="2000" dirty="0"/>
              <a:t>who subscribe to the Taylor and Francis Database.   So it is not widely accessible for everyone </a:t>
            </a:r>
            <a:r>
              <a:rPr lang="en-US" sz="2000" dirty="0" smtClean="0"/>
              <a:t>and is not suitable for placement on a MOOC </a:t>
            </a:r>
            <a:r>
              <a:rPr lang="en-US" sz="2000" dirty="0"/>
              <a:t>enrolled for a MOOC.</a:t>
            </a:r>
            <a:endParaRPr lang="en-ZA" sz="2000" dirty="0"/>
          </a:p>
          <a:p>
            <a:endParaRPr lang="en-ZA" sz="2000" dirty="0"/>
          </a:p>
        </p:txBody>
      </p:sp>
    </p:spTree>
    <p:extLst>
      <p:ext uri="{BB962C8B-B14F-4D97-AF65-F5344CB8AC3E}">
        <p14:creationId xmlns:p14="http://schemas.microsoft.com/office/powerpoint/2010/main" val="25469766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Open Access Journals</a:t>
            </a:r>
            <a:endParaRPr lang="en-ZA" dirty="0">
              <a:solidFill>
                <a:srgbClr val="C00000"/>
              </a:solidFill>
            </a:endParaRPr>
          </a:p>
        </p:txBody>
      </p:sp>
      <p:sp>
        <p:nvSpPr>
          <p:cNvPr id="3" name="Content Placeholder 2"/>
          <p:cNvSpPr>
            <a:spLocks noGrp="1"/>
          </p:cNvSpPr>
          <p:nvPr>
            <p:ph idx="1"/>
          </p:nvPr>
        </p:nvSpPr>
        <p:spPr/>
        <p:txBody>
          <a:bodyPr>
            <a:noAutofit/>
          </a:bodyPr>
          <a:lstStyle/>
          <a:p>
            <a:r>
              <a:rPr lang="en-US" sz="2800" dirty="0" smtClean="0">
                <a:hlinkClick r:id="rId2"/>
              </a:rPr>
              <a:t>Elsevier Open Access Journals</a:t>
            </a:r>
            <a:r>
              <a:rPr lang="en-US" sz="2800" dirty="0" smtClean="0"/>
              <a:t>:</a:t>
            </a:r>
          </a:p>
          <a:p>
            <a:pPr lvl="1">
              <a:buFont typeface="Arial" panose="020B0604020202020204" pitchFamily="34" charset="0"/>
              <a:buChar char="•"/>
            </a:pPr>
            <a:r>
              <a:rPr lang="en-US" dirty="0" smtClean="0"/>
              <a:t>All open access journals from Elsevier have undergone peer reviewed </a:t>
            </a:r>
          </a:p>
          <a:p>
            <a:pPr lvl="1">
              <a:buFont typeface="Arial" panose="020B0604020202020204" pitchFamily="34" charset="0"/>
              <a:buChar char="•"/>
            </a:pPr>
            <a:r>
              <a:rPr lang="en-US" dirty="0"/>
              <a:t>U</a:t>
            </a:r>
            <a:r>
              <a:rPr lang="en-US" dirty="0" smtClean="0"/>
              <a:t>pon acceptance are immediately and permanently free for anyone to read and download</a:t>
            </a:r>
          </a:p>
          <a:p>
            <a:pPr lvl="1">
              <a:buFont typeface="Arial" panose="020B0604020202020204" pitchFamily="34" charset="0"/>
              <a:buChar char="•"/>
            </a:pPr>
            <a:r>
              <a:rPr lang="en-US" dirty="0" smtClean="0"/>
              <a:t>Permitted re-use is defined by the author’s choice of Creative Commons user licenses</a:t>
            </a:r>
            <a:endParaRPr lang="en-ZA" dirty="0"/>
          </a:p>
        </p:txBody>
      </p:sp>
    </p:spTree>
    <p:extLst>
      <p:ext uri="{BB962C8B-B14F-4D97-AF65-F5344CB8AC3E}">
        <p14:creationId xmlns:p14="http://schemas.microsoft.com/office/powerpoint/2010/main" val="1699501636"/>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Elsevier</a:t>
            </a:r>
            <a:endParaRPr lang="en-ZA" dirty="0">
              <a:solidFill>
                <a:srgbClr val="C00000"/>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890" y="1329352"/>
            <a:ext cx="9908367" cy="45057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4173" y="1351941"/>
            <a:ext cx="6536678" cy="46823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2883213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868769"/>
            <a:ext cx="8915400" cy="1143000"/>
          </a:xfrm>
        </p:spPr>
        <p:txBody>
          <a:bodyPr/>
          <a:lstStyle/>
          <a:p>
            <a:r>
              <a:rPr lang="en-US" dirty="0" smtClean="0">
                <a:solidFill>
                  <a:srgbClr val="C00000"/>
                </a:solidFill>
              </a:rPr>
              <a:t>MOOCs</a:t>
            </a:r>
            <a:endParaRPr lang="en-ZA" dirty="0">
              <a:solidFill>
                <a:srgbClr val="C00000"/>
              </a:solidFill>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392" y="3114450"/>
            <a:ext cx="3560763" cy="267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99334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What is a MOOC</a:t>
            </a:r>
            <a:endParaRPr lang="en-ZA" dirty="0">
              <a:solidFill>
                <a:srgbClr val="C00000"/>
              </a:solidFill>
            </a:endParaRPr>
          </a:p>
        </p:txBody>
      </p:sp>
      <p:sp>
        <p:nvSpPr>
          <p:cNvPr id="3" name="Content Placeholder 2"/>
          <p:cNvSpPr>
            <a:spLocks noGrp="1"/>
          </p:cNvSpPr>
          <p:nvPr>
            <p:ph idx="1"/>
          </p:nvPr>
        </p:nvSpPr>
        <p:spPr/>
        <p:txBody>
          <a:bodyPr>
            <a:normAutofit fontScale="47500" lnSpcReduction="20000"/>
          </a:bodyPr>
          <a:lstStyle/>
          <a:p>
            <a:endParaRPr lang="en-ZA" dirty="0" smtClean="0"/>
          </a:p>
          <a:p>
            <a:r>
              <a:rPr lang="en-ZA" sz="5900" dirty="0"/>
              <a:t>A MOOC massively open online </a:t>
            </a:r>
            <a:r>
              <a:rPr lang="en-ZA" sz="5900" dirty="0" smtClean="0"/>
              <a:t>course;</a:t>
            </a:r>
          </a:p>
          <a:p>
            <a:r>
              <a:rPr lang="en-ZA" sz="5900" dirty="0"/>
              <a:t>i</a:t>
            </a:r>
            <a:r>
              <a:rPr lang="en-ZA" sz="5900" dirty="0" smtClean="0"/>
              <a:t>t is </a:t>
            </a:r>
            <a:r>
              <a:rPr lang="en-ZA" sz="5900" dirty="0"/>
              <a:t>a model of educational delivery that is, to varying degrees, </a:t>
            </a:r>
            <a:r>
              <a:rPr lang="en-ZA" sz="5900" dirty="0" smtClean="0"/>
              <a:t>massive;</a:t>
            </a:r>
          </a:p>
          <a:p>
            <a:r>
              <a:rPr lang="en-ZA" sz="5900" dirty="0" smtClean="0"/>
              <a:t>with </a:t>
            </a:r>
            <a:r>
              <a:rPr lang="en-ZA" sz="5900" dirty="0"/>
              <a:t>theoretically no limit to </a:t>
            </a:r>
            <a:r>
              <a:rPr lang="en-ZA" sz="5900" dirty="0" smtClean="0"/>
              <a:t>enrolment</a:t>
            </a:r>
            <a:r>
              <a:rPr lang="en-ZA" sz="5900" dirty="0"/>
              <a:t>; </a:t>
            </a:r>
            <a:endParaRPr lang="en-ZA" sz="5900" dirty="0" smtClean="0"/>
          </a:p>
          <a:p>
            <a:r>
              <a:rPr lang="en-ZA" sz="5900" dirty="0" smtClean="0"/>
              <a:t>open</a:t>
            </a:r>
            <a:r>
              <a:rPr lang="en-ZA" sz="5900" dirty="0"/>
              <a:t>, allowing anyone to </a:t>
            </a:r>
            <a:r>
              <a:rPr lang="en-ZA" sz="5900" dirty="0" smtClean="0"/>
              <a:t>participate; </a:t>
            </a:r>
          </a:p>
          <a:p>
            <a:r>
              <a:rPr lang="en-ZA" sz="5900" dirty="0" smtClean="0"/>
              <a:t>usually </a:t>
            </a:r>
            <a:r>
              <a:rPr lang="en-ZA" sz="5900" dirty="0"/>
              <a:t>at no cost; </a:t>
            </a:r>
            <a:endParaRPr lang="en-ZA" sz="5900" dirty="0" smtClean="0"/>
          </a:p>
          <a:p>
            <a:r>
              <a:rPr lang="en-ZA" sz="5900" dirty="0" smtClean="0"/>
              <a:t>online</a:t>
            </a:r>
            <a:r>
              <a:rPr lang="en-ZA" sz="5900" dirty="0"/>
              <a:t>, with learning activities typically taking place over the web; </a:t>
            </a:r>
            <a:endParaRPr lang="en-ZA" sz="5900" dirty="0" smtClean="0"/>
          </a:p>
          <a:p>
            <a:r>
              <a:rPr lang="en-ZA" sz="5900" dirty="0" smtClean="0"/>
              <a:t>and </a:t>
            </a:r>
            <a:r>
              <a:rPr lang="en-ZA" sz="5900" dirty="0"/>
              <a:t>a course, </a:t>
            </a:r>
            <a:r>
              <a:rPr lang="en-ZA" sz="5900" dirty="0" smtClean="0"/>
              <a:t>structured </a:t>
            </a:r>
            <a:r>
              <a:rPr lang="en-ZA" sz="5900" dirty="0"/>
              <a:t>around a set of learning goals in a defined area of </a:t>
            </a:r>
            <a:r>
              <a:rPr lang="en-ZA" sz="5900" dirty="0" smtClean="0"/>
              <a:t>study;</a:t>
            </a:r>
            <a:endParaRPr lang="en-ZA" sz="5900" dirty="0"/>
          </a:p>
        </p:txBody>
      </p:sp>
    </p:spTree>
    <p:extLst>
      <p:ext uri="{BB962C8B-B14F-4D97-AF65-F5344CB8AC3E}">
        <p14:creationId xmlns:p14="http://schemas.microsoft.com/office/powerpoint/2010/main" val="23462721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Purpose of Presentation 		</a:t>
            </a:r>
            <a:endParaRPr lang="en-ZA" dirty="0">
              <a:solidFill>
                <a:srgbClr val="C00000"/>
              </a:solidFill>
            </a:endParaRPr>
          </a:p>
        </p:txBody>
      </p:sp>
      <p:sp>
        <p:nvSpPr>
          <p:cNvPr id="3" name="Content Placeholder 2"/>
          <p:cNvSpPr>
            <a:spLocks noGrp="1"/>
          </p:cNvSpPr>
          <p:nvPr>
            <p:ph idx="1"/>
          </p:nvPr>
        </p:nvSpPr>
        <p:spPr/>
        <p:txBody>
          <a:bodyPr>
            <a:normAutofit/>
          </a:bodyPr>
          <a:lstStyle/>
          <a:p>
            <a:pPr marL="0" indent="0">
              <a:buNone/>
            </a:pPr>
            <a:r>
              <a:rPr lang="en-US" sz="2400" dirty="0" smtClean="0"/>
              <a:t>The purpose of this presentation is to:</a:t>
            </a:r>
          </a:p>
          <a:p>
            <a:pPr marL="0" indent="0">
              <a:buNone/>
            </a:pPr>
            <a:endParaRPr lang="en-US" sz="2400" dirty="0" smtClean="0"/>
          </a:p>
          <a:p>
            <a:r>
              <a:rPr lang="en-US" sz="2400" dirty="0" smtClean="0"/>
              <a:t> create an awareness of OERs</a:t>
            </a:r>
          </a:p>
          <a:p>
            <a:r>
              <a:rPr lang="en-US" sz="2400" dirty="0" smtClean="0"/>
              <a:t> how the librarians may assist you</a:t>
            </a:r>
          </a:p>
          <a:p>
            <a:r>
              <a:rPr lang="en-US" sz="2400" dirty="0" smtClean="0"/>
              <a:t> the various resources and formats of OERs </a:t>
            </a:r>
          </a:p>
          <a:p>
            <a:r>
              <a:rPr lang="en-US" sz="2400" dirty="0" smtClean="0"/>
              <a:t> how to find and evaluate OERs</a:t>
            </a:r>
          </a:p>
          <a:p>
            <a:r>
              <a:rPr lang="en-US" sz="2400" dirty="0" smtClean="0"/>
              <a:t>copyright and licensing</a:t>
            </a:r>
          </a:p>
          <a:p>
            <a:pPr marL="0" indent="0">
              <a:buNone/>
            </a:pPr>
            <a:endParaRPr lang="en-US" sz="2400" dirty="0" smtClean="0"/>
          </a:p>
          <a:p>
            <a:pPr marL="0" indent="0">
              <a:buNone/>
            </a:pPr>
            <a:r>
              <a:rPr lang="en-US" sz="2400" dirty="0" smtClean="0"/>
              <a:t>An abridged version of this handout will be emailed to you so that you can work through the links at your own pace. </a:t>
            </a:r>
          </a:p>
        </p:txBody>
      </p:sp>
    </p:spTree>
    <p:extLst>
      <p:ext uri="{BB962C8B-B14F-4D97-AF65-F5344CB8AC3E}">
        <p14:creationId xmlns:p14="http://schemas.microsoft.com/office/powerpoint/2010/main" val="27019359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Core Differences </a:t>
            </a:r>
            <a:r>
              <a:rPr lang="en-US" dirty="0">
                <a:solidFill>
                  <a:srgbClr val="C00000"/>
                </a:solidFill>
              </a:rPr>
              <a:t>between OERs and MOOC’s</a:t>
            </a:r>
            <a:endParaRPr lang="en-ZA"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39481500"/>
              </p:ext>
            </p:extLst>
          </p:nvPr>
        </p:nvGraphicFramePr>
        <p:xfrm>
          <a:off x="495300" y="1472067"/>
          <a:ext cx="8915400" cy="4912360"/>
        </p:xfrm>
        <a:graphic>
          <a:graphicData uri="http://schemas.openxmlformats.org/drawingml/2006/table">
            <a:tbl>
              <a:tblPr firstRow="1" bandRow="1">
                <a:tableStyleId>{5C22544A-7EE6-4342-B048-85BDC9FD1C3A}</a:tableStyleId>
              </a:tblPr>
              <a:tblGrid>
                <a:gridCol w="4457700">
                  <a:extLst>
                    <a:ext uri="{9D8B030D-6E8A-4147-A177-3AD203B41FA5}">
                      <a16:colId xmlns:a16="http://schemas.microsoft.com/office/drawing/2014/main" val="20000"/>
                    </a:ext>
                  </a:extLst>
                </a:gridCol>
                <a:gridCol w="4457700">
                  <a:extLst>
                    <a:ext uri="{9D8B030D-6E8A-4147-A177-3AD203B41FA5}">
                      <a16:colId xmlns:a16="http://schemas.microsoft.com/office/drawing/2014/main" val="20001"/>
                    </a:ext>
                  </a:extLst>
                </a:gridCol>
              </a:tblGrid>
              <a:tr h="370840">
                <a:tc>
                  <a:txBody>
                    <a:bodyPr/>
                    <a:lstStyle/>
                    <a:p>
                      <a:r>
                        <a:rPr lang="en-US" dirty="0" smtClean="0"/>
                        <a:t>OERs</a:t>
                      </a:r>
                      <a:endParaRPr lang="en-ZA" dirty="0"/>
                    </a:p>
                  </a:txBody>
                  <a:tcPr/>
                </a:tc>
                <a:tc>
                  <a:txBody>
                    <a:bodyPr/>
                    <a:lstStyle/>
                    <a:p>
                      <a:r>
                        <a:rPr lang="en-US" dirty="0" smtClean="0"/>
                        <a:t>MOOCs</a:t>
                      </a:r>
                      <a:endParaRPr lang="en-ZA" dirty="0"/>
                    </a:p>
                  </a:txBody>
                  <a:tcPr/>
                </a:tc>
                <a:extLst>
                  <a:ext uri="{0D108BD9-81ED-4DB2-BD59-A6C34878D82A}">
                    <a16:rowId xmlns:a16="http://schemas.microsoft.com/office/drawing/2014/main" val="10000"/>
                  </a:ext>
                </a:extLst>
              </a:tr>
              <a:tr h="370840">
                <a:tc>
                  <a:txBody>
                    <a:bodyPr/>
                    <a:lstStyle/>
                    <a:p>
                      <a:r>
                        <a:rPr lang="en-ZA" sz="1600" kern="1200" dirty="0" smtClean="0">
                          <a:solidFill>
                            <a:schemeClr val="dk1"/>
                          </a:solidFill>
                          <a:effectLst/>
                          <a:latin typeface="+mn-lt"/>
                          <a:ea typeface="+mn-ea"/>
                          <a:cs typeface="+mn-cs"/>
                        </a:rPr>
                        <a:t>The main feature of Open Educational Resources is their open licenses</a:t>
                      </a:r>
                      <a:r>
                        <a:rPr lang="en-ZA" sz="1600" b="1" kern="1200" dirty="0" smtClean="0">
                          <a:solidFill>
                            <a:schemeClr val="dk1"/>
                          </a:solidFill>
                          <a:effectLst/>
                          <a:latin typeface="+mn-lt"/>
                          <a:ea typeface="+mn-ea"/>
                          <a:cs typeface="+mn-cs"/>
                        </a:rPr>
                        <a:t>, </a:t>
                      </a:r>
                      <a:r>
                        <a:rPr lang="en-ZA" sz="1600" kern="1200" dirty="0" smtClean="0">
                          <a:solidFill>
                            <a:schemeClr val="dk1"/>
                          </a:solidFill>
                          <a:effectLst/>
                          <a:latin typeface="+mn-lt"/>
                          <a:ea typeface="+mn-ea"/>
                          <a:cs typeface="+mn-cs"/>
                        </a:rPr>
                        <a:t>allowing for the possibility of use and reuse</a:t>
                      </a:r>
                      <a:endParaRPr lang="en-ZA" sz="1600" dirty="0"/>
                    </a:p>
                  </a:txBody>
                  <a:tcPr/>
                </a:tc>
                <a:tc>
                  <a:txBody>
                    <a:bodyPr/>
                    <a:lstStyle/>
                    <a:p>
                      <a:r>
                        <a:rPr lang="en-ZA" sz="1600" kern="1200" dirty="0" smtClean="0">
                          <a:solidFill>
                            <a:schemeClr val="dk1"/>
                          </a:solidFill>
                          <a:effectLst/>
                          <a:latin typeface="+mn-lt"/>
                          <a:ea typeface="+mn-ea"/>
                          <a:cs typeface="+mn-cs"/>
                        </a:rPr>
                        <a:t>Though MOOCs are offered with open education access and are</a:t>
                      </a:r>
                      <a:r>
                        <a:rPr lang="en-ZA" sz="1600" b="1" kern="1200" dirty="0" smtClean="0">
                          <a:solidFill>
                            <a:schemeClr val="dk1"/>
                          </a:solidFill>
                          <a:effectLst/>
                          <a:latin typeface="+mn-lt"/>
                          <a:ea typeface="+mn-ea"/>
                          <a:cs typeface="+mn-cs"/>
                        </a:rPr>
                        <a:t> </a:t>
                      </a:r>
                      <a:r>
                        <a:rPr lang="en-ZA" sz="1600" kern="1200" dirty="0" smtClean="0">
                          <a:solidFill>
                            <a:schemeClr val="dk1"/>
                          </a:solidFill>
                          <a:effectLst/>
                          <a:latin typeface="+mn-lt"/>
                          <a:ea typeface="+mn-ea"/>
                          <a:cs typeface="+mn-cs"/>
                        </a:rPr>
                        <a:t>mainly free, in most cases their contents are not necessarily released with open licences</a:t>
                      </a:r>
                      <a:endParaRPr lang="en-ZA" sz="1600" dirty="0"/>
                    </a:p>
                  </a:txBody>
                  <a:tcPr/>
                </a:tc>
                <a:extLst>
                  <a:ext uri="{0D108BD9-81ED-4DB2-BD59-A6C34878D82A}">
                    <a16:rowId xmlns:a16="http://schemas.microsoft.com/office/drawing/2014/main" val="10001"/>
                  </a:ext>
                </a:extLst>
              </a:tr>
              <a:tr h="635000">
                <a:tc>
                  <a:txBody>
                    <a:bodyPr/>
                    <a:lstStyle/>
                    <a:p>
                      <a:r>
                        <a:rPr lang="en-US" sz="1600" dirty="0" smtClean="0"/>
                        <a:t>Most materials may be remixed and redistributed in terms of the CC license</a:t>
                      </a:r>
                      <a:endParaRPr lang="en-ZA" sz="1600" dirty="0"/>
                    </a:p>
                  </a:txBody>
                  <a:tcPr/>
                </a:tc>
                <a:tc>
                  <a:txBody>
                    <a:bodyPr/>
                    <a:lstStyle/>
                    <a:p>
                      <a:r>
                        <a:rPr lang="en-US" sz="1600" dirty="0" smtClean="0"/>
                        <a:t>MOOCs</a:t>
                      </a:r>
                      <a:r>
                        <a:rPr lang="en-US" sz="1600" baseline="0" dirty="0" smtClean="0"/>
                        <a:t> are not changeable in any way.  You use as is</a:t>
                      </a:r>
                      <a:endParaRPr lang="en-ZA" sz="1600" dirty="0"/>
                    </a:p>
                  </a:txBody>
                  <a:tcPr/>
                </a:tc>
                <a:extLst>
                  <a:ext uri="{0D108BD9-81ED-4DB2-BD59-A6C34878D82A}">
                    <a16:rowId xmlns:a16="http://schemas.microsoft.com/office/drawing/2014/main" val="10002"/>
                  </a:ext>
                </a:extLst>
              </a:tr>
              <a:tr h="370840">
                <a:tc>
                  <a:txBody>
                    <a:bodyPr/>
                    <a:lstStyle/>
                    <a:p>
                      <a:r>
                        <a:rPr lang="en-ZA" sz="1600" dirty="0" smtClean="0"/>
                        <a:t>Free materials such outlines and syllabi for creating courses  or incorporating</a:t>
                      </a:r>
                      <a:r>
                        <a:rPr lang="en-ZA" sz="1600" baseline="0" dirty="0" smtClean="0"/>
                        <a:t> into coursework </a:t>
                      </a:r>
                      <a:r>
                        <a:rPr lang="en-ZA" sz="1600" dirty="0" smtClean="0"/>
                        <a:t>- not full courses</a:t>
                      </a:r>
                      <a:endParaRPr lang="en-ZA" sz="1600" dirty="0"/>
                    </a:p>
                  </a:txBody>
                  <a:tcPr/>
                </a:tc>
                <a:tc>
                  <a:txBody>
                    <a:bodyPr/>
                    <a:lstStyle/>
                    <a:p>
                      <a:r>
                        <a:rPr lang="en-ZA" sz="1600" dirty="0" smtClean="0"/>
                        <a:t>Full or mini courses with a definite start and end date  </a:t>
                      </a:r>
                      <a:endParaRPr lang="en-ZA" sz="1600" dirty="0"/>
                    </a:p>
                  </a:txBody>
                  <a:tcPr/>
                </a:tc>
                <a:extLst>
                  <a:ext uri="{0D108BD9-81ED-4DB2-BD59-A6C34878D82A}">
                    <a16:rowId xmlns:a16="http://schemas.microsoft.com/office/drawing/2014/main" val="10003"/>
                  </a:ext>
                </a:extLst>
              </a:tr>
              <a:tr h="370840">
                <a:tc>
                  <a:txBody>
                    <a:bodyPr/>
                    <a:lstStyle/>
                    <a:p>
                      <a:r>
                        <a:rPr lang="en-ZA" sz="1600" dirty="0" smtClean="0"/>
                        <a:t>No faculty or creator participation - the faculty or creators have placed their materials out there for you</a:t>
                      </a:r>
                      <a:r>
                        <a:rPr lang="en-ZA" sz="1600" baseline="0" dirty="0" smtClean="0"/>
                        <a:t> to</a:t>
                      </a:r>
                      <a:r>
                        <a:rPr lang="en-ZA" sz="1600" dirty="0" smtClean="0"/>
                        <a:t> use, but there is no further interaction after that</a:t>
                      </a:r>
                      <a:endParaRPr lang="en-ZA"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600" dirty="0" smtClean="0"/>
                        <a:t>Faculty or graduate assistant participation.</a:t>
                      </a:r>
                    </a:p>
                    <a:p>
                      <a:endParaRPr lang="en-ZA" sz="1600" dirty="0"/>
                    </a:p>
                  </a:txBody>
                  <a:tcPr/>
                </a:tc>
                <a:extLst>
                  <a:ext uri="{0D108BD9-81ED-4DB2-BD59-A6C34878D82A}">
                    <a16:rowId xmlns:a16="http://schemas.microsoft.com/office/drawing/2014/main" val="10004"/>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Always accessible </a:t>
                      </a:r>
                      <a:endParaRPr lang="en-ZA"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Accessible only for the duration of the course </a:t>
                      </a:r>
                      <a:endParaRPr lang="en-ZA" sz="1600" dirty="0"/>
                    </a:p>
                  </a:txBody>
                  <a:tcPr/>
                </a:tc>
                <a:extLst>
                  <a:ext uri="{0D108BD9-81ED-4DB2-BD59-A6C34878D82A}">
                    <a16:rowId xmlns:a16="http://schemas.microsoft.com/office/drawing/2014/main" val="10005"/>
                  </a:ext>
                </a:extLst>
              </a:tr>
              <a:tr h="370840">
                <a:tc>
                  <a:txBody>
                    <a:bodyPr/>
                    <a:lstStyle/>
                    <a:p>
                      <a:r>
                        <a:rPr lang="en-ZA" sz="1600" dirty="0" smtClean="0"/>
                        <a:t>Developed basically by higher education institutions</a:t>
                      </a:r>
                      <a:endParaRPr lang="en-ZA"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600" dirty="0" smtClean="0"/>
                        <a:t>MOOC providers are mainly companies</a:t>
                      </a:r>
                    </a:p>
                    <a:p>
                      <a:endParaRPr lang="en-ZA" sz="1600"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5640640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Back to OERs</a:t>
            </a:r>
            <a:endParaRPr lang="en-ZA" dirty="0">
              <a:solidFill>
                <a:srgbClr val="C00000"/>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72036" y="1262743"/>
            <a:ext cx="5857128" cy="4525963"/>
          </a:xfrm>
        </p:spPr>
      </p:pic>
    </p:spTree>
    <p:extLst>
      <p:ext uri="{BB962C8B-B14F-4D97-AF65-F5344CB8AC3E}">
        <p14:creationId xmlns:p14="http://schemas.microsoft.com/office/powerpoint/2010/main" val="31290935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Benefits of </a:t>
            </a:r>
            <a:r>
              <a:rPr lang="en-US" dirty="0" smtClean="0">
                <a:solidFill>
                  <a:srgbClr val="C00000"/>
                </a:solidFill>
              </a:rPr>
              <a:t>OERs (1)</a:t>
            </a:r>
            <a:endParaRPr lang="en-ZA" dirty="0">
              <a:solidFill>
                <a:srgbClr val="C00000"/>
              </a:solidFill>
            </a:endParaRPr>
          </a:p>
        </p:txBody>
      </p:sp>
      <p:sp>
        <p:nvSpPr>
          <p:cNvPr id="3" name="Content Placeholder 2"/>
          <p:cNvSpPr>
            <a:spLocks noGrp="1"/>
          </p:cNvSpPr>
          <p:nvPr>
            <p:ph idx="1"/>
          </p:nvPr>
        </p:nvSpPr>
        <p:spPr/>
        <p:txBody>
          <a:bodyPr>
            <a:normAutofit lnSpcReduction="10000"/>
          </a:bodyPr>
          <a:lstStyle/>
          <a:p>
            <a:r>
              <a:rPr lang="en-ZA" sz="2800" dirty="0" smtClean="0"/>
              <a:t>Open </a:t>
            </a:r>
            <a:r>
              <a:rPr lang="en-ZA" sz="2800" dirty="0"/>
              <a:t>resources have the potential to spur pedagogical </a:t>
            </a:r>
            <a:r>
              <a:rPr lang="en-ZA" sz="2800" u="sng" dirty="0"/>
              <a:t>innovation</a:t>
            </a:r>
            <a:r>
              <a:rPr lang="en-ZA" sz="2800" dirty="0"/>
              <a:t>, introducing new alternatives for effective </a:t>
            </a:r>
            <a:r>
              <a:rPr lang="en-ZA" sz="2800" dirty="0" smtClean="0"/>
              <a:t>teaching</a:t>
            </a:r>
          </a:p>
          <a:p>
            <a:pPr marL="0" indent="0">
              <a:buNone/>
            </a:pPr>
            <a:endParaRPr lang="en-ZA" sz="2800" dirty="0"/>
          </a:p>
          <a:p>
            <a:r>
              <a:rPr lang="en-ZA" sz="2800" dirty="0" smtClean="0"/>
              <a:t>Promising OER learning </a:t>
            </a:r>
            <a:r>
              <a:rPr lang="en-ZA" sz="2800" dirty="0"/>
              <a:t>resources </a:t>
            </a:r>
            <a:r>
              <a:rPr lang="en-ZA" sz="2800" dirty="0" smtClean="0"/>
              <a:t>can </a:t>
            </a:r>
            <a:r>
              <a:rPr lang="en-ZA" sz="2800" dirty="0"/>
              <a:t>be </a:t>
            </a:r>
            <a:r>
              <a:rPr lang="en-ZA" sz="2800" u="sng" dirty="0"/>
              <a:t>modified and </a:t>
            </a:r>
            <a:r>
              <a:rPr lang="en-ZA" sz="2800" u="sng" dirty="0" smtClean="0"/>
              <a:t>reused</a:t>
            </a:r>
            <a:r>
              <a:rPr lang="en-ZA" sz="2800" dirty="0" smtClean="0"/>
              <a:t> </a:t>
            </a:r>
          </a:p>
          <a:p>
            <a:pPr marL="0" indent="0">
              <a:buNone/>
            </a:pPr>
            <a:endParaRPr lang="en-ZA" sz="2800" dirty="0" smtClean="0"/>
          </a:p>
          <a:p>
            <a:r>
              <a:rPr lang="en-ZA" sz="2800" dirty="0"/>
              <a:t>OERs can offer savings in the cost of education to students who otherwise cannot afford to buy expensive textbooks or other course materials</a:t>
            </a:r>
          </a:p>
          <a:p>
            <a:endParaRPr lang="en-ZA" dirty="0"/>
          </a:p>
        </p:txBody>
      </p:sp>
    </p:spTree>
    <p:extLst>
      <p:ext uri="{BB962C8B-B14F-4D97-AF65-F5344CB8AC3E}">
        <p14:creationId xmlns:p14="http://schemas.microsoft.com/office/powerpoint/2010/main" val="1018451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Benefits of OERs (2)</a:t>
            </a:r>
            <a:endParaRPr lang="en-ZA" dirty="0">
              <a:solidFill>
                <a:srgbClr val="C00000"/>
              </a:solidFill>
            </a:endParaRPr>
          </a:p>
        </p:txBody>
      </p:sp>
      <p:sp>
        <p:nvSpPr>
          <p:cNvPr id="3" name="Content Placeholder 2"/>
          <p:cNvSpPr>
            <a:spLocks noGrp="1"/>
          </p:cNvSpPr>
          <p:nvPr>
            <p:ph idx="1"/>
          </p:nvPr>
        </p:nvSpPr>
        <p:spPr>
          <a:xfrm>
            <a:off x="495300" y="1203691"/>
            <a:ext cx="8915400" cy="4525963"/>
          </a:xfrm>
        </p:spPr>
        <p:txBody>
          <a:bodyPr>
            <a:noAutofit/>
          </a:bodyPr>
          <a:lstStyle/>
          <a:p>
            <a:endParaRPr lang="en-ZA" sz="2400" dirty="0" smtClean="0"/>
          </a:p>
          <a:p>
            <a:r>
              <a:rPr lang="en-ZA" sz="2400" dirty="0" smtClean="0"/>
              <a:t>Educational </a:t>
            </a:r>
            <a:r>
              <a:rPr lang="en-ZA" sz="2400" dirty="0"/>
              <a:t>resources developed in an open environment </a:t>
            </a:r>
            <a:r>
              <a:rPr lang="en-ZA" sz="2400" dirty="0" smtClean="0"/>
              <a:t>can </a:t>
            </a:r>
            <a:r>
              <a:rPr lang="en-ZA" sz="2400" dirty="0"/>
              <a:t>be </a:t>
            </a:r>
            <a:r>
              <a:rPr lang="en-ZA" sz="2400" u="sng" dirty="0"/>
              <a:t>vetted</a:t>
            </a:r>
            <a:r>
              <a:rPr lang="en-ZA" sz="2400" dirty="0"/>
              <a:t> and improved by a broad community of educators, </a:t>
            </a:r>
            <a:r>
              <a:rPr lang="en-ZA" sz="2400" dirty="0" smtClean="0"/>
              <a:t>resulting </a:t>
            </a:r>
            <a:r>
              <a:rPr lang="en-ZA" sz="2400" dirty="0"/>
              <a:t>in materials that represent what the educational </a:t>
            </a:r>
            <a:r>
              <a:rPr lang="en-ZA" sz="2400" dirty="0" smtClean="0"/>
              <a:t>community </a:t>
            </a:r>
            <a:r>
              <a:rPr lang="en-ZA" sz="2400" dirty="0"/>
              <a:t>sees as most </a:t>
            </a:r>
            <a:r>
              <a:rPr lang="en-ZA" sz="2400" dirty="0" smtClean="0"/>
              <a:t>valuable</a:t>
            </a:r>
          </a:p>
          <a:p>
            <a:pPr marL="0" indent="0">
              <a:buNone/>
            </a:pPr>
            <a:endParaRPr lang="en-ZA" sz="2400" dirty="0" smtClean="0"/>
          </a:p>
          <a:p>
            <a:r>
              <a:rPr lang="en-ZA" sz="2400" dirty="0" smtClean="0"/>
              <a:t>The </a:t>
            </a:r>
            <a:r>
              <a:rPr lang="en-ZA" sz="2400" u="sng" dirty="0"/>
              <a:t>costs</a:t>
            </a:r>
            <a:r>
              <a:rPr lang="en-ZA" sz="2400" dirty="0"/>
              <a:t> </a:t>
            </a:r>
            <a:r>
              <a:rPr lang="en-ZA" sz="2400" dirty="0" smtClean="0"/>
              <a:t>can be distributed over </a:t>
            </a:r>
            <a:r>
              <a:rPr lang="en-ZA" sz="2400" dirty="0"/>
              <a:t>a larger number of </a:t>
            </a:r>
            <a:r>
              <a:rPr lang="en-ZA" sz="2400" dirty="0" smtClean="0"/>
              <a:t>users </a:t>
            </a:r>
          </a:p>
          <a:p>
            <a:pPr marL="0" indent="0">
              <a:buNone/>
            </a:pPr>
            <a:endParaRPr lang="en-ZA" sz="2400" dirty="0" smtClean="0"/>
          </a:p>
          <a:p>
            <a:r>
              <a:rPr lang="en-ZA" sz="2400" dirty="0" smtClean="0"/>
              <a:t>OERs </a:t>
            </a:r>
            <a:r>
              <a:rPr lang="en-ZA" sz="2400" dirty="0"/>
              <a:t>brings a greater </a:t>
            </a:r>
            <a:r>
              <a:rPr lang="en-ZA" sz="2400" u="sng" dirty="0"/>
              <a:t>range of tools</a:t>
            </a:r>
            <a:r>
              <a:rPr lang="en-ZA" sz="2400" dirty="0"/>
              <a:t> </a:t>
            </a:r>
            <a:r>
              <a:rPr lang="en-ZA" sz="2400" dirty="0" smtClean="0"/>
              <a:t>within </a:t>
            </a:r>
            <a:r>
              <a:rPr lang="en-ZA" sz="2400" dirty="0"/>
              <a:t>reach of more </a:t>
            </a:r>
            <a:r>
              <a:rPr lang="en-ZA" sz="2400" dirty="0" smtClean="0"/>
              <a:t>users</a:t>
            </a:r>
            <a:endParaRPr lang="en-ZA" sz="2400" dirty="0"/>
          </a:p>
        </p:txBody>
      </p:sp>
    </p:spTree>
    <p:extLst>
      <p:ext uri="{BB962C8B-B14F-4D97-AF65-F5344CB8AC3E}">
        <p14:creationId xmlns:p14="http://schemas.microsoft.com/office/powerpoint/2010/main" val="21908958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Benefits of </a:t>
            </a:r>
            <a:r>
              <a:rPr lang="en-US" dirty="0" smtClean="0">
                <a:solidFill>
                  <a:srgbClr val="C00000"/>
                </a:solidFill>
              </a:rPr>
              <a:t>OERs (3)</a:t>
            </a:r>
            <a:endParaRPr lang="en-ZA" dirty="0">
              <a:solidFill>
                <a:srgbClr val="C00000"/>
              </a:solidFill>
            </a:endParaRPr>
          </a:p>
        </p:txBody>
      </p:sp>
      <p:sp>
        <p:nvSpPr>
          <p:cNvPr id="3" name="Content Placeholder 2"/>
          <p:cNvSpPr>
            <a:spLocks noGrp="1"/>
          </p:cNvSpPr>
          <p:nvPr>
            <p:ph idx="1"/>
          </p:nvPr>
        </p:nvSpPr>
        <p:spPr/>
        <p:txBody>
          <a:bodyPr>
            <a:normAutofit/>
          </a:bodyPr>
          <a:lstStyle/>
          <a:p>
            <a:r>
              <a:rPr lang="en-ZA" dirty="0"/>
              <a:t>Maximizes the use and increases availability of educational </a:t>
            </a:r>
            <a:r>
              <a:rPr lang="en-ZA" dirty="0" smtClean="0"/>
              <a:t>materials</a:t>
            </a:r>
          </a:p>
          <a:p>
            <a:pPr marL="0" indent="0">
              <a:buNone/>
            </a:pPr>
            <a:endParaRPr lang="en-ZA" dirty="0" smtClean="0"/>
          </a:p>
          <a:p>
            <a:r>
              <a:rPr lang="en-ZA" dirty="0" smtClean="0"/>
              <a:t>OERs </a:t>
            </a:r>
            <a:r>
              <a:rPr lang="en-ZA" dirty="0"/>
              <a:t>provide source material to </a:t>
            </a:r>
            <a:r>
              <a:rPr lang="en-ZA" dirty="0" smtClean="0"/>
              <a:t>enable academics and instructors to build or add on to course / module – there is no </a:t>
            </a:r>
            <a:r>
              <a:rPr lang="en-ZA" dirty="0"/>
              <a:t>need to invest development effort in creating </a:t>
            </a:r>
            <a:r>
              <a:rPr lang="en-ZA" dirty="0" smtClean="0"/>
              <a:t>content that </a:t>
            </a:r>
            <a:r>
              <a:rPr lang="en-ZA" dirty="0"/>
              <a:t>already </a:t>
            </a:r>
            <a:r>
              <a:rPr lang="en-ZA" dirty="0" smtClean="0"/>
              <a:t>exists</a:t>
            </a:r>
          </a:p>
          <a:p>
            <a:endParaRPr lang="en-ZA" dirty="0"/>
          </a:p>
        </p:txBody>
      </p:sp>
    </p:spTree>
    <p:extLst>
      <p:ext uri="{BB962C8B-B14F-4D97-AF65-F5344CB8AC3E}">
        <p14:creationId xmlns:p14="http://schemas.microsoft.com/office/powerpoint/2010/main" val="29296892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Benefits of </a:t>
            </a:r>
            <a:r>
              <a:rPr lang="en-US" dirty="0" smtClean="0">
                <a:solidFill>
                  <a:srgbClr val="C00000"/>
                </a:solidFill>
              </a:rPr>
              <a:t>OERs (4)</a:t>
            </a:r>
            <a:endParaRPr lang="en-ZA" dirty="0">
              <a:solidFill>
                <a:srgbClr val="C00000"/>
              </a:solidFill>
            </a:endParaRPr>
          </a:p>
        </p:txBody>
      </p:sp>
      <p:sp>
        <p:nvSpPr>
          <p:cNvPr id="3" name="Content Placeholder 2"/>
          <p:cNvSpPr>
            <a:spLocks noGrp="1"/>
          </p:cNvSpPr>
          <p:nvPr>
            <p:ph idx="1"/>
          </p:nvPr>
        </p:nvSpPr>
        <p:spPr/>
        <p:txBody>
          <a:bodyPr/>
          <a:lstStyle/>
          <a:p>
            <a:r>
              <a:rPr lang="en-ZA" dirty="0"/>
              <a:t>The resources are licensed to allow the sharing of </a:t>
            </a:r>
            <a:r>
              <a:rPr lang="en-ZA" dirty="0" smtClean="0"/>
              <a:t>content, provided </a:t>
            </a:r>
            <a:r>
              <a:rPr lang="en-ZA" dirty="0"/>
              <a:t>that what you want to do falls within the ‘open’ </a:t>
            </a:r>
            <a:r>
              <a:rPr lang="en-ZA" dirty="0" smtClean="0"/>
              <a:t>license</a:t>
            </a:r>
          </a:p>
          <a:p>
            <a:pPr marL="0" indent="0">
              <a:buNone/>
            </a:pPr>
            <a:endParaRPr lang="en-ZA" dirty="0"/>
          </a:p>
          <a:p>
            <a:r>
              <a:rPr lang="en-ZA" dirty="0"/>
              <a:t>Raises standard of educational resources by gathering more contributors and </a:t>
            </a:r>
            <a:r>
              <a:rPr lang="en-ZA" dirty="0" smtClean="0"/>
              <a:t>promotes global collaboration </a:t>
            </a:r>
            <a:endParaRPr lang="en-ZA" dirty="0"/>
          </a:p>
          <a:p>
            <a:endParaRPr lang="en-ZA" dirty="0"/>
          </a:p>
          <a:p>
            <a:endParaRPr lang="en-ZA" dirty="0"/>
          </a:p>
        </p:txBody>
      </p:sp>
    </p:spTree>
    <p:extLst>
      <p:ext uri="{BB962C8B-B14F-4D97-AF65-F5344CB8AC3E}">
        <p14:creationId xmlns:p14="http://schemas.microsoft.com/office/powerpoint/2010/main" val="13930618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9594"/>
            <a:ext cx="8915400" cy="1143000"/>
          </a:xfrm>
        </p:spPr>
        <p:txBody>
          <a:bodyPr/>
          <a:lstStyle/>
          <a:p>
            <a:r>
              <a:rPr lang="en-US" dirty="0" smtClean="0">
                <a:solidFill>
                  <a:srgbClr val="C00000"/>
                </a:solidFill>
              </a:rPr>
              <a:t>Challenges of OERs (1)</a:t>
            </a:r>
            <a:endParaRPr lang="en-ZA" dirty="0">
              <a:solidFill>
                <a:srgbClr val="C00000"/>
              </a:solidFill>
            </a:endParaRPr>
          </a:p>
        </p:txBody>
      </p:sp>
      <p:sp>
        <p:nvSpPr>
          <p:cNvPr id="3" name="Content Placeholder 2"/>
          <p:cNvSpPr>
            <a:spLocks noGrp="1"/>
          </p:cNvSpPr>
          <p:nvPr>
            <p:ph idx="1"/>
          </p:nvPr>
        </p:nvSpPr>
        <p:spPr>
          <a:xfrm>
            <a:off x="495300" y="1162594"/>
            <a:ext cx="8915400" cy="4924697"/>
          </a:xfrm>
        </p:spPr>
        <p:txBody>
          <a:bodyPr>
            <a:normAutofit lnSpcReduction="10000"/>
          </a:bodyPr>
          <a:lstStyle/>
          <a:p>
            <a:pPr marL="0" indent="0">
              <a:buNone/>
            </a:pPr>
            <a:r>
              <a:rPr lang="en-ZA" sz="2000" dirty="0"/>
              <a:t>Despite the </a:t>
            </a:r>
            <a:r>
              <a:rPr lang="en-ZA" sz="2000" dirty="0" smtClean="0"/>
              <a:t>benefits outlined, using </a:t>
            </a:r>
            <a:r>
              <a:rPr lang="en-ZA" sz="2000" dirty="0"/>
              <a:t>OER is not always straightforward! There are various challenges that face practitioners when it comes to harnessing </a:t>
            </a:r>
            <a:r>
              <a:rPr lang="en-ZA" sz="2000" dirty="0" smtClean="0"/>
              <a:t>OER </a:t>
            </a:r>
          </a:p>
          <a:p>
            <a:pPr marL="0" indent="0">
              <a:buNone/>
            </a:pPr>
            <a:endParaRPr lang="en-ZA" sz="2000" dirty="0" smtClean="0"/>
          </a:p>
          <a:p>
            <a:r>
              <a:rPr lang="en-ZA" sz="2000" dirty="0" smtClean="0"/>
              <a:t>Sourcing </a:t>
            </a:r>
            <a:r>
              <a:rPr lang="en-ZA" sz="2000" dirty="0"/>
              <a:t>appropriate, relevant and high quality </a:t>
            </a:r>
            <a:r>
              <a:rPr lang="en-ZA" sz="2000" dirty="0" smtClean="0"/>
              <a:t>OER  </a:t>
            </a:r>
            <a:r>
              <a:rPr lang="en-ZA" sz="2000" dirty="0"/>
              <a:t>is an issue because there is no </a:t>
            </a:r>
            <a:r>
              <a:rPr lang="en-ZA" sz="2000" b="1" dirty="0"/>
              <a:t>one-stop-shop</a:t>
            </a:r>
            <a:r>
              <a:rPr lang="en-ZA" sz="2000" dirty="0"/>
              <a:t> for </a:t>
            </a:r>
            <a:r>
              <a:rPr lang="en-ZA" sz="2000" dirty="0" smtClean="0"/>
              <a:t>OER – they are </a:t>
            </a:r>
            <a:r>
              <a:rPr lang="en-ZA" sz="2000" dirty="0"/>
              <a:t>scattered across the </a:t>
            </a:r>
            <a:r>
              <a:rPr lang="en-ZA" sz="2000" dirty="0" smtClean="0"/>
              <a:t>Internet – no single location and much time wasted on unproductive browsing</a:t>
            </a:r>
          </a:p>
          <a:p>
            <a:pPr marL="0" indent="0">
              <a:buNone/>
            </a:pPr>
            <a:endParaRPr lang="en-ZA" sz="2000" dirty="0" smtClean="0"/>
          </a:p>
          <a:p>
            <a:r>
              <a:rPr lang="en-ZA" sz="2000" dirty="0" smtClean="0"/>
              <a:t>Understanding </a:t>
            </a:r>
            <a:r>
              <a:rPr lang="en-ZA" sz="2000" dirty="0"/>
              <a:t>open licenses – not everyone is familiar with Creative Commons open licenses and what they </a:t>
            </a:r>
            <a:r>
              <a:rPr lang="en-ZA" sz="2000" dirty="0" smtClean="0"/>
              <a:t>permit</a:t>
            </a:r>
          </a:p>
          <a:p>
            <a:pPr marL="0" indent="0">
              <a:buNone/>
            </a:pPr>
            <a:endParaRPr lang="en-ZA" sz="2000" dirty="0" smtClean="0"/>
          </a:p>
          <a:p>
            <a:r>
              <a:rPr lang="en-ZA" sz="2000" dirty="0" smtClean="0"/>
              <a:t>Adaptation </a:t>
            </a:r>
            <a:r>
              <a:rPr lang="en-ZA" sz="2000" dirty="0"/>
              <a:t>of OER requires new skills – to adapt and repurpose OER the practitioner needs more than basic ICT skills and also needs practice in revising and remixing </a:t>
            </a:r>
            <a:r>
              <a:rPr lang="en-ZA" sz="2000" dirty="0" smtClean="0"/>
              <a:t>resources</a:t>
            </a:r>
          </a:p>
          <a:p>
            <a:pPr marL="0" indent="0">
              <a:buNone/>
            </a:pPr>
            <a:endParaRPr lang="en-ZA" sz="1400" dirty="0"/>
          </a:p>
          <a:p>
            <a:pPr marL="0" indent="0">
              <a:buNone/>
            </a:pPr>
            <a:endParaRPr lang="en-ZA" sz="1400" dirty="0"/>
          </a:p>
        </p:txBody>
      </p:sp>
    </p:spTree>
    <p:extLst>
      <p:ext uri="{BB962C8B-B14F-4D97-AF65-F5344CB8AC3E}">
        <p14:creationId xmlns:p14="http://schemas.microsoft.com/office/powerpoint/2010/main" val="1175617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Challenges of OERs (2)</a:t>
            </a:r>
            <a:endParaRPr lang="en-ZA" dirty="0">
              <a:solidFill>
                <a:srgbClr val="C00000"/>
              </a:solidFill>
            </a:endParaRPr>
          </a:p>
        </p:txBody>
      </p:sp>
      <p:sp>
        <p:nvSpPr>
          <p:cNvPr id="3" name="Content Placeholder 2"/>
          <p:cNvSpPr>
            <a:spLocks noGrp="1"/>
          </p:cNvSpPr>
          <p:nvPr>
            <p:ph idx="1"/>
          </p:nvPr>
        </p:nvSpPr>
        <p:spPr>
          <a:xfrm>
            <a:off x="495300" y="1417638"/>
            <a:ext cx="8915400" cy="4525963"/>
          </a:xfrm>
        </p:spPr>
        <p:txBody>
          <a:bodyPr>
            <a:normAutofit lnSpcReduction="10000"/>
          </a:bodyPr>
          <a:lstStyle/>
          <a:p>
            <a:r>
              <a:rPr lang="en-ZA" sz="2000" dirty="0"/>
              <a:t>Traditional mind-sets predominate – </a:t>
            </a:r>
            <a:r>
              <a:rPr lang="en-ZA" sz="2000" dirty="0" smtClean="0"/>
              <a:t>many </a:t>
            </a:r>
            <a:r>
              <a:rPr lang="en-ZA" sz="2000" dirty="0"/>
              <a:t>educators feel it is wrong to use other peoples work and </a:t>
            </a:r>
            <a:r>
              <a:rPr lang="en-ZA" sz="2000" b="1" dirty="0"/>
              <a:t>protect</a:t>
            </a:r>
            <a:r>
              <a:rPr lang="en-ZA" sz="2000" dirty="0"/>
              <a:t>, rather than </a:t>
            </a:r>
            <a:r>
              <a:rPr lang="en-ZA" sz="2000" b="1" dirty="0"/>
              <a:t>share</a:t>
            </a:r>
            <a:r>
              <a:rPr lang="en-ZA" sz="2000" dirty="0"/>
              <a:t>, their own </a:t>
            </a:r>
            <a:r>
              <a:rPr lang="en-ZA" sz="2000" dirty="0" smtClean="0"/>
              <a:t>resources</a:t>
            </a:r>
          </a:p>
          <a:p>
            <a:pPr marL="0" indent="0">
              <a:buNone/>
            </a:pPr>
            <a:endParaRPr lang="en-ZA" sz="2000" dirty="0" smtClean="0"/>
          </a:p>
          <a:p>
            <a:r>
              <a:rPr lang="en-ZA" sz="2000" dirty="0" smtClean="0"/>
              <a:t>Robust </a:t>
            </a:r>
            <a:r>
              <a:rPr lang="en-ZA" sz="2000" dirty="0"/>
              <a:t>Internet connectivity and good access to ICT is essential to access and adapt </a:t>
            </a:r>
            <a:r>
              <a:rPr lang="en-ZA" sz="2000" dirty="0" smtClean="0"/>
              <a:t>OER</a:t>
            </a:r>
          </a:p>
          <a:p>
            <a:pPr marL="0" indent="0">
              <a:buNone/>
            </a:pPr>
            <a:endParaRPr lang="en-ZA" sz="2000" dirty="0" smtClean="0"/>
          </a:p>
          <a:p>
            <a:r>
              <a:rPr lang="en-ZA" sz="2000" dirty="0" smtClean="0"/>
              <a:t>Universities </a:t>
            </a:r>
            <a:r>
              <a:rPr lang="en-ZA" sz="2000" dirty="0"/>
              <a:t>seldom incentivise lesson creation rewarding research initiatives </a:t>
            </a:r>
            <a:r>
              <a:rPr lang="en-ZA" sz="2000" dirty="0" smtClean="0"/>
              <a:t>instead</a:t>
            </a:r>
          </a:p>
          <a:p>
            <a:pPr marL="0" indent="0">
              <a:buNone/>
            </a:pPr>
            <a:endParaRPr lang="en-ZA" sz="2000" dirty="0" smtClean="0"/>
          </a:p>
          <a:p>
            <a:r>
              <a:rPr lang="en-US" sz="2000" dirty="0" smtClean="0"/>
              <a:t>Not </a:t>
            </a:r>
            <a:r>
              <a:rPr lang="en-US" sz="2000" dirty="0"/>
              <a:t>all OERs are standard – there are issues of content consistency and </a:t>
            </a:r>
            <a:r>
              <a:rPr lang="en-US" sz="2000" dirty="0" smtClean="0"/>
              <a:t>quality</a:t>
            </a:r>
          </a:p>
          <a:p>
            <a:pPr marL="0" indent="0">
              <a:buNone/>
            </a:pPr>
            <a:endParaRPr lang="en-US" sz="2000" dirty="0"/>
          </a:p>
          <a:p>
            <a:r>
              <a:rPr lang="en-US" sz="2000" dirty="0" smtClean="0"/>
              <a:t>Although </a:t>
            </a:r>
            <a:r>
              <a:rPr lang="en-US" sz="2000" dirty="0"/>
              <a:t>there is a large </a:t>
            </a:r>
            <a:r>
              <a:rPr lang="en-US" sz="2000" b="1" dirty="0"/>
              <a:t>quantity</a:t>
            </a:r>
            <a:r>
              <a:rPr lang="en-US" sz="2000" dirty="0"/>
              <a:t> of OERs out there, </a:t>
            </a:r>
            <a:r>
              <a:rPr lang="en-US" sz="2000" b="1" dirty="0"/>
              <a:t>quality</a:t>
            </a:r>
            <a:r>
              <a:rPr lang="en-US" sz="2000" dirty="0"/>
              <a:t> OERs in certain disciplines are </a:t>
            </a:r>
            <a:r>
              <a:rPr lang="en-US" sz="2000" dirty="0" smtClean="0"/>
              <a:t>difficult </a:t>
            </a:r>
            <a:r>
              <a:rPr lang="en-US" sz="2000" dirty="0"/>
              <a:t>to locate</a:t>
            </a:r>
          </a:p>
          <a:p>
            <a:endParaRPr lang="en-ZA" sz="2000" dirty="0"/>
          </a:p>
          <a:p>
            <a:endParaRPr lang="en-ZA" dirty="0"/>
          </a:p>
        </p:txBody>
      </p:sp>
    </p:spTree>
    <p:extLst>
      <p:ext uri="{BB962C8B-B14F-4D97-AF65-F5344CB8AC3E}">
        <p14:creationId xmlns:p14="http://schemas.microsoft.com/office/powerpoint/2010/main" val="17119892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Challenges of OERs (3)</a:t>
            </a:r>
            <a:endParaRPr lang="en-ZA" dirty="0">
              <a:solidFill>
                <a:srgbClr val="C00000"/>
              </a:solidFill>
            </a:endParaRPr>
          </a:p>
        </p:txBody>
      </p:sp>
      <p:sp>
        <p:nvSpPr>
          <p:cNvPr id="3" name="Content Placeholder 2"/>
          <p:cNvSpPr>
            <a:spLocks noGrp="1"/>
          </p:cNvSpPr>
          <p:nvPr>
            <p:ph idx="1"/>
          </p:nvPr>
        </p:nvSpPr>
        <p:spPr/>
        <p:txBody>
          <a:bodyPr>
            <a:normAutofit fontScale="85000" lnSpcReduction="10000"/>
          </a:bodyPr>
          <a:lstStyle/>
          <a:p>
            <a:pPr marL="0" indent="0">
              <a:buNone/>
            </a:pPr>
            <a:endParaRPr lang="en-US" sz="1800" dirty="0" smtClean="0"/>
          </a:p>
          <a:p>
            <a:r>
              <a:rPr lang="en-US" sz="2600" dirty="0" smtClean="0"/>
              <a:t>Very limited African content at present –other OERs thus have to be adapted accordingly</a:t>
            </a:r>
          </a:p>
          <a:p>
            <a:pPr marL="0" indent="0">
              <a:buNone/>
            </a:pPr>
            <a:endParaRPr lang="en-US" sz="2600" dirty="0" smtClean="0"/>
          </a:p>
          <a:p>
            <a:r>
              <a:rPr lang="en-US" sz="2600" dirty="0" smtClean="0"/>
              <a:t>While there is a perceived cost benefit to students, there is also the challenge of access, for example:</a:t>
            </a:r>
          </a:p>
          <a:p>
            <a:pPr marL="0" indent="0">
              <a:buNone/>
            </a:pPr>
            <a:endParaRPr lang="en-US" sz="2600" dirty="0" smtClean="0"/>
          </a:p>
          <a:p>
            <a:pPr marL="457200" lvl="1" indent="0">
              <a:buNone/>
            </a:pPr>
            <a:r>
              <a:rPr lang="en-US" sz="2600" dirty="0" smtClean="0"/>
              <a:t> – an assumption is often made that most students are “tech savvy” they may not have regular or any access to computers</a:t>
            </a:r>
          </a:p>
          <a:p>
            <a:pPr marL="457200" lvl="1" indent="0">
              <a:buNone/>
            </a:pPr>
            <a:endParaRPr lang="en-US" sz="2600" dirty="0" smtClean="0"/>
          </a:p>
          <a:p>
            <a:pPr marL="457200" lvl="1" indent="0">
              <a:buNone/>
            </a:pPr>
            <a:r>
              <a:rPr lang="en-US" sz="2600" dirty="0" smtClean="0"/>
              <a:t> – computers on campus may not be available when students need computers and smart-phones are not necessarily the best    device for completing coursework</a:t>
            </a:r>
          </a:p>
          <a:p>
            <a:pPr marL="457200" lvl="1" indent="0">
              <a:buNone/>
            </a:pPr>
            <a:endParaRPr lang="en-US" sz="1400" dirty="0" smtClean="0"/>
          </a:p>
          <a:p>
            <a:pPr marL="457200" lvl="1" indent="0">
              <a:buNone/>
            </a:pPr>
            <a:endParaRPr lang="en-US" sz="1400" dirty="0" smtClean="0"/>
          </a:p>
          <a:p>
            <a:pPr marL="457200" lvl="1" indent="0">
              <a:buNone/>
            </a:pPr>
            <a:endParaRPr lang="en-ZA" sz="1400" dirty="0"/>
          </a:p>
        </p:txBody>
      </p:sp>
    </p:spTree>
    <p:extLst>
      <p:ext uri="{BB962C8B-B14F-4D97-AF65-F5344CB8AC3E}">
        <p14:creationId xmlns:p14="http://schemas.microsoft.com/office/powerpoint/2010/main" val="23807396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Challenges </a:t>
            </a:r>
            <a:r>
              <a:rPr lang="en-US" dirty="0" smtClean="0">
                <a:solidFill>
                  <a:srgbClr val="C00000"/>
                </a:solidFill>
              </a:rPr>
              <a:t>of </a:t>
            </a:r>
            <a:r>
              <a:rPr lang="en-US" dirty="0">
                <a:solidFill>
                  <a:srgbClr val="C00000"/>
                </a:solidFill>
              </a:rPr>
              <a:t>OERs </a:t>
            </a:r>
            <a:r>
              <a:rPr lang="en-US" dirty="0" smtClean="0">
                <a:solidFill>
                  <a:srgbClr val="C00000"/>
                </a:solidFill>
              </a:rPr>
              <a:t>(4)</a:t>
            </a:r>
            <a:endParaRPr lang="en-ZA" dirty="0">
              <a:solidFill>
                <a:srgbClr val="C00000"/>
              </a:solidFill>
            </a:endParaRPr>
          </a:p>
        </p:txBody>
      </p:sp>
      <p:sp>
        <p:nvSpPr>
          <p:cNvPr id="3" name="Content Placeholder 2"/>
          <p:cNvSpPr>
            <a:spLocks noGrp="1"/>
          </p:cNvSpPr>
          <p:nvPr>
            <p:ph idx="1"/>
          </p:nvPr>
        </p:nvSpPr>
        <p:spPr/>
        <p:txBody>
          <a:bodyPr>
            <a:normAutofit/>
          </a:bodyPr>
          <a:lstStyle/>
          <a:p>
            <a:r>
              <a:rPr lang="en-ZA" sz="2800" dirty="0" smtClean="0"/>
              <a:t>Not all resources are culturally appropriate for all audiences </a:t>
            </a:r>
          </a:p>
          <a:p>
            <a:pPr marL="0" indent="0">
              <a:buNone/>
            </a:pPr>
            <a:endParaRPr lang="en-ZA" sz="2800" dirty="0" smtClean="0"/>
          </a:p>
          <a:p>
            <a:r>
              <a:rPr lang="en-US" sz="2800" dirty="0" smtClean="0"/>
              <a:t>Ascertaining usage rights and attributing content correctly (for example, copyright and licensing) may be problematic for users</a:t>
            </a:r>
          </a:p>
          <a:p>
            <a:endParaRPr lang="en-ZA" sz="2800" dirty="0" smtClean="0"/>
          </a:p>
          <a:p>
            <a:endParaRPr lang="en-US" sz="2800" dirty="0"/>
          </a:p>
          <a:p>
            <a:pPr>
              <a:buNone/>
            </a:pPr>
            <a:endParaRPr lang="en-ZA" dirty="0"/>
          </a:p>
        </p:txBody>
      </p:sp>
    </p:spTree>
    <p:extLst>
      <p:ext uri="{BB962C8B-B14F-4D97-AF65-F5344CB8AC3E}">
        <p14:creationId xmlns:p14="http://schemas.microsoft.com/office/powerpoint/2010/main" val="28882925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A90F14"/>
                </a:solidFill>
              </a:rPr>
              <a:t>Role of the Library</a:t>
            </a:r>
            <a:br>
              <a:rPr lang="en-US" dirty="0" smtClean="0">
                <a:solidFill>
                  <a:srgbClr val="A90F14"/>
                </a:solidFill>
              </a:rPr>
            </a:br>
            <a:endParaRPr lang="en-ZA" dirty="0">
              <a:solidFill>
                <a:srgbClr val="A90F14"/>
              </a:solidFill>
            </a:endParaRPr>
          </a:p>
        </p:txBody>
      </p:sp>
      <p:sp>
        <p:nvSpPr>
          <p:cNvPr id="3" name="Content Placeholder 2"/>
          <p:cNvSpPr>
            <a:spLocks noGrp="1"/>
          </p:cNvSpPr>
          <p:nvPr>
            <p:ph idx="1"/>
          </p:nvPr>
        </p:nvSpPr>
        <p:spPr/>
        <p:txBody>
          <a:bodyPr>
            <a:normAutofit/>
          </a:bodyPr>
          <a:lstStyle/>
          <a:p>
            <a:pPr>
              <a:buNone/>
            </a:pPr>
            <a:r>
              <a:rPr lang="en-ZA" sz="1800" dirty="0"/>
              <a:t>The </a:t>
            </a:r>
            <a:r>
              <a:rPr lang="en-ZA" sz="1800" u="sng" dirty="0"/>
              <a:t>Personal Librarians </a:t>
            </a:r>
            <a:r>
              <a:rPr lang="en-ZA" sz="1800" dirty="0"/>
              <a:t>can assist with:</a:t>
            </a:r>
          </a:p>
          <a:p>
            <a:r>
              <a:rPr lang="en-ZA" sz="1800" dirty="0"/>
              <a:t>Identifying resource types</a:t>
            </a:r>
          </a:p>
          <a:p>
            <a:r>
              <a:rPr lang="en-ZA" sz="1800" dirty="0"/>
              <a:t>Identifying search engines</a:t>
            </a:r>
          </a:p>
          <a:p>
            <a:r>
              <a:rPr lang="en-ZA" sz="1800" dirty="0"/>
              <a:t>How to search</a:t>
            </a:r>
          </a:p>
          <a:p>
            <a:r>
              <a:rPr lang="en-ZA" sz="1800" dirty="0"/>
              <a:t>Basic guidance on how to evaluate </a:t>
            </a:r>
            <a:r>
              <a:rPr lang="en-ZA" sz="1800" dirty="0" smtClean="0"/>
              <a:t>resources</a:t>
            </a:r>
          </a:p>
          <a:p>
            <a:endParaRPr lang="en-US" sz="1800" dirty="0"/>
          </a:p>
          <a:p>
            <a:pPr marL="0" indent="0">
              <a:buNone/>
            </a:pPr>
            <a:r>
              <a:rPr lang="en-US" sz="1800" dirty="0" smtClean="0"/>
              <a:t>The </a:t>
            </a:r>
            <a:r>
              <a:rPr lang="en-US" sz="1800" u="sng" dirty="0" smtClean="0"/>
              <a:t>Digital Resources Developer</a:t>
            </a:r>
            <a:r>
              <a:rPr lang="en-US" sz="1800" dirty="0" smtClean="0"/>
              <a:t> can assist with:</a:t>
            </a:r>
          </a:p>
          <a:p>
            <a:r>
              <a:rPr lang="en-US" sz="1800" dirty="0" smtClean="0"/>
              <a:t>Guidance on placing your own OER on the </a:t>
            </a:r>
            <a:r>
              <a:rPr lang="en-US" sz="1800" dirty="0" err="1" smtClean="0"/>
              <a:t>Unisa</a:t>
            </a:r>
            <a:r>
              <a:rPr lang="en-US" sz="1800" dirty="0" smtClean="0"/>
              <a:t> Institutional Repository (</a:t>
            </a:r>
            <a:r>
              <a:rPr lang="en-US" sz="1800" dirty="0" err="1" smtClean="0"/>
              <a:t>UnisaIR</a:t>
            </a:r>
            <a:r>
              <a:rPr lang="en-US" sz="1800" dirty="0" smtClean="0"/>
              <a:t>). </a:t>
            </a:r>
          </a:p>
          <a:p>
            <a:endParaRPr lang="en-US" sz="1800" dirty="0"/>
          </a:p>
          <a:p>
            <a:pPr marL="0" indent="0">
              <a:buNone/>
            </a:pPr>
            <a:r>
              <a:rPr lang="en-US" sz="1800" dirty="0" smtClean="0"/>
              <a:t>The </a:t>
            </a:r>
            <a:r>
              <a:rPr lang="en-US" sz="1800" u="sng" dirty="0" smtClean="0"/>
              <a:t>Cataloguers</a:t>
            </a:r>
            <a:r>
              <a:rPr lang="en-US" sz="1800" dirty="0" smtClean="0"/>
              <a:t> can assist with:</a:t>
            </a:r>
          </a:p>
          <a:p>
            <a:r>
              <a:rPr lang="en-US" sz="1800" dirty="0" smtClean="0"/>
              <a:t> metadata </a:t>
            </a:r>
            <a:endParaRPr lang="en-ZA" dirty="0"/>
          </a:p>
        </p:txBody>
      </p:sp>
    </p:spTree>
    <p:extLst>
      <p:ext uri="{BB962C8B-B14F-4D97-AF65-F5344CB8AC3E}">
        <p14:creationId xmlns:p14="http://schemas.microsoft.com/office/powerpoint/2010/main" val="15225367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rPr>
              <a:t>Challenges of OERs </a:t>
            </a:r>
            <a:br>
              <a:rPr lang="en-US" dirty="0" smtClean="0">
                <a:solidFill>
                  <a:srgbClr val="C00000"/>
                </a:solidFill>
              </a:rPr>
            </a:br>
            <a:endParaRPr lang="en-ZA" sz="1100" dirty="0">
              <a:solidFill>
                <a:srgbClr val="C0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02134" y="1417638"/>
            <a:ext cx="4608000" cy="3456000"/>
          </a:xfrm>
        </p:spPr>
      </p:pic>
      <p:sp>
        <p:nvSpPr>
          <p:cNvPr id="5" name="Rectangle 4"/>
          <p:cNvSpPr/>
          <p:nvPr/>
        </p:nvSpPr>
        <p:spPr>
          <a:xfrm>
            <a:off x="0" y="6244046"/>
            <a:ext cx="7380514" cy="61395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1"/>
                </a:solidFill>
                <a:latin typeface="Arial" pitchFamily="34" charset="0"/>
                <a:cs typeface="Arial" pitchFamily="34" charset="0"/>
              </a:rPr>
              <a:t>Attribution:</a:t>
            </a:r>
            <a:r>
              <a:rPr lang="en-US" sz="1600" dirty="0" smtClean="0">
                <a:latin typeface="Arial" pitchFamily="34" charset="0"/>
                <a:cs typeface="Arial" pitchFamily="34" charset="0"/>
              </a:rPr>
              <a:t> </a:t>
            </a:r>
            <a:r>
              <a:rPr lang="en-US" sz="1600" dirty="0" smtClean="0">
                <a:latin typeface="Arial" pitchFamily="34" charset="0"/>
                <a:cs typeface="Arial" pitchFamily="34" charset="0"/>
                <a:hlinkClick r:id="rId3"/>
              </a:rPr>
              <a:t>Benefits and challenges of OER for higher education institutions</a:t>
            </a:r>
            <a:r>
              <a:rPr lang="en-ZA" sz="1600" dirty="0" smtClean="0">
                <a:latin typeface="Arial" pitchFamily="34" charset="0"/>
                <a:cs typeface="Arial" pitchFamily="34" charset="0"/>
              </a:rPr>
              <a:t/>
            </a:r>
            <a:br>
              <a:rPr lang="en-ZA" sz="1600" dirty="0" smtClean="0">
                <a:latin typeface="Arial" pitchFamily="34" charset="0"/>
                <a:cs typeface="Arial" pitchFamily="34" charset="0"/>
              </a:rPr>
            </a:br>
            <a:endParaRPr lang="en-ZA" sz="1600" dirty="0">
              <a:latin typeface="Arial" pitchFamily="34" charset="0"/>
              <a:cs typeface="Arial" pitchFamily="34" charset="0"/>
            </a:endParaRPr>
          </a:p>
        </p:txBody>
      </p:sp>
    </p:spTree>
    <p:extLst>
      <p:ext uri="{BB962C8B-B14F-4D97-AF65-F5344CB8AC3E}">
        <p14:creationId xmlns:p14="http://schemas.microsoft.com/office/powerpoint/2010/main" val="2977384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Scope of OERs</a:t>
            </a:r>
            <a:endParaRPr lang="en-ZA" dirty="0">
              <a:solidFill>
                <a:srgbClr val="C00000"/>
              </a:solidFill>
            </a:endParaRPr>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6575" y="2244027"/>
            <a:ext cx="4313238" cy="3238308"/>
          </a:xfrm>
        </p:spPr>
      </p:pic>
      <p:pic>
        <p:nvPicPr>
          <p:cNvPr id="8" name="Content Placeholder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094288" y="2106994"/>
            <a:ext cx="4316412" cy="3512374"/>
          </a:xfrm>
        </p:spPr>
      </p:pic>
    </p:spTree>
    <p:extLst>
      <p:ext uri="{BB962C8B-B14F-4D97-AF65-F5344CB8AC3E}">
        <p14:creationId xmlns:p14="http://schemas.microsoft.com/office/powerpoint/2010/main" val="37414510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90F14"/>
                </a:solidFill>
              </a:rPr>
              <a:t>Scope of OERs</a:t>
            </a:r>
            <a:endParaRPr lang="en-ZA" dirty="0">
              <a:solidFill>
                <a:srgbClr val="A90F14"/>
              </a:solidFill>
            </a:endParaRPr>
          </a:p>
        </p:txBody>
      </p:sp>
      <p:sp>
        <p:nvSpPr>
          <p:cNvPr id="3" name="Content Placeholder 2"/>
          <p:cNvSpPr>
            <a:spLocks noGrp="1"/>
          </p:cNvSpPr>
          <p:nvPr>
            <p:ph idx="1"/>
          </p:nvPr>
        </p:nvSpPr>
        <p:spPr>
          <a:xfrm>
            <a:off x="495300" y="1310911"/>
            <a:ext cx="8915400" cy="4815254"/>
          </a:xfrm>
        </p:spPr>
        <p:txBody>
          <a:bodyPr>
            <a:normAutofit/>
          </a:bodyPr>
          <a:lstStyle/>
          <a:p>
            <a:r>
              <a:rPr lang="en-ZA" sz="1800" dirty="0"/>
              <a:t>Open Educational Resources (OER) come in many </a:t>
            </a:r>
            <a:r>
              <a:rPr lang="en-ZA" sz="1800" dirty="0" smtClean="0"/>
              <a:t>shapes, sizes and formats</a:t>
            </a:r>
          </a:p>
          <a:p>
            <a:pPr marL="0" indent="0">
              <a:buNone/>
            </a:pPr>
            <a:endParaRPr lang="en-ZA" sz="1800" dirty="0" smtClean="0"/>
          </a:p>
          <a:p>
            <a:r>
              <a:rPr lang="en-ZA" sz="1800" dirty="0"/>
              <a:t>The scope and availability of OER is ever </a:t>
            </a:r>
            <a:r>
              <a:rPr lang="en-ZA" sz="1800" dirty="0" smtClean="0"/>
              <a:t>expanding and overwhelming</a:t>
            </a:r>
          </a:p>
          <a:p>
            <a:pPr marL="0" indent="0">
              <a:buNone/>
            </a:pPr>
            <a:endParaRPr lang="en-ZA" sz="1800" dirty="0"/>
          </a:p>
          <a:p>
            <a:r>
              <a:rPr lang="en-ZA" sz="1800" dirty="0"/>
              <a:t>There is </a:t>
            </a:r>
            <a:r>
              <a:rPr lang="en-ZA" sz="1800" b="1" dirty="0"/>
              <a:t>no single comprehensive listing </a:t>
            </a:r>
            <a:r>
              <a:rPr lang="en-ZA" sz="1800" dirty="0"/>
              <a:t>of all </a:t>
            </a:r>
            <a:r>
              <a:rPr lang="en-ZA" sz="1800" dirty="0" smtClean="0"/>
              <a:t>OER</a:t>
            </a:r>
          </a:p>
          <a:p>
            <a:endParaRPr lang="en-ZA" sz="1800" dirty="0"/>
          </a:p>
          <a:p>
            <a:r>
              <a:rPr lang="en-ZA" sz="1800" dirty="0"/>
              <a:t>The </a:t>
            </a:r>
            <a:r>
              <a:rPr lang="en-ZA" sz="1800" dirty="0" smtClean="0"/>
              <a:t>next 4 slides serve </a:t>
            </a:r>
            <a:r>
              <a:rPr lang="en-ZA" sz="1800" dirty="0"/>
              <a:t>to introduce the scope of </a:t>
            </a:r>
            <a:r>
              <a:rPr lang="en-ZA" sz="1800" dirty="0" smtClean="0"/>
              <a:t>OER and open courseware </a:t>
            </a:r>
            <a:r>
              <a:rPr lang="en-ZA" sz="1800" b="1" i="1" dirty="0" smtClean="0"/>
              <a:t>“Resource Types” </a:t>
            </a:r>
            <a:r>
              <a:rPr lang="en-ZA" sz="1800" dirty="0" smtClean="0"/>
              <a:t>available globally </a:t>
            </a:r>
            <a:r>
              <a:rPr lang="en-ZA" sz="1800" dirty="0"/>
              <a:t>and provide </a:t>
            </a:r>
            <a:r>
              <a:rPr lang="en-ZA" sz="1800" dirty="0" smtClean="0"/>
              <a:t>an </a:t>
            </a:r>
            <a:r>
              <a:rPr lang="en-ZA" sz="1800" dirty="0"/>
              <a:t>introduction to some of the major </a:t>
            </a:r>
            <a:r>
              <a:rPr lang="en-ZA" sz="1800" dirty="0" smtClean="0"/>
              <a:t>OERs</a:t>
            </a:r>
          </a:p>
          <a:p>
            <a:pPr marL="0" indent="0">
              <a:buNone/>
            </a:pPr>
            <a:endParaRPr lang="en-ZA" sz="1800" dirty="0" smtClean="0"/>
          </a:p>
          <a:p>
            <a:r>
              <a:rPr lang="en-ZA" sz="1800" dirty="0" smtClean="0"/>
              <a:t>Please </a:t>
            </a:r>
            <a:r>
              <a:rPr lang="en-ZA" sz="1800" dirty="0"/>
              <a:t>note that the groupings are not necessarily mutually </a:t>
            </a:r>
            <a:r>
              <a:rPr lang="en-ZA" sz="1800" dirty="0" smtClean="0"/>
              <a:t>exclusive as many are difficult to categorise this is a selection of sites from </a:t>
            </a:r>
            <a:r>
              <a:rPr lang="en-ZA" sz="1800" dirty="0" err="1" smtClean="0"/>
              <a:t>UnisaOpen</a:t>
            </a:r>
            <a:r>
              <a:rPr lang="en-ZA" sz="1800" dirty="0" smtClean="0"/>
              <a:t> – Finding OERs</a:t>
            </a:r>
          </a:p>
          <a:p>
            <a:endParaRPr lang="en-US" sz="1800" dirty="0"/>
          </a:p>
          <a:p>
            <a:r>
              <a:rPr lang="en-US" sz="1800" dirty="0" smtClean="0"/>
              <a:t>For a further selection, please see </a:t>
            </a:r>
            <a:r>
              <a:rPr lang="en-US" sz="1800" b="1" dirty="0" err="1" smtClean="0">
                <a:hlinkClick r:id="rId2"/>
              </a:rPr>
              <a:t>UnisaOpen</a:t>
            </a:r>
            <a:r>
              <a:rPr lang="en-US" sz="1800" b="1" dirty="0" smtClean="0">
                <a:hlinkClick r:id="rId2"/>
              </a:rPr>
              <a:t> – Finding OERs</a:t>
            </a:r>
            <a:endParaRPr lang="en-ZA" sz="1800" b="1" dirty="0" smtClean="0"/>
          </a:p>
          <a:p>
            <a:endParaRPr lang="en-ZA" sz="2400" dirty="0"/>
          </a:p>
        </p:txBody>
      </p:sp>
    </p:spTree>
    <p:extLst>
      <p:ext uri="{BB962C8B-B14F-4D97-AF65-F5344CB8AC3E}">
        <p14:creationId xmlns:p14="http://schemas.microsoft.com/office/powerpoint/2010/main" val="25839090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C00000"/>
                </a:solidFill>
              </a:rPr>
              <a:t>OER Resource Types (1)</a:t>
            </a:r>
            <a:endParaRPr lang="en-ZA" dirty="0">
              <a:solidFill>
                <a:srgbClr val="C00000"/>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817606868"/>
              </p:ext>
            </p:extLst>
          </p:nvPr>
        </p:nvGraphicFramePr>
        <p:xfrm>
          <a:off x="495300" y="1600200"/>
          <a:ext cx="8915400" cy="4490720"/>
        </p:xfrm>
        <a:graphic>
          <a:graphicData uri="http://schemas.openxmlformats.org/drawingml/2006/table">
            <a:tbl>
              <a:tblPr firstRow="1" bandRow="1">
                <a:tableStyleId>{5C22544A-7EE6-4342-B048-85BDC9FD1C3A}</a:tableStyleId>
              </a:tblPr>
              <a:tblGrid>
                <a:gridCol w="2971800">
                  <a:extLst>
                    <a:ext uri="{9D8B030D-6E8A-4147-A177-3AD203B41FA5}">
                      <a16:colId xmlns:a16="http://schemas.microsoft.com/office/drawing/2014/main" val="20000"/>
                    </a:ext>
                  </a:extLst>
                </a:gridCol>
                <a:gridCol w="2971800">
                  <a:extLst>
                    <a:ext uri="{9D8B030D-6E8A-4147-A177-3AD203B41FA5}">
                      <a16:colId xmlns:a16="http://schemas.microsoft.com/office/drawing/2014/main" val="20001"/>
                    </a:ext>
                  </a:extLst>
                </a:gridCol>
                <a:gridCol w="2971800">
                  <a:extLst>
                    <a:ext uri="{9D8B030D-6E8A-4147-A177-3AD203B41FA5}">
                      <a16:colId xmlns:a16="http://schemas.microsoft.com/office/drawing/2014/main" val="20002"/>
                    </a:ext>
                  </a:extLst>
                </a:gridCol>
              </a:tblGrid>
              <a:tr h="370840">
                <a:tc>
                  <a:txBody>
                    <a:bodyPr/>
                    <a:lstStyle/>
                    <a:p>
                      <a:r>
                        <a:rPr lang="en-US" dirty="0" smtClean="0"/>
                        <a:t>Resource Type and brief description </a:t>
                      </a:r>
                      <a:endParaRPr lang="en-ZA" dirty="0"/>
                    </a:p>
                  </a:txBody>
                  <a:tcPr/>
                </a:tc>
                <a:tc>
                  <a:txBody>
                    <a:bodyPr/>
                    <a:lstStyle/>
                    <a:p>
                      <a:r>
                        <a:rPr lang="en-US" dirty="0" smtClean="0"/>
                        <a:t>Examples</a:t>
                      </a:r>
                      <a:endParaRPr lang="en-Z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Go to </a:t>
                      </a:r>
                      <a:r>
                        <a:rPr lang="en-US" b="1" dirty="0" err="1" smtClean="0">
                          <a:hlinkClick r:id="rId2"/>
                        </a:rPr>
                        <a:t>UnisaOpen</a:t>
                      </a:r>
                      <a:r>
                        <a:rPr lang="en-US" b="1" baseline="0" dirty="0" smtClean="0">
                          <a:hlinkClick r:id="rId2"/>
                        </a:rPr>
                        <a:t> - </a:t>
                      </a:r>
                      <a:r>
                        <a:rPr lang="en-US" b="1" dirty="0" smtClean="0">
                          <a:hlinkClick r:id="rId2"/>
                        </a:rPr>
                        <a:t>Finding OERs </a:t>
                      </a:r>
                      <a:r>
                        <a:rPr lang="en-US" baseline="0" dirty="0" smtClean="0"/>
                        <a:t>for complete list</a:t>
                      </a:r>
                      <a:endParaRPr lang="en-ZA" dirty="0"/>
                    </a:p>
                  </a:txBody>
                  <a:tcPr/>
                </a:tc>
                <a:extLst>
                  <a:ext uri="{0D108BD9-81ED-4DB2-BD59-A6C34878D82A}">
                    <a16:rowId xmlns:a16="http://schemas.microsoft.com/office/drawing/2014/main" val="10000"/>
                  </a:ext>
                </a:extLst>
              </a:tr>
              <a:tr h="370840">
                <a:tc rowSpan="3">
                  <a:txBody>
                    <a:bodyPr/>
                    <a:lstStyle/>
                    <a:p>
                      <a:r>
                        <a:rPr lang="en-US" b="1" dirty="0" smtClean="0"/>
                        <a:t>OER courses </a:t>
                      </a:r>
                      <a:r>
                        <a:rPr lang="en-US" dirty="0" smtClean="0"/>
                        <a:t>which are open learning courses (not usually for certification</a:t>
                      </a:r>
                      <a:r>
                        <a:rPr lang="en-US" baseline="0" dirty="0" smtClean="0"/>
                        <a:t>)</a:t>
                      </a:r>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dirty="0" smtClean="0">
                          <a:solidFill>
                            <a:srgbClr val="0000FF"/>
                          </a:solidFill>
                          <a:latin typeface="Arial"/>
                          <a:ea typeface="Times New Roman"/>
                          <a:cs typeface="Times New Roman"/>
                          <a:hlinkClick r:id="rId3"/>
                        </a:rPr>
                        <a:t>Open Culture</a:t>
                      </a:r>
                      <a:endParaRPr lang="en-ZA" sz="3200" b="1" dirty="0" smtClean="0">
                        <a:latin typeface="Arial"/>
                        <a:ea typeface="Times New Roman"/>
                        <a:cs typeface="Times New Roman"/>
                      </a:endParaRPr>
                    </a:p>
                    <a:p>
                      <a:pPr marL="0" indent="0">
                        <a:buFont typeface="Arial" panose="020B0604020202020204" pitchFamily="34" charset="0"/>
                        <a:buNone/>
                      </a:pPr>
                      <a:endParaRPr lang="en-ZA" dirty="0"/>
                    </a:p>
                  </a:txBody>
                  <a:tcPr/>
                </a:tc>
                <a:tc>
                  <a:txBody>
                    <a:bodyPr/>
                    <a:lstStyle/>
                    <a:p>
                      <a:endParaRPr lang="en-ZA" b="1" dirty="0"/>
                    </a:p>
                  </a:txBody>
                  <a:tcPr/>
                </a:tc>
                <a:extLst>
                  <a:ext uri="{0D108BD9-81ED-4DB2-BD59-A6C34878D82A}">
                    <a16:rowId xmlns:a16="http://schemas.microsoft.com/office/drawing/2014/main" val="10001"/>
                  </a:ext>
                </a:extLst>
              </a:tr>
              <a:tr h="370840">
                <a:tc vMerge="1">
                  <a:txBody>
                    <a:bodyPr/>
                    <a:lstStyle/>
                    <a:p>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dirty="0" err="1" smtClean="0">
                          <a:solidFill>
                            <a:srgbClr val="0000FF"/>
                          </a:solidFill>
                          <a:latin typeface="Arial"/>
                          <a:ea typeface="Times New Roman"/>
                          <a:cs typeface="Times New Roman"/>
                          <a:hlinkClick r:id="rId4"/>
                        </a:rPr>
                        <a:t>OpenLearn</a:t>
                      </a:r>
                      <a:r>
                        <a:rPr lang="en-ZA" sz="1800" dirty="0" smtClean="0">
                          <a:latin typeface="Arial"/>
                          <a:ea typeface="Times New Roman"/>
                          <a:cs typeface="Times New Roman"/>
                        </a:rPr>
                        <a:t> (Open University)</a:t>
                      </a:r>
                      <a:endParaRPr lang="en-ZA" sz="3200" dirty="0" smtClean="0">
                        <a:latin typeface="Arial"/>
                        <a:ea typeface="Times New Roman"/>
                        <a:cs typeface="Times New Roman"/>
                      </a:endParaRPr>
                    </a:p>
                  </a:txBody>
                  <a:tcPr/>
                </a:tc>
                <a:tc>
                  <a:txBody>
                    <a:bodyPr/>
                    <a:lstStyle/>
                    <a:p>
                      <a:endParaRPr lang="en-ZA" dirty="0"/>
                    </a:p>
                  </a:txBody>
                  <a:tcPr/>
                </a:tc>
                <a:extLst>
                  <a:ext uri="{0D108BD9-81ED-4DB2-BD59-A6C34878D82A}">
                    <a16:rowId xmlns:a16="http://schemas.microsoft.com/office/drawing/2014/main" val="10002"/>
                  </a:ext>
                </a:extLst>
              </a:tr>
              <a:tr h="370840">
                <a:tc vMerge="1">
                  <a:txBody>
                    <a:bodyPr/>
                    <a:lstStyle/>
                    <a:p>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dirty="0" smtClean="0">
                          <a:solidFill>
                            <a:srgbClr val="0000FF"/>
                          </a:solidFill>
                          <a:latin typeface="Arial"/>
                          <a:ea typeface="Times New Roman"/>
                          <a:cs typeface="Times New Roman"/>
                          <a:hlinkClick r:id="rId5"/>
                        </a:rPr>
                        <a:t>Open Learning Initiative</a:t>
                      </a:r>
                      <a:r>
                        <a:rPr lang="en-ZA" sz="1800" b="1" dirty="0" smtClean="0">
                          <a:latin typeface="Arial"/>
                          <a:ea typeface="Times New Roman"/>
                          <a:cs typeface="Times New Roman"/>
                        </a:rPr>
                        <a:t> </a:t>
                      </a:r>
                      <a:r>
                        <a:rPr lang="en-ZA" sz="1800" dirty="0" smtClean="0">
                          <a:latin typeface="Arial"/>
                          <a:ea typeface="Times New Roman"/>
                          <a:cs typeface="Times New Roman"/>
                        </a:rPr>
                        <a:t>(Carnegie Mellon University)</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ZA" dirty="0"/>
                    </a:p>
                  </a:txBody>
                  <a:tcPr/>
                </a:tc>
                <a:tc>
                  <a:txBody>
                    <a:bodyPr/>
                    <a:lstStyle/>
                    <a:p>
                      <a:endParaRPr lang="en-ZA" dirty="0"/>
                    </a:p>
                  </a:txBody>
                  <a:tcPr/>
                </a:tc>
                <a:extLst>
                  <a:ext uri="{0D108BD9-81ED-4DB2-BD59-A6C34878D82A}">
                    <a16:rowId xmlns:a16="http://schemas.microsoft.com/office/drawing/2014/main" val="10003"/>
                  </a:ext>
                </a:extLst>
              </a:tr>
              <a:tr h="370840">
                <a:tc rowSpan="3">
                  <a:txBody>
                    <a:bodyPr/>
                    <a:lstStyle/>
                    <a:p>
                      <a:r>
                        <a:rPr lang="en-US" b="1" dirty="0" smtClean="0"/>
                        <a:t>Learning Objects </a:t>
                      </a:r>
                      <a:r>
                        <a:rPr lang="en-US" dirty="0" smtClean="0"/>
                        <a:t>which are raw</a:t>
                      </a:r>
                      <a:r>
                        <a:rPr lang="en-US" baseline="0" dirty="0" smtClean="0"/>
                        <a:t> materials which may be used to create a set of learning materials</a:t>
                      </a:r>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dirty="0" smtClean="0">
                          <a:solidFill>
                            <a:srgbClr val="0000FF"/>
                          </a:solidFill>
                          <a:latin typeface="Arial"/>
                          <a:ea typeface="Times New Roman"/>
                          <a:cs typeface="Times New Roman"/>
                          <a:hlinkClick r:id="rId6"/>
                        </a:rPr>
                        <a:t>JORUM</a:t>
                      </a:r>
                      <a:endParaRPr lang="en-ZA" b="1" dirty="0"/>
                    </a:p>
                  </a:txBody>
                  <a:tcPr/>
                </a:tc>
                <a:tc>
                  <a:txBody>
                    <a:bodyPr/>
                    <a:lstStyle/>
                    <a:p>
                      <a:endParaRPr lang="en-ZA" dirty="0"/>
                    </a:p>
                  </a:txBody>
                  <a:tcPr/>
                </a:tc>
                <a:extLst>
                  <a:ext uri="{0D108BD9-81ED-4DB2-BD59-A6C34878D82A}">
                    <a16:rowId xmlns:a16="http://schemas.microsoft.com/office/drawing/2014/main" val="10004"/>
                  </a:ext>
                </a:extLst>
              </a:tr>
              <a:tr h="370840">
                <a:tc vMerge="1">
                  <a:txBody>
                    <a:bodyPr/>
                    <a:lstStyle/>
                    <a:p>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dirty="0" smtClean="0">
                          <a:solidFill>
                            <a:srgbClr val="0000FF"/>
                          </a:solidFill>
                          <a:latin typeface="Arial"/>
                          <a:ea typeface="Times New Roman"/>
                          <a:cs typeface="Times New Roman"/>
                          <a:hlinkClick r:id="rId7"/>
                        </a:rPr>
                        <a:t>MERLOT</a:t>
                      </a:r>
                      <a:endParaRPr lang="en-ZA" dirty="0"/>
                    </a:p>
                  </a:txBody>
                  <a:tcPr/>
                </a:tc>
                <a:tc>
                  <a:txBody>
                    <a:bodyPr/>
                    <a:lstStyle/>
                    <a:p>
                      <a:endParaRPr lang="en-ZA" dirty="0"/>
                    </a:p>
                  </a:txBody>
                  <a:tcPr/>
                </a:tc>
                <a:extLst>
                  <a:ext uri="{0D108BD9-81ED-4DB2-BD59-A6C34878D82A}">
                    <a16:rowId xmlns:a16="http://schemas.microsoft.com/office/drawing/2014/main" val="10005"/>
                  </a:ext>
                </a:extLst>
              </a:tr>
              <a:tr h="370840">
                <a:tc vMerge="1">
                  <a:txBody>
                    <a:bodyPr/>
                    <a:lstStyle/>
                    <a:p>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dirty="0" err="1" smtClean="0">
                          <a:solidFill>
                            <a:srgbClr val="0000FF"/>
                          </a:solidFill>
                          <a:latin typeface="Arial"/>
                          <a:ea typeface="Times New Roman"/>
                          <a:cs typeface="Times New Roman"/>
                          <a:hlinkClick r:id="rId8"/>
                        </a:rPr>
                        <a:t>Wisc</a:t>
                      </a:r>
                      <a:r>
                        <a:rPr lang="en-ZA" sz="1800" b="1" u="sng" dirty="0" smtClean="0">
                          <a:solidFill>
                            <a:srgbClr val="0000FF"/>
                          </a:solidFill>
                          <a:latin typeface="Arial"/>
                          <a:ea typeface="Times New Roman"/>
                          <a:cs typeface="Times New Roman"/>
                          <a:hlinkClick r:id="rId8"/>
                        </a:rPr>
                        <a:t>-Online</a:t>
                      </a:r>
                      <a:endParaRPr lang="en-ZA" sz="3200" b="1" dirty="0" smtClean="0">
                        <a:latin typeface="Arial"/>
                        <a:ea typeface="Times New Roman"/>
                        <a:cs typeface="Times New Roman"/>
                      </a:endParaRPr>
                    </a:p>
                    <a:p>
                      <a:pPr marL="0" indent="0">
                        <a:buFont typeface="Arial" panose="020B0604020202020204" pitchFamily="34" charset="0"/>
                        <a:buNone/>
                      </a:pPr>
                      <a:endParaRPr lang="en-ZA" dirty="0"/>
                    </a:p>
                  </a:txBody>
                  <a:tcPr/>
                </a:tc>
                <a:tc>
                  <a:txBody>
                    <a:bodyPr/>
                    <a:lstStyle/>
                    <a:p>
                      <a:endParaRPr lang="en-ZA"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4825175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OER Resource Types </a:t>
            </a:r>
            <a:r>
              <a:rPr lang="en-US" dirty="0" smtClean="0">
                <a:solidFill>
                  <a:srgbClr val="C00000"/>
                </a:solidFill>
              </a:rPr>
              <a:t>(2)</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26508324"/>
              </p:ext>
            </p:extLst>
          </p:nvPr>
        </p:nvGraphicFramePr>
        <p:xfrm>
          <a:off x="495300" y="1600200"/>
          <a:ext cx="8915400" cy="5039360"/>
        </p:xfrm>
        <a:graphic>
          <a:graphicData uri="http://schemas.openxmlformats.org/drawingml/2006/table">
            <a:tbl>
              <a:tblPr firstRow="1" bandRow="1">
                <a:tableStyleId>{5C22544A-7EE6-4342-B048-85BDC9FD1C3A}</a:tableStyleId>
              </a:tblPr>
              <a:tblGrid>
                <a:gridCol w="2971800">
                  <a:extLst>
                    <a:ext uri="{9D8B030D-6E8A-4147-A177-3AD203B41FA5}">
                      <a16:colId xmlns:a16="http://schemas.microsoft.com/office/drawing/2014/main" val="20000"/>
                    </a:ext>
                  </a:extLst>
                </a:gridCol>
                <a:gridCol w="2971800">
                  <a:extLst>
                    <a:ext uri="{9D8B030D-6E8A-4147-A177-3AD203B41FA5}">
                      <a16:colId xmlns:a16="http://schemas.microsoft.com/office/drawing/2014/main" val="20001"/>
                    </a:ext>
                  </a:extLst>
                </a:gridCol>
                <a:gridCol w="2971800">
                  <a:extLst>
                    <a:ext uri="{9D8B030D-6E8A-4147-A177-3AD203B41FA5}">
                      <a16:colId xmlns:a16="http://schemas.microsoft.com/office/drawing/2014/main" val="20002"/>
                    </a:ext>
                  </a:extLst>
                </a:gridCol>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Resource Type and brief description </a:t>
                      </a:r>
                      <a:endParaRPr lang="en-Z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Examples</a:t>
                      </a:r>
                      <a:endParaRPr lang="en-ZA" dirty="0" smtClean="0"/>
                    </a:p>
                    <a:p>
                      <a:endParaRPr lang="en-Z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Go to </a:t>
                      </a:r>
                      <a:r>
                        <a:rPr lang="en-US" b="1" dirty="0" err="1" smtClean="0">
                          <a:hlinkClick r:id="rId2"/>
                        </a:rPr>
                        <a:t>UnisaOpen</a:t>
                      </a:r>
                      <a:r>
                        <a:rPr lang="en-US" b="1" baseline="0" dirty="0" smtClean="0">
                          <a:hlinkClick r:id="rId2"/>
                        </a:rPr>
                        <a:t> - </a:t>
                      </a:r>
                      <a:r>
                        <a:rPr lang="en-US" b="1" dirty="0" smtClean="0">
                          <a:hlinkClick r:id="rId2"/>
                        </a:rPr>
                        <a:t>Finding OERs</a:t>
                      </a:r>
                      <a:r>
                        <a:rPr lang="en-US" b="1" dirty="0" smtClean="0"/>
                        <a:t> </a:t>
                      </a:r>
                      <a:r>
                        <a:rPr lang="en-US" baseline="0" dirty="0" smtClean="0"/>
                        <a:t>for complete list</a:t>
                      </a:r>
                      <a:endParaRPr lang="en-ZA" dirty="0" smtClean="0"/>
                    </a:p>
                    <a:p>
                      <a:endParaRPr lang="en-ZA" dirty="0"/>
                    </a:p>
                  </a:txBody>
                  <a:tcPr/>
                </a:tc>
                <a:extLst>
                  <a:ext uri="{0D108BD9-81ED-4DB2-BD59-A6C34878D82A}">
                    <a16:rowId xmlns:a16="http://schemas.microsoft.com/office/drawing/2014/main" val="10000"/>
                  </a:ext>
                </a:extLst>
              </a:tr>
              <a:tr h="370840">
                <a:tc rowSpan="3">
                  <a:txBody>
                    <a:bodyPr/>
                    <a:lstStyle/>
                    <a:p>
                      <a:r>
                        <a:rPr lang="en-US" b="1" dirty="0" err="1" smtClean="0"/>
                        <a:t>Digitised</a:t>
                      </a:r>
                      <a:r>
                        <a:rPr lang="en-US" b="1" dirty="0" smtClean="0"/>
                        <a:t> Library Collections / Resources</a:t>
                      </a:r>
                      <a:r>
                        <a:rPr lang="en-US" b="1" baseline="0" dirty="0" smtClean="0"/>
                        <a:t> </a:t>
                      </a:r>
                      <a:r>
                        <a:rPr lang="en-US" b="0" baseline="0" dirty="0" smtClean="0"/>
                        <a:t>which include open access library materials that would typically be found in a library and include books, magazines, professional journals </a:t>
                      </a:r>
                      <a:endParaRPr lang="en-ZA" b="1"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dirty="0" smtClean="0">
                          <a:solidFill>
                            <a:srgbClr val="0000FF"/>
                          </a:solidFill>
                          <a:latin typeface="Arial"/>
                          <a:ea typeface="Times New Roman"/>
                          <a:cs typeface="Times New Roman"/>
                          <a:hlinkClick r:id="rId3"/>
                        </a:rPr>
                        <a:t>Harvard’s Open Collections Program</a:t>
                      </a:r>
                      <a:r>
                        <a:rPr lang="en-ZA" sz="1800" b="1" dirty="0" smtClean="0">
                          <a:latin typeface="Arial"/>
                          <a:ea typeface="Times New Roman"/>
                          <a:cs typeface="Times New Roman"/>
                        </a:rPr>
                        <a:t> </a:t>
                      </a:r>
                      <a:r>
                        <a:rPr lang="en-ZA" sz="1800" dirty="0" smtClean="0">
                          <a:latin typeface="Arial"/>
                          <a:ea typeface="Times New Roman"/>
                          <a:cs typeface="Times New Roman"/>
                        </a:rPr>
                        <a:t>(OCP)</a:t>
                      </a:r>
                      <a:endParaRPr lang="en-ZA" sz="3200" dirty="0" smtClean="0">
                        <a:latin typeface="Arial"/>
                        <a:ea typeface="Times New Roman"/>
                        <a:cs typeface="Times New Roman"/>
                      </a:endParaRPr>
                    </a:p>
                    <a:p>
                      <a:pPr marL="0" indent="0">
                        <a:buFont typeface="Arial" panose="020B0604020202020204" pitchFamily="34" charset="0"/>
                        <a:buNone/>
                      </a:pPr>
                      <a:endParaRPr lang="en-ZA" dirty="0"/>
                    </a:p>
                  </a:txBody>
                  <a:tcPr/>
                </a:tc>
                <a:tc>
                  <a:txBody>
                    <a:bodyPr/>
                    <a:lstStyle/>
                    <a:p>
                      <a:endParaRPr lang="en-ZA" dirty="0"/>
                    </a:p>
                  </a:txBody>
                  <a:tcPr/>
                </a:tc>
                <a:extLst>
                  <a:ext uri="{0D108BD9-81ED-4DB2-BD59-A6C34878D82A}">
                    <a16:rowId xmlns:a16="http://schemas.microsoft.com/office/drawing/2014/main" val="10001"/>
                  </a:ext>
                </a:extLst>
              </a:tr>
              <a:tr h="370840">
                <a:tc vMerge="1">
                  <a:txBody>
                    <a:bodyPr/>
                    <a:lstStyle/>
                    <a:p>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dirty="0" smtClean="0">
                          <a:solidFill>
                            <a:srgbClr val="0000FF"/>
                          </a:solidFill>
                          <a:latin typeface="Arial"/>
                          <a:ea typeface="Times New Roman"/>
                          <a:cs typeface="Times New Roman"/>
                          <a:hlinkClick r:id="rId4"/>
                        </a:rPr>
                        <a:t>Khan Academy</a:t>
                      </a:r>
                      <a:endParaRPr lang="en-ZA" b="1" dirty="0"/>
                    </a:p>
                  </a:txBody>
                  <a:tcPr/>
                </a:tc>
                <a:tc>
                  <a:txBody>
                    <a:bodyPr/>
                    <a:lstStyle/>
                    <a:p>
                      <a:endParaRPr lang="en-ZA"/>
                    </a:p>
                  </a:txBody>
                  <a:tcPr/>
                </a:tc>
                <a:extLst>
                  <a:ext uri="{0D108BD9-81ED-4DB2-BD59-A6C34878D82A}">
                    <a16:rowId xmlns:a16="http://schemas.microsoft.com/office/drawing/2014/main" val="10002"/>
                  </a:ext>
                </a:extLst>
              </a:tr>
              <a:tr h="370840">
                <a:tc vMerge="1">
                  <a:txBody>
                    <a:bodyPr/>
                    <a:lstStyle/>
                    <a:p>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dirty="0" smtClean="0">
                          <a:solidFill>
                            <a:srgbClr val="0000FF"/>
                          </a:solidFill>
                          <a:latin typeface="Arial"/>
                          <a:ea typeface="Times New Roman"/>
                          <a:cs typeface="Times New Roman"/>
                          <a:hlinkClick r:id="rId5"/>
                        </a:rPr>
                        <a:t>Digital Library Federation</a:t>
                      </a:r>
                      <a:endParaRPr lang="en-ZA" b="1" dirty="0"/>
                    </a:p>
                  </a:txBody>
                  <a:tcPr/>
                </a:tc>
                <a:tc>
                  <a:txBody>
                    <a:bodyPr/>
                    <a:lstStyle/>
                    <a:p>
                      <a:endParaRPr lang="en-ZA"/>
                    </a:p>
                  </a:txBody>
                  <a:tcPr/>
                </a:tc>
                <a:extLst>
                  <a:ext uri="{0D108BD9-81ED-4DB2-BD59-A6C34878D82A}">
                    <a16:rowId xmlns:a16="http://schemas.microsoft.com/office/drawing/2014/main" val="10003"/>
                  </a:ext>
                </a:extLst>
              </a:tr>
              <a:tr h="370840">
                <a:tc rowSpan="3">
                  <a:txBody>
                    <a:bodyPr/>
                    <a:lstStyle/>
                    <a:p>
                      <a:r>
                        <a:rPr lang="en-US" b="1" dirty="0" smtClean="0"/>
                        <a:t>OER</a:t>
                      </a:r>
                      <a:r>
                        <a:rPr lang="en-US" b="1" baseline="0" dirty="0" smtClean="0"/>
                        <a:t> Encyclopedias</a:t>
                      </a:r>
                      <a:r>
                        <a:rPr lang="en-US" b="0" baseline="0" dirty="0" smtClean="0"/>
                        <a:t> which are reference material containing authoritative definitions and/or descriptions of a variety of topics</a:t>
                      </a:r>
                      <a:endParaRPr lang="en-ZA" b="1"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dirty="0" smtClean="0">
                          <a:solidFill>
                            <a:srgbClr val="0000FF"/>
                          </a:solidFill>
                          <a:latin typeface="+mn-lt"/>
                          <a:ea typeface="Times New Roman"/>
                          <a:cs typeface="Times New Roman"/>
                          <a:hlinkClick r:id="rId6"/>
                        </a:rPr>
                        <a:t>Encyclopaedia of Life</a:t>
                      </a:r>
                      <a:endParaRPr lang="en-ZA" b="1" dirty="0"/>
                    </a:p>
                  </a:txBody>
                  <a:tcPr/>
                </a:tc>
                <a:tc>
                  <a:txBody>
                    <a:bodyPr/>
                    <a:lstStyle/>
                    <a:p>
                      <a:endParaRPr lang="en-ZA"/>
                    </a:p>
                  </a:txBody>
                  <a:tcPr/>
                </a:tc>
                <a:extLst>
                  <a:ext uri="{0D108BD9-81ED-4DB2-BD59-A6C34878D82A}">
                    <a16:rowId xmlns:a16="http://schemas.microsoft.com/office/drawing/2014/main" val="10004"/>
                  </a:ext>
                </a:extLst>
              </a:tr>
              <a:tr h="370840">
                <a:tc vMerge="1">
                  <a:txBody>
                    <a:bodyPr/>
                    <a:lstStyle/>
                    <a:p>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dirty="0" smtClean="0">
                          <a:solidFill>
                            <a:srgbClr val="0000FF"/>
                          </a:solidFill>
                          <a:latin typeface="+mn-lt"/>
                          <a:ea typeface="Times New Roman"/>
                          <a:cs typeface="Times New Roman"/>
                          <a:hlinkClick r:id="rId7"/>
                        </a:rPr>
                        <a:t>Stanford University </a:t>
                      </a:r>
                      <a:r>
                        <a:rPr lang="en-ZA" sz="1800" b="1" u="sng" dirty="0" err="1" smtClean="0">
                          <a:solidFill>
                            <a:srgbClr val="0000FF"/>
                          </a:solidFill>
                          <a:latin typeface="+mn-lt"/>
                          <a:ea typeface="Times New Roman"/>
                          <a:cs typeface="Times New Roman"/>
                          <a:hlinkClick r:id="rId7"/>
                        </a:rPr>
                        <a:t>Encyclopedia</a:t>
                      </a:r>
                      <a:r>
                        <a:rPr lang="en-ZA" sz="1800" b="1" u="sng" dirty="0" smtClean="0">
                          <a:solidFill>
                            <a:srgbClr val="0000FF"/>
                          </a:solidFill>
                          <a:latin typeface="+mn-lt"/>
                          <a:ea typeface="Times New Roman"/>
                          <a:cs typeface="Times New Roman"/>
                          <a:hlinkClick r:id="rId7"/>
                        </a:rPr>
                        <a:t> of Philosophy</a:t>
                      </a:r>
                      <a:endParaRPr lang="en-ZA" b="1" dirty="0"/>
                    </a:p>
                  </a:txBody>
                  <a:tcPr/>
                </a:tc>
                <a:tc>
                  <a:txBody>
                    <a:bodyPr/>
                    <a:lstStyle/>
                    <a:p>
                      <a:endParaRPr lang="en-ZA"/>
                    </a:p>
                  </a:txBody>
                  <a:tcPr/>
                </a:tc>
                <a:extLst>
                  <a:ext uri="{0D108BD9-81ED-4DB2-BD59-A6C34878D82A}">
                    <a16:rowId xmlns:a16="http://schemas.microsoft.com/office/drawing/2014/main" val="10005"/>
                  </a:ext>
                </a:extLst>
              </a:tr>
              <a:tr h="370840">
                <a:tc vMerge="1">
                  <a:txBody>
                    <a:bodyPr/>
                    <a:lstStyle/>
                    <a:p>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dirty="0" smtClean="0">
                          <a:solidFill>
                            <a:srgbClr val="0000FF"/>
                          </a:solidFill>
                          <a:latin typeface="+mn-lt"/>
                          <a:ea typeface="Times New Roman"/>
                          <a:cs typeface="Times New Roman"/>
                          <a:hlinkClick r:id="rId8"/>
                        </a:rPr>
                        <a:t>Wikipedia</a:t>
                      </a:r>
                      <a:endParaRPr lang="en-ZA" b="1" dirty="0" smtClean="0"/>
                    </a:p>
                    <a:p>
                      <a:pPr marL="0" indent="0">
                        <a:buFont typeface="Arial" panose="020B0604020202020204" pitchFamily="34" charset="0"/>
                        <a:buNone/>
                      </a:pPr>
                      <a:endParaRPr lang="en-ZA" dirty="0"/>
                    </a:p>
                  </a:txBody>
                  <a:tcPr/>
                </a:tc>
                <a:tc>
                  <a:txBody>
                    <a:bodyPr/>
                    <a:lstStyle/>
                    <a:p>
                      <a:endParaRPr lang="en-ZA"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6850308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OER Resource Types </a:t>
            </a:r>
            <a:r>
              <a:rPr lang="en-US" dirty="0" smtClean="0">
                <a:solidFill>
                  <a:srgbClr val="C00000"/>
                </a:solidFill>
              </a:rPr>
              <a:t>(3)</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18426828"/>
              </p:ext>
            </p:extLst>
          </p:nvPr>
        </p:nvGraphicFramePr>
        <p:xfrm>
          <a:off x="495300" y="1600200"/>
          <a:ext cx="8915400" cy="5029200"/>
        </p:xfrm>
        <a:graphic>
          <a:graphicData uri="http://schemas.openxmlformats.org/drawingml/2006/table">
            <a:tbl>
              <a:tblPr firstRow="1" bandRow="1">
                <a:tableStyleId>{5C22544A-7EE6-4342-B048-85BDC9FD1C3A}</a:tableStyleId>
              </a:tblPr>
              <a:tblGrid>
                <a:gridCol w="2971800">
                  <a:extLst>
                    <a:ext uri="{9D8B030D-6E8A-4147-A177-3AD203B41FA5}">
                      <a16:colId xmlns:a16="http://schemas.microsoft.com/office/drawing/2014/main" val="20000"/>
                    </a:ext>
                  </a:extLst>
                </a:gridCol>
                <a:gridCol w="2971800">
                  <a:extLst>
                    <a:ext uri="{9D8B030D-6E8A-4147-A177-3AD203B41FA5}">
                      <a16:colId xmlns:a16="http://schemas.microsoft.com/office/drawing/2014/main" val="20001"/>
                    </a:ext>
                  </a:extLst>
                </a:gridCol>
                <a:gridCol w="2971800">
                  <a:extLst>
                    <a:ext uri="{9D8B030D-6E8A-4147-A177-3AD203B41FA5}">
                      <a16:colId xmlns:a16="http://schemas.microsoft.com/office/drawing/2014/main" val="20002"/>
                    </a:ext>
                  </a:extLst>
                </a:gridCol>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Resource Type and brief description </a:t>
                      </a:r>
                      <a:endParaRPr lang="en-ZA" dirty="0" smtClean="0"/>
                    </a:p>
                    <a:p>
                      <a:endParaRPr lang="en-ZA" dirty="0"/>
                    </a:p>
                  </a:txBody>
                  <a:tcPr/>
                </a:tc>
                <a:tc>
                  <a:txBody>
                    <a:bodyPr/>
                    <a:lstStyle/>
                    <a:p>
                      <a:r>
                        <a:rPr lang="en-US" dirty="0" smtClean="0"/>
                        <a:t>Examples</a:t>
                      </a:r>
                      <a:endParaRPr lang="en-Z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Go to </a:t>
                      </a:r>
                      <a:r>
                        <a:rPr lang="en-US" b="1" dirty="0" err="1" smtClean="0">
                          <a:hlinkClick r:id="rId2"/>
                        </a:rPr>
                        <a:t>UnisaOpen</a:t>
                      </a:r>
                      <a:r>
                        <a:rPr lang="en-US" b="1" baseline="0" dirty="0" smtClean="0">
                          <a:hlinkClick r:id="rId2"/>
                        </a:rPr>
                        <a:t> - </a:t>
                      </a:r>
                      <a:r>
                        <a:rPr lang="en-US" b="1" dirty="0" smtClean="0">
                          <a:hlinkClick r:id="rId2"/>
                        </a:rPr>
                        <a:t>Finding OERs</a:t>
                      </a:r>
                      <a:r>
                        <a:rPr lang="en-US" b="1" dirty="0" smtClean="0"/>
                        <a:t> </a:t>
                      </a:r>
                      <a:r>
                        <a:rPr lang="en-US" baseline="0" dirty="0" smtClean="0"/>
                        <a:t>for complete list</a:t>
                      </a:r>
                      <a:endParaRPr lang="en-ZA" dirty="0"/>
                    </a:p>
                  </a:txBody>
                  <a:tcPr/>
                </a:tc>
                <a:extLst>
                  <a:ext uri="{0D108BD9-81ED-4DB2-BD59-A6C34878D82A}">
                    <a16:rowId xmlns:a16="http://schemas.microsoft.com/office/drawing/2014/main" val="10000"/>
                  </a:ext>
                </a:extLst>
              </a:tr>
              <a:tr h="370840">
                <a:tc rowSpan="3">
                  <a:txBody>
                    <a:bodyPr/>
                    <a:lstStyle/>
                    <a:p>
                      <a:r>
                        <a:rPr lang="en-US" b="1" dirty="0" smtClean="0"/>
                        <a:t>Open Text books </a:t>
                      </a:r>
                      <a:r>
                        <a:rPr lang="en-US" b="0" baseline="0" dirty="0" smtClean="0"/>
                        <a:t> - these are </a:t>
                      </a:r>
                      <a:r>
                        <a:rPr lang="en-US" b="0" baseline="0" dirty="0" err="1" smtClean="0"/>
                        <a:t>digitised</a:t>
                      </a:r>
                      <a:r>
                        <a:rPr lang="en-US" b="0" baseline="0" dirty="0" smtClean="0"/>
                        <a:t> traditional texts</a:t>
                      </a:r>
                    </a:p>
                    <a:p>
                      <a:endParaRPr lang="en-ZA" b="1"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kern="1200" dirty="0" smtClean="0">
                          <a:solidFill>
                            <a:schemeClr val="dk1"/>
                          </a:solidFill>
                          <a:latin typeface="+mn-lt"/>
                          <a:ea typeface="+mn-ea"/>
                          <a:cs typeface="+mn-cs"/>
                          <a:hlinkClick r:id="rId3"/>
                        </a:rPr>
                        <a:t>Boundless Open Textbooks</a:t>
                      </a:r>
                      <a:endParaRPr lang="en-ZA" sz="1800" b="1" kern="1200" dirty="0" smtClean="0">
                        <a:solidFill>
                          <a:schemeClr val="dk1"/>
                        </a:solidFill>
                        <a:latin typeface="+mn-lt"/>
                        <a:ea typeface="+mn-ea"/>
                        <a:cs typeface="+mn-cs"/>
                      </a:endParaRPr>
                    </a:p>
                    <a:p>
                      <a:pPr marL="0" indent="0">
                        <a:buFont typeface="Arial" panose="020B0604020202020204" pitchFamily="34" charset="0"/>
                        <a:buNone/>
                      </a:pPr>
                      <a:endParaRPr lang="en-ZA" dirty="0"/>
                    </a:p>
                  </a:txBody>
                  <a:tcPr/>
                </a:tc>
                <a:tc>
                  <a:txBody>
                    <a:bodyPr/>
                    <a:lstStyle/>
                    <a:p>
                      <a:endParaRPr lang="en-ZA" dirty="0"/>
                    </a:p>
                  </a:txBody>
                  <a:tcPr/>
                </a:tc>
                <a:extLst>
                  <a:ext uri="{0D108BD9-81ED-4DB2-BD59-A6C34878D82A}">
                    <a16:rowId xmlns:a16="http://schemas.microsoft.com/office/drawing/2014/main" val="10001"/>
                  </a:ext>
                </a:extLst>
              </a:tr>
              <a:tr h="370840">
                <a:tc vMerge="1">
                  <a:txBody>
                    <a:bodyPr/>
                    <a:lstStyle/>
                    <a:p>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kern="1200" dirty="0" smtClean="0">
                          <a:solidFill>
                            <a:schemeClr val="dk1"/>
                          </a:solidFill>
                          <a:latin typeface="+mn-lt"/>
                          <a:ea typeface="+mn-ea"/>
                          <a:cs typeface="+mn-cs"/>
                          <a:hlinkClick r:id="rId4"/>
                        </a:rPr>
                        <a:t>College Open Textbooks</a:t>
                      </a:r>
                      <a:endParaRPr lang="en-ZA" sz="1800" b="1" kern="1200" dirty="0" smtClean="0">
                        <a:solidFill>
                          <a:schemeClr val="dk1"/>
                        </a:solidFill>
                        <a:latin typeface="+mn-lt"/>
                        <a:ea typeface="+mn-ea"/>
                        <a:cs typeface="+mn-cs"/>
                      </a:endParaRPr>
                    </a:p>
                    <a:p>
                      <a:pPr marL="0" indent="0">
                        <a:buFont typeface="Arial" panose="020B0604020202020204" pitchFamily="34" charset="0"/>
                        <a:buNone/>
                      </a:pPr>
                      <a:endParaRPr lang="en-ZA" dirty="0"/>
                    </a:p>
                  </a:txBody>
                  <a:tcPr/>
                </a:tc>
                <a:tc>
                  <a:txBody>
                    <a:bodyPr/>
                    <a:lstStyle/>
                    <a:p>
                      <a:endParaRPr lang="en-ZA"/>
                    </a:p>
                  </a:txBody>
                  <a:tcPr/>
                </a:tc>
                <a:extLst>
                  <a:ext uri="{0D108BD9-81ED-4DB2-BD59-A6C34878D82A}">
                    <a16:rowId xmlns:a16="http://schemas.microsoft.com/office/drawing/2014/main" val="10002"/>
                  </a:ext>
                </a:extLst>
              </a:tr>
              <a:tr h="370840">
                <a:tc vMerge="1">
                  <a:txBody>
                    <a:bodyPr/>
                    <a:lstStyle/>
                    <a:p>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kern="1200" dirty="0" smtClean="0">
                          <a:solidFill>
                            <a:schemeClr val="dk1"/>
                          </a:solidFill>
                          <a:latin typeface="+mn-lt"/>
                          <a:ea typeface="+mn-ea"/>
                          <a:cs typeface="+mn-cs"/>
                          <a:hlinkClick r:id="rId5"/>
                        </a:rPr>
                        <a:t>Open Academics</a:t>
                      </a:r>
                      <a:endParaRPr lang="en-ZA" sz="1800" b="1" kern="1200" dirty="0" smtClean="0">
                        <a:solidFill>
                          <a:schemeClr val="dk1"/>
                        </a:solidFill>
                        <a:latin typeface="+mn-lt"/>
                        <a:ea typeface="+mn-ea"/>
                        <a:cs typeface="+mn-cs"/>
                      </a:endParaRPr>
                    </a:p>
                    <a:p>
                      <a:pPr marL="0" indent="0">
                        <a:buFont typeface="Arial" panose="020B0604020202020204" pitchFamily="34" charset="0"/>
                        <a:buNone/>
                      </a:pPr>
                      <a:endParaRPr lang="en-ZA" dirty="0"/>
                    </a:p>
                  </a:txBody>
                  <a:tcPr/>
                </a:tc>
                <a:tc>
                  <a:txBody>
                    <a:bodyPr/>
                    <a:lstStyle/>
                    <a:p>
                      <a:endParaRPr lang="en-ZA"/>
                    </a:p>
                  </a:txBody>
                  <a:tcPr/>
                </a:tc>
                <a:extLst>
                  <a:ext uri="{0D108BD9-81ED-4DB2-BD59-A6C34878D82A}">
                    <a16:rowId xmlns:a16="http://schemas.microsoft.com/office/drawing/2014/main" val="10003"/>
                  </a:ext>
                </a:extLst>
              </a:tr>
              <a:tr h="370840">
                <a:tc rowSpan="3">
                  <a:txBody>
                    <a:bodyPr/>
                    <a:lstStyle/>
                    <a:p>
                      <a:r>
                        <a:rPr lang="en-US" b="1" dirty="0" smtClean="0"/>
                        <a:t>Images </a:t>
                      </a:r>
                      <a:r>
                        <a:rPr lang="en-US" b="0" dirty="0" smtClean="0"/>
                        <a:t>– these provide photographs, images, pictures, icons and the like </a:t>
                      </a:r>
                      <a:endParaRPr lang="en-ZA" b="1"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kern="1200" dirty="0" smtClean="0">
                          <a:solidFill>
                            <a:schemeClr val="dk1"/>
                          </a:solidFill>
                          <a:latin typeface="+mn-lt"/>
                          <a:ea typeface="+mn-ea"/>
                          <a:cs typeface="+mn-cs"/>
                          <a:hlinkClick r:id="rId6"/>
                        </a:rPr>
                        <a:t>Images google</a:t>
                      </a:r>
                      <a:endParaRPr lang="en-ZA" sz="1800" b="1" kern="1200" dirty="0" smtClean="0">
                        <a:solidFill>
                          <a:schemeClr val="dk1"/>
                        </a:solidFill>
                        <a:latin typeface="+mn-lt"/>
                        <a:ea typeface="+mn-ea"/>
                        <a:cs typeface="+mn-cs"/>
                      </a:endParaRPr>
                    </a:p>
                    <a:p>
                      <a:pPr marL="0" indent="0">
                        <a:buFont typeface="Arial" panose="020B0604020202020204" pitchFamily="34" charset="0"/>
                        <a:buNone/>
                      </a:pPr>
                      <a:endParaRPr lang="en-ZA" dirty="0"/>
                    </a:p>
                  </a:txBody>
                  <a:tcPr/>
                </a:tc>
                <a:tc>
                  <a:txBody>
                    <a:bodyPr/>
                    <a:lstStyle/>
                    <a:p>
                      <a:endParaRPr lang="en-ZA"/>
                    </a:p>
                  </a:txBody>
                  <a:tcPr/>
                </a:tc>
                <a:extLst>
                  <a:ext uri="{0D108BD9-81ED-4DB2-BD59-A6C34878D82A}">
                    <a16:rowId xmlns:a16="http://schemas.microsoft.com/office/drawing/2014/main" val="10004"/>
                  </a:ext>
                </a:extLst>
              </a:tr>
              <a:tr h="370840">
                <a:tc vMerge="1">
                  <a:txBody>
                    <a:bodyPr/>
                    <a:lstStyle/>
                    <a:p>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kern="1200" dirty="0" err="1" smtClean="0">
                          <a:solidFill>
                            <a:schemeClr val="dk1"/>
                          </a:solidFill>
                          <a:latin typeface="+mn-lt"/>
                          <a:ea typeface="+mn-ea"/>
                          <a:cs typeface="+mn-cs"/>
                          <a:hlinkClick r:id="rId7"/>
                        </a:rPr>
                        <a:t>Nounproject</a:t>
                      </a:r>
                      <a:endParaRPr lang="en-ZA" sz="1800" b="1" kern="1200" dirty="0" smtClean="0">
                        <a:solidFill>
                          <a:schemeClr val="dk1"/>
                        </a:solidFill>
                        <a:latin typeface="+mn-lt"/>
                        <a:ea typeface="+mn-ea"/>
                        <a:cs typeface="+mn-cs"/>
                      </a:endParaRPr>
                    </a:p>
                    <a:p>
                      <a:pPr marL="0" indent="0">
                        <a:buFont typeface="Arial" panose="020B0604020202020204" pitchFamily="34" charset="0"/>
                        <a:buNone/>
                      </a:pPr>
                      <a:endParaRPr lang="en-ZA" dirty="0"/>
                    </a:p>
                  </a:txBody>
                  <a:tcPr/>
                </a:tc>
                <a:tc>
                  <a:txBody>
                    <a:bodyPr/>
                    <a:lstStyle/>
                    <a:p>
                      <a:endParaRPr lang="en-ZA"/>
                    </a:p>
                  </a:txBody>
                  <a:tcPr/>
                </a:tc>
                <a:extLst>
                  <a:ext uri="{0D108BD9-81ED-4DB2-BD59-A6C34878D82A}">
                    <a16:rowId xmlns:a16="http://schemas.microsoft.com/office/drawing/2014/main" val="10005"/>
                  </a:ext>
                </a:extLst>
              </a:tr>
              <a:tr h="370840">
                <a:tc vMerge="1">
                  <a:txBody>
                    <a:bodyPr/>
                    <a:lstStyle/>
                    <a:p>
                      <a:endParaRPr lang="en-ZA"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kern="1200" dirty="0" err="1" smtClean="0">
                          <a:solidFill>
                            <a:schemeClr val="dk1"/>
                          </a:solidFill>
                          <a:latin typeface="+mn-lt"/>
                          <a:ea typeface="+mn-ea"/>
                          <a:cs typeface="+mn-cs"/>
                          <a:hlinkClick r:id="rId8"/>
                        </a:rPr>
                        <a:t>Openclipart</a:t>
                      </a:r>
                      <a:endParaRPr lang="en-ZA" sz="1800" b="1" kern="1200" dirty="0" smtClean="0">
                        <a:solidFill>
                          <a:schemeClr val="dk1"/>
                        </a:solidFill>
                        <a:latin typeface="+mn-lt"/>
                        <a:ea typeface="+mn-ea"/>
                        <a:cs typeface="+mn-cs"/>
                      </a:endParaRPr>
                    </a:p>
                    <a:p>
                      <a:pPr marL="0" indent="0">
                        <a:buFont typeface="Arial" panose="020B0604020202020204" pitchFamily="34" charset="0"/>
                        <a:buNone/>
                      </a:pPr>
                      <a:endParaRPr lang="en-ZA" dirty="0"/>
                    </a:p>
                  </a:txBody>
                  <a:tcPr/>
                </a:tc>
                <a:tc>
                  <a:txBody>
                    <a:bodyPr/>
                    <a:lstStyle/>
                    <a:p>
                      <a:endParaRPr lang="en-ZA"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0580520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OER Resource Types </a:t>
            </a:r>
            <a:r>
              <a:rPr lang="en-US" dirty="0" smtClean="0">
                <a:solidFill>
                  <a:srgbClr val="C00000"/>
                </a:solidFill>
              </a:rPr>
              <a:t>(4)</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63472656"/>
              </p:ext>
            </p:extLst>
          </p:nvPr>
        </p:nvGraphicFramePr>
        <p:xfrm>
          <a:off x="495300" y="1600200"/>
          <a:ext cx="8915400" cy="4673600"/>
        </p:xfrm>
        <a:graphic>
          <a:graphicData uri="http://schemas.openxmlformats.org/drawingml/2006/table">
            <a:tbl>
              <a:tblPr firstRow="1" bandRow="1">
                <a:tableStyleId>{5C22544A-7EE6-4342-B048-85BDC9FD1C3A}</a:tableStyleId>
              </a:tblPr>
              <a:tblGrid>
                <a:gridCol w="2971800">
                  <a:extLst>
                    <a:ext uri="{9D8B030D-6E8A-4147-A177-3AD203B41FA5}">
                      <a16:colId xmlns:a16="http://schemas.microsoft.com/office/drawing/2014/main" val="20000"/>
                    </a:ext>
                  </a:extLst>
                </a:gridCol>
                <a:gridCol w="2971800">
                  <a:extLst>
                    <a:ext uri="{9D8B030D-6E8A-4147-A177-3AD203B41FA5}">
                      <a16:colId xmlns:a16="http://schemas.microsoft.com/office/drawing/2014/main" val="20001"/>
                    </a:ext>
                  </a:extLst>
                </a:gridCol>
                <a:gridCol w="2971800">
                  <a:extLst>
                    <a:ext uri="{9D8B030D-6E8A-4147-A177-3AD203B41FA5}">
                      <a16:colId xmlns:a16="http://schemas.microsoft.com/office/drawing/2014/main" val="20002"/>
                    </a:ext>
                  </a:extLst>
                </a:gridCol>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Resource Type and brief description </a:t>
                      </a:r>
                      <a:endParaRPr lang="en-ZA" dirty="0" smtClean="0"/>
                    </a:p>
                    <a:p>
                      <a:endParaRPr lang="en-Z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Examples</a:t>
                      </a:r>
                      <a:endParaRPr lang="en-ZA" dirty="0" smtClean="0"/>
                    </a:p>
                    <a:p>
                      <a:endParaRPr lang="en-Z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Go to </a:t>
                      </a:r>
                      <a:r>
                        <a:rPr lang="en-US" b="1" dirty="0" err="1" smtClean="0">
                          <a:hlinkClick r:id="rId2"/>
                        </a:rPr>
                        <a:t>UnisaOpen</a:t>
                      </a:r>
                      <a:r>
                        <a:rPr lang="en-US" b="1" baseline="0" dirty="0" smtClean="0">
                          <a:hlinkClick r:id="rId2"/>
                        </a:rPr>
                        <a:t> - </a:t>
                      </a:r>
                      <a:r>
                        <a:rPr lang="en-US" b="1" dirty="0" smtClean="0">
                          <a:hlinkClick r:id="rId2"/>
                        </a:rPr>
                        <a:t>Finding OERs</a:t>
                      </a:r>
                      <a:r>
                        <a:rPr lang="en-US" b="1" dirty="0" smtClean="0"/>
                        <a:t> </a:t>
                      </a:r>
                      <a:r>
                        <a:rPr lang="en-US" baseline="0" dirty="0" smtClean="0"/>
                        <a:t>for complete list</a:t>
                      </a:r>
                      <a:endParaRPr lang="en-ZA" dirty="0" smtClean="0"/>
                    </a:p>
                    <a:p>
                      <a:endParaRPr lang="en-ZA" dirty="0"/>
                    </a:p>
                  </a:txBody>
                  <a:tcPr/>
                </a:tc>
                <a:extLst>
                  <a:ext uri="{0D108BD9-81ED-4DB2-BD59-A6C34878D82A}">
                    <a16:rowId xmlns:a16="http://schemas.microsoft.com/office/drawing/2014/main" val="10000"/>
                  </a:ext>
                </a:extLst>
              </a:tr>
              <a:tr h="370840">
                <a:tc>
                  <a:txBody>
                    <a:bodyPr/>
                    <a:lstStyle/>
                    <a:p>
                      <a:r>
                        <a:rPr lang="en-US" b="1" dirty="0" smtClean="0"/>
                        <a:t>OER online archives </a:t>
                      </a:r>
                      <a:r>
                        <a:rPr lang="en-US" b="0" dirty="0" smtClean="0"/>
                        <a:t>are collections of material available in digital format.</a:t>
                      </a:r>
                    </a:p>
                    <a:p>
                      <a:r>
                        <a:rPr lang="en-US" b="0" dirty="0" smtClean="0"/>
                        <a:t>These materials can be integrated into formal educational</a:t>
                      </a:r>
                      <a:r>
                        <a:rPr lang="en-US" b="0" baseline="0" dirty="0" smtClean="0"/>
                        <a:t> </a:t>
                      </a:r>
                      <a:r>
                        <a:rPr lang="en-US" b="0" baseline="0" dirty="0" err="1" smtClean="0"/>
                        <a:t>programmes</a:t>
                      </a:r>
                      <a:r>
                        <a:rPr lang="en-US" b="0" baseline="0" dirty="0" smtClean="0"/>
                        <a:t> </a:t>
                      </a:r>
                      <a:endParaRPr lang="en-ZA" b="1" dirty="0"/>
                    </a:p>
                  </a:txBody>
                  <a:tcPr/>
                </a:tc>
                <a:tc>
                  <a:txBody>
                    <a:bodyPr/>
                    <a:lstStyle/>
                    <a:p>
                      <a:pPr marL="285750" indent="-285750">
                        <a:buFont typeface="Arial" panose="020B0604020202020204" pitchFamily="34" charset="0"/>
                        <a:buChar char="•"/>
                      </a:pPr>
                      <a:r>
                        <a:rPr lang="en-ZA" sz="1800" b="1" u="sng" kern="1200" dirty="0" err="1" smtClean="0">
                          <a:solidFill>
                            <a:schemeClr val="dk1"/>
                          </a:solidFill>
                          <a:latin typeface="+mn-lt"/>
                          <a:ea typeface="+mn-ea"/>
                          <a:cs typeface="+mn-cs"/>
                          <a:hlinkClick r:id="rId3"/>
                        </a:rPr>
                        <a:t>OpenDOAR</a:t>
                      </a:r>
                      <a:endParaRPr lang="en-ZA" b="1" dirty="0"/>
                    </a:p>
                  </a:txBody>
                  <a:tcPr/>
                </a:tc>
                <a:tc>
                  <a:txBody>
                    <a:bodyPr/>
                    <a:lstStyle/>
                    <a:p>
                      <a:endParaRPr lang="en-ZA" dirty="0"/>
                    </a:p>
                  </a:txBody>
                  <a:tcPr/>
                </a:tc>
                <a:extLst>
                  <a:ext uri="{0D108BD9-81ED-4DB2-BD59-A6C34878D82A}">
                    <a16:rowId xmlns:a16="http://schemas.microsoft.com/office/drawing/2014/main" val="10001"/>
                  </a:ext>
                </a:extLst>
              </a:tr>
              <a:tr h="370840">
                <a:tc>
                  <a:txBody>
                    <a:bodyPr/>
                    <a:lstStyle/>
                    <a:p>
                      <a:endParaRPr lang="en-ZA"/>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kern="1200" dirty="0" smtClean="0">
                          <a:solidFill>
                            <a:schemeClr val="dk1"/>
                          </a:solidFill>
                          <a:latin typeface="+mn-lt"/>
                          <a:ea typeface="+mn-ea"/>
                          <a:cs typeface="+mn-cs"/>
                          <a:hlinkClick r:id="rId4"/>
                        </a:rPr>
                        <a:t>OER Knowledge Cloud</a:t>
                      </a:r>
                      <a:endParaRPr lang="en-ZA" sz="1800" b="1" kern="1200" dirty="0" smtClean="0">
                        <a:solidFill>
                          <a:schemeClr val="dk1"/>
                        </a:solidFill>
                        <a:latin typeface="+mn-lt"/>
                        <a:ea typeface="+mn-ea"/>
                        <a:cs typeface="+mn-cs"/>
                      </a:endParaRPr>
                    </a:p>
                    <a:p>
                      <a:endParaRPr lang="en-ZA" dirty="0"/>
                    </a:p>
                  </a:txBody>
                  <a:tcPr/>
                </a:tc>
                <a:tc>
                  <a:txBody>
                    <a:bodyPr/>
                    <a:lstStyle/>
                    <a:p>
                      <a:endParaRPr lang="en-ZA"/>
                    </a:p>
                  </a:txBody>
                  <a:tcPr/>
                </a:tc>
                <a:extLst>
                  <a:ext uri="{0D108BD9-81ED-4DB2-BD59-A6C34878D82A}">
                    <a16:rowId xmlns:a16="http://schemas.microsoft.com/office/drawing/2014/main" val="10002"/>
                  </a:ext>
                </a:extLst>
              </a:tr>
              <a:tr h="370840">
                <a:tc>
                  <a:txBody>
                    <a:bodyPr/>
                    <a:lstStyle/>
                    <a:p>
                      <a:endParaRPr lang="en-ZA"/>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1" u="sng" kern="1200" dirty="0" smtClean="0">
                          <a:solidFill>
                            <a:schemeClr val="dk1"/>
                          </a:solidFill>
                          <a:latin typeface="+mn-lt"/>
                          <a:ea typeface="+mn-ea"/>
                          <a:cs typeface="+mn-cs"/>
                          <a:hlinkClick r:id="rId5"/>
                        </a:rPr>
                        <a:t>BBC Creative Archive</a:t>
                      </a:r>
                      <a:endParaRPr lang="en-ZA" sz="1800" b="1" kern="1200" dirty="0" smtClean="0">
                        <a:solidFill>
                          <a:schemeClr val="dk1"/>
                        </a:solidFill>
                        <a:latin typeface="+mn-lt"/>
                        <a:ea typeface="+mn-ea"/>
                        <a:cs typeface="+mn-cs"/>
                      </a:endParaRPr>
                    </a:p>
                    <a:p>
                      <a:endParaRPr lang="en-ZA" dirty="0"/>
                    </a:p>
                  </a:txBody>
                  <a:tcPr/>
                </a:tc>
                <a:tc>
                  <a:txBody>
                    <a:bodyPr/>
                    <a:lstStyle/>
                    <a:p>
                      <a:endParaRPr lang="en-ZA"/>
                    </a:p>
                  </a:txBody>
                  <a:tcPr/>
                </a:tc>
                <a:extLst>
                  <a:ext uri="{0D108BD9-81ED-4DB2-BD59-A6C34878D82A}">
                    <a16:rowId xmlns:a16="http://schemas.microsoft.com/office/drawing/2014/main" val="10003"/>
                  </a:ext>
                </a:extLst>
              </a:tr>
              <a:tr h="370840">
                <a:tc>
                  <a:txBody>
                    <a:bodyPr/>
                    <a:lstStyle/>
                    <a:p>
                      <a:endParaRPr lang="en-ZA"/>
                    </a:p>
                  </a:txBody>
                  <a:tcPr/>
                </a:tc>
                <a:tc>
                  <a:txBody>
                    <a:bodyPr/>
                    <a:lstStyle/>
                    <a:p>
                      <a:pPr marL="285750" indent="-285750">
                        <a:buFont typeface="Arial" panose="020B0604020202020204" pitchFamily="34" charset="0"/>
                        <a:buChar char="•"/>
                      </a:pPr>
                      <a:r>
                        <a:rPr lang="en-US" b="1" dirty="0" err="1" smtClean="0">
                          <a:hlinkClick r:id="rId6"/>
                        </a:rPr>
                        <a:t>UnisaIR</a:t>
                      </a:r>
                      <a:endParaRPr lang="en-ZA" b="1" dirty="0"/>
                    </a:p>
                  </a:txBody>
                  <a:tcPr/>
                </a:tc>
                <a:tc>
                  <a:txBody>
                    <a:bodyPr/>
                    <a:lstStyle/>
                    <a:p>
                      <a:endParaRPr lang="en-ZA"/>
                    </a:p>
                  </a:txBody>
                  <a:tcPr/>
                </a:tc>
                <a:extLst>
                  <a:ext uri="{0D108BD9-81ED-4DB2-BD59-A6C34878D82A}">
                    <a16:rowId xmlns:a16="http://schemas.microsoft.com/office/drawing/2014/main" val="10004"/>
                  </a:ext>
                </a:extLst>
              </a:tr>
              <a:tr h="370840">
                <a:tc>
                  <a:txBody>
                    <a:bodyPr/>
                    <a:lstStyle/>
                    <a:p>
                      <a:endParaRPr lang="en-ZA"/>
                    </a:p>
                  </a:txBody>
                  <a:tcPr/>
                </a:tc>
                <a:tc>
                  <a:txBody>
                    <a:bodyPr/>
                    <a:lstStyle/>
                    <a:p>
                      <a:endParaRPr lang="en-ZA"/>
                    </a:p>
                  </a:txBody>
                  <a:tcPr/>
                </a:tc>
                <a:tc>
                  <a:txBody>
                    <a:bodyPr/>
                    <a:lstStyle/>
                    <a:p>
                      <a:endParaRPr lang="en-ZA"/>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338631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sz="4000" dirty="0" smtClean="0">
                <a:solidFill>
                  <a:srgbClr val="A90F14"/>
                </a:solidFill>
              </a:rPr>
              <a:t>Searching for OERs</a:t>
            </a:r>
            <a:endParaRPr lang="en-ZA" sz="4000" dirty="0">
              <a:solidFill>
                <a:srgbClr val="A90F14"/>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4372" y="1417638"/>
            <a:ext cx="7320930" cy="3672000"/>
          </a:xfrm>
        </p:spPr>
      </p:pic>
    </p:spTree>
    <p:extLst>
      <p:ext uri="{BB962C8B-B14F-4D97-AF65-F5344CB8AC3E}">
        <p14:creationId xmlns:p14="http://schemas.microsoft.com/office/powerpoint/2010/main" val="32878162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90F14"/>
                </a:solidFill>
              </a:rPr>
              <a:t>Good video – time well spent</a:t>
            </a:r>
            <a:endParaRPr lang="en-ZA" dirty="0">
              <a:solidFill>
                <a:srgbClr val="A90F14"/>
              </a:solidFill>
            </a:endParaRPr>
          </a:p>
        </p:txBody>
      </p:sp>
      <p:sp>
        <p:nvSpPr>
          <p:cNvPr id="3" name="Content Placeholder 2"/>
          <p:cNvSpPr>
            <a:spLocks noGrp="1"/>
          </p:cNvSpPr>
          <p:nvPr>
            <p:ph idx="1"/>
          </p:nvPr>
        </p:nvSpPr>
        <p:spPr/>
        <p:txBody>
          <a:bodyPr>
            <a:normAutofit fontScale="92500"/>
          </a:bodyPr>
          <a:lstStyle/>
          <a:p>
            <a:pPr marL="0" indent="0">
              <a:buNone/>
            </a:pPr>
            <a:r>
              <a:rPr lang="en-ZA" b="1" i="1" dirty="0">
                <a:hlinkClick r:id="rId2"/>
              </a:rPr>
              <a:t>Finding and evaluating open educational resources</a:t>
            </a:r>
            <a:r>
              <a:rPr lang="en-ZA" b="1" i="1" dirty="0"/>
              <a:t>. </a:t>
            </a:r>
            <a:r>
              <a:rPr lang="en-ZA" dirty="0"/>
              <a:t>(YouTube 52.35)</a:t>
            </a:r>
          </a:p>
          <a:p>
            <a:r>
              <a:rPr lang="en-ZA" dirty="0" smtClean="0"/>
              <a:t>It is worth taking a </a:t>
            </a:r>
            <a:r>
              <a:rPr lang="en-ZA" dirty="0"/>
              <a:t>look at </a:t>
            </a:r>
            <a:r>
              <a:rPr lang="en-ZA" dirty="0" smtClean="0"/>
              <a:t>the above </a:t>
            </a:r>
            <a:r>
              <a:rPr lang="en-ZA" dirty="0" err="1"/>
              <a:t>videoclip</a:t>
            </a:r>
            <a:r>
              <a:rPr lang="en-ZA" dirty="0"/>
              <a:t> where </a:t>
            </a:r>
            <a:r>
              <a:rPr lang="en-ZA" b="1" u="sng" dirty="0">
                <a:hlinkClick r:id="rId2"/>
              </a:rPr>
              <a:t>Lisbeth Levey</a:t>
            </a:r>
            <a:r>
              <a:rPr lang="en-ZA" dirty="0"/>
              <a:t> from the Commonwealth of Learning outlines her experience of what a </a:t>
            </a:r>
            <a:r>
              <a:rPr lang="en-ZA" b="1" dirty="0"/>
              <a:t>good</a:t>
            </a:r>
            <a:r>
              <a:rPr lang="en-ZA" dirty="0"/>
              <a:t> OER is.  She gives a personal account of </a:t>
            </a:r>
            <a:r>
              <a:rPr lang="en-ZA" b="1" dirty="0"/>
              <a:t>locating</a:t>
            </a:r>
            <a:r>
              <a:rPr lang="en-ZA" dirty="0"/>
              <a:t> and </a:t>
            </a:r>
            <a:r>
              <a:rPr lang="en-ZA" b="1" dirty="0"/>
              <a:t>using</a:t>
            </a:r>
            <a:r>
              <a:rPr lang="en-ZA" dirty="0"/>
              <a:t> an OER suitable for supporting a </a:t>
            </a:r>
            <a:r>
              <a:rPr lang="en-ZA" b="1" dirty="0"/>
              <a:t>postgraduate</a:t>
            </a:r>
            <a:r>
              <a:rPr lang="en-ZA" dirty="0"/>
              <a:t> university course in agriculture within an </a:t>
            </a:r>
            <a:r>
              <a:rPr lang="en-ZA" b="1" dirty="0"/>
              <a:t>African</a:t>
            </a:r>
            <a:r>
              <a:rPr lang="en-ZA" dirty="0"/>
              <a:t> context</a:t>
            </a:r>
          </a:p>
        </p:txBody>
      </p:sp>
    </p:spTree>
    <p:extLst>
      <p:ext uri="{BB962C8B-B14F-4D97-AF65-F5344CB8AC3E}">
        <p14:creationId xmlns:p14="http://schemas.microsoft.com/office/powerpoint/2010/main" val="42651283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Understanding some terms</a:t>
            </a:r>
            <a:endParaRPr lang="en-ZA" dirty="0">
              <a:solidFill>
                <a:srgbClr val="C00000"/>
              </a:solidFill>
            </a:endParaRPr>
          </a:p>
        </p:txBody>
      </p:sp>
      <p:sp>
        <p:nvSpPr>
          <p:cNvPr id="3" name="Content Placeholder 2"/>
          <p:cNvSpPr>
            <a:spLocks noGrp="1"/>
          </p:cNvSpPr>
          <p:nvPr>
            <p:ph idx="1"/>
          </p:nvPr>
        </p:nvSpPr>
        <p:spPr/>
        <p:txBody>
          <a:bodyPr>
            <a:normAutofit lnSpcReduction="10000"/>
          </a:bodyPr>
          <a:lstStyle/>
          <a:p>
            <a:pPr marL="0" indent="0">
              <a:buNone/>
            </a:pPr>
            <a:r>
              <a:rPr lang="en-US" dirty="0" smtClean="0"/>
              <a:t>When searching for OER you will need a basic understanding of the terms </a:t>
            </a:r>
          </a:p>
          <a:p>
            <a:pPr marL="0" indent="0">
              <a:buNone/>
            </a:pPr>
            <a:endParaRPr lang="en-US" dirty="0" smtClean="0"/>
          </a:p>
          <a:p>
            <a:r>
              <a:rPr lang="en-US" b="1" dirty="0" smtClean="0"/>
              <a:t>search engines</a:t>
            </a:r>
          </a:p>
          <a:p>
            <a:pPr marL="0" indent="0">
              <a:buNone/>
            </a:pPr>
            <a:endParaRPr lang="en-US" b="1" dirty="0" smtClean="0"/>
          </a:p>
          <a:p>
            <a:pPr marL="0" indent="0" algn="ctr">
              <a:buNone/>
            </a:pPr>
            <a:r>
              <a:rPr lang="en-US" b="1" dirty="0" smtClean="0"/>
              <a:t>And</a:t>
            </a:r>
          </a:p>
          <a:p>
            <a:pPr marL="0" indent="0">
              <a:buNone/>
            </a:pPr>
            <a:endParaRPr lang="en-US" b="1" dirty="0" smtClean="0"/>
          </a:p>
          <a:p>
            <a:r>
              <a:rPr lang="en-US" b="1" dirty="0"/>
              <a:t>r</a:t>
            </a:r>
            <a:r>
              <a:rPr lang="en-US" b="1" dirty="0" smtClean="0"/>
              <a:t>epositories</a:t>
            </a:r>
            <a:endParaRPr lang="en-ZA" dirty="0"/>
          </a:p>
        </p:txBody>
      </p:sp>
    </p:spTree>
    <p:extLst>
      <p:ext uri="{BB962C8B-B14F-4D97-AF65-F5344CB8AC3E}">
        <p14:creationId xmlns:p14="http://schemas.microsoft.com/office/powerpoint/2010/main" val="17437834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Outside the scope of the library</a:t>
            </a:r>
            <a:endParaRPr lang="en-ZA" dirty="0">
              <a:solidFill>
                <a:srgbClr val="C00000"/>
              </a:solidFill>
            </a:endParaRPr>
          </a:p>
        </p:txBody>
      </p:sp>
      <p:sp>
        <p:nvSpPr>
          <p:cNvPr id="3" name="Content Placeholder 2"/>
          <p:cNvSpPr>
            <a:spLocks noGrp="1"/>
          </p:cNvSpPr>
          <p:nvPr>
            <p:ph idx="1"/>
          </p:nvPr>
        </p:nvSpPr>
        <p:spPr/>
        <p:txBody>
          <a:bodyPr>
            <a:normAutofit fontScale="85000" lnSpcReduction="20000"/>
          </a:bodyPr>
          <a:lstStyle/>
          <a:p>
            <a:pPr marL="0" indent="0">
              <a:buNone/>
            </a:pPr>
            <a:r>
              <a:rPr lang="en-US" sz="2000" dirty="0" smtClean="0"/>
              <a:t>For background information and the various policies and strategies please consult </a:t>
            </a:r>
            <a:r>
              <a:rPr lang="en-US" sz="2000" dirty="0" err="1" smtClean="0">
                <a:hlinkClick r:id="rId2"/>
              </a:rPr>
              <a:t>UnisaOpen</a:t>
            </a:r>
            <a:endParaRPr lang="en-US" sz="2000" dirty="0" smtClean="0"/>
          </a:p>
          <a:p>
            <a:pPr marL="0" indent="0">
              <a:buNone/>
            </a:pPr>
            <a:endParaRPr lang="en-US" sz="2000" dirty="0" smtClean="0"/>
          </a:p>
          <a:p>
            <a:r>
              <a:rPr lang="en-ZA" sz="2000" dirty="0" smtClean="0"/>
              <a:t>The </a:t>
            </a:r>
            <a:r>
              <a:rPr lang="en-ZA" sz="2000" dirty="0"/>
              <a:t>following activities fall outside the scope of the library</a:t>
            </a:r>
            <a:r>
              <a:rPr lang="en-ZA" sz="2000" dirty="0" smtClean="0"/>
              <a:t>:</a:t>
            </a:r>
          </a:p>
          <a:p>
            <a:pPr marL="0" indent="0">
              <a:buNone/>
            </a:pPr>
            <a:endParaRPr lang="en-ZA" sz="2000" dirty="0"/>
          </a:p>
          <a:p>
            <a:pPr lvl="1">
              <a:buFont typeface="Arial" panose="020B0604020202020204" pitchFamily="34" charset="0"/>
              <a:buChar char="•"/>
            </a:pPr>
            <a:r>
              <a:rPr lang="en-ZA" sz="2000" dirty="0" smtClean="0"/>
              <a:t>Reuse</a:t>
            </a:r>
          </a:p>
          <a:p>
            <a:pPr marL="457200" lvl="1" indent="0">
              <a:buNone/>
            </a:pPr>
            <a:endParaRPr lang="en-ZA" sz="2000" dirty="0" smtClean="0"/>
          </a:p>
          <a:p>
            <a:pPr lvl="1">
              <a:buFont typeface="Arial" panose="020B0604020202020204" pitchFamily="34" charset="0"/>
              <a:buChar char="•"/>
            </a:pPr>
            <a:r>
              <a:rPr lang="en-ZA" sz="2000" dirty="0" smtClean="0"/>
              <a:t>Repurpose</a:t>
            </a:r>
          </a:p>
          <a:p>
            <a:pPr marL="457200" lvl="1" indent="0">
              <a:buNone/>
            </a:pPr>
            <a:endParaRPr lang="en-ZA" sz="2000" dirty="0"/>
          </a:p>
          <a:p>
            <a:pPr lvl="1">
              <a:buFont typeface="Arial" panose="020B0604020202020204" pitchFamily="34" charset="0"/>
              <a:buChar char="•"/>
            </a:pPr>
            <a:r>
              <a:rPr lang="en-ZA" sz="2000" dirty="0" smtClean="0"/>
              <a:t>Remix</a:t>
            </a:r>
          </a:p>
          <a:p>
            <a:pPr marL="457200" lvl="1" indent="0">
              <a:buNone/>
            </a:pPr>
            <a:endParaRPr lang="en-ZA" sz="2000" dirty="0" smtClean="0"/>
          </a:p>
          <a:p>
            <a:pPr lvl="1">
              <a:buFont typeface="Arial" panose="020B0604020202020204" pitchFamily="34" charset="0"/>
              <a:buChar char="•"/>
            </a:pPr>
            <a:r>
              <a:rPr lang="en-US" sz="2000" dirty="0" smtClean="0"/>
              <a:t>Copyright and Licensing (included in this presentation for information)</a:t>
            </a:r>
          </a:p>
          <a:p>
            <a:pPr marL="457200" lvl="1" indent="0">
              <a:buNone/>
            </a:pPr>
            <a:endParaRPr lang="en-ZA" sz="2000" dirty="0"/>
          </a:p>
          <a:p>
            <a:pPr lvl="1">
              <a:buFont typeface="Arial" panose="020B0604020202020204" pitchFamily="34" charset="0"/>
              <a:buChar char="•"/>
            </a:pPr>
            <a:r>
              <a:rPr lang="en-ZA" sz="2000" dirty="0"/>
              <a:t>Inserting into </a:t>
            </a:r>
            <a:r>
              <a:rPr lang="en-ZA" sz="2000" dirty="0" err="1" smtClean="0"/>
              <a:t>myUnisa</a:t>
            </a:r>
            <a:endParaRPr lang="en-ZA" sz="2000" dirty="0" smtClean="0"/>
          </a:p>
          <a:p>
            <a:pPr marL="457200" lvl="1" indent="0">
              <a:buNone/>
            </a:pPr>
            <a:endParaRPr lang="en-ZA" sz="2600" dirty="0"/>
          </a:p>
          <a:p>
            <a:pPr>
              <a:buNone/>
            </a:pPr>
            <a:r>
              <a:rPr lang="en-ZA" sz="2600" dirty="0"/>
              <a:t>	</a:t>
            </a:r>
            <a:endParaRPr lang="en-ZA" dirty="0"/>
          </a:p>
        </p:txBody>
      </p:sp>
    </p:spTree>
    <p:extLst>
      <p:ext uri="{BB962C8B-B14F-4D97-AF65-F5344CB8AC3E}">
        <p14:creationId xmlns:p14="http://schemas.microsoft.com/office/powerpoint/2010/main" val="20543508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90F14"/>
                </a:solidFill>
              </a:rPr>
              <a:t>Search Engines </a:t>
            </a:r>
            <a:endParaRPr lang="en-ZA" dirty="0">
              <a:solidFill>
                <a:srgbClr val="A90F14"/>
              </a:solidFill>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sz="2000" dirty="0" smtClean="0"/>
              <a:t>A search engine may be described as:</a:t>
            </a:r>
          </a:p>
          <a:p>
            <a:pPr marL="0" indent="0">
              <a:buNone/>
            </a:pPr>
            <a:endParaRPr lang="en-US" sz="2000" dirty="0" smtClean="0"/>
          </a:p>
          <a:p>
            <a:r>
              <a:rPr lang="en-US" sz="2000" dirty="0" smtClean="0"/>
              <a:t> “…a computer program that searches documents, especially on the World Wide Web, for a specified word or words and provides a list of documents in which they are found.”</a:t>
            </a:r>
          </a:p>
          <a:p>
            <a:endParaRPr lang="en-US" sz="2000" dirty="0"/>
          </a:p>
          <a:p>
            <a:r>
              <a:rPr lang="en-US" sz="2000" dirty="0" smtClean="0"/>
              <a:t>“…websites or software that search the Internet for documents that contain a key word, phrase, or subject that is specified by the user to the search engine.  Each engine has its own method of searching for information.”</a:t>
            </a:r>
          </a:p>
          <a:p>
            <a:endParaRPr lang="en-US" sz="2000" dirty="0"/>
          </a:p>
          <a:p>
            <a:r>
              <a:rPr lang="en-US" sz="2000" dirty="0" smtClean="0"/>
              <a:t>May also be called a “retrieval engine”</a:t>
            </a:r>
          </a:p>
          <a:p>
            <a:endParaRPr lang="en-US" sz="2000" dirty="0"/>
          </a:p>
          <a:p>
            <a:pPr marL="0" indent="0">
              <a:buNone/>
            </a:pPr>
            <a:r>
              <a:rPr lang="en-US" sz="2000" b="1" dirty="0" smtClean="0"/>
              <a:t>Read more at:</a:t>
            </a:r>
            <a:r>
              <a:rPr lang="en-US" sz="2000" dirty="0" smtClean="0"/>
              <a:t>  </a:t>
            </a:r>
            <a:r>
              <a:rPr lang="en-US" sz="2000" dirty="0" smtClean="0">
                <a:hlinkClick r:id="rId2"/>
              </a:rPr>
              <a:t>Browse search engine</a:t>
            </a:r>
            <a:endParaRPr lang="en-US" sz="2000" b="1" dirty="0" smtClean="0"/>
          </a:p>
          <a:p>
            <a:pPr marL="0" indent="0">
              <a:buNone/>
            </a:pPr>
            <a:r>
              <a:rPr lang="en-US" sz="2400" dirty="0" smtClean="0"/>
              <a:t> </a:t>
            </a:r>
            <a:endParaRPr lang="en-ZA" sz="2400" dirty="0"/>
          </a:p>
        </p:txBody>
      </p:sp>
    </p:spTree>
    <p:extLst>
      <p:ext uri="{BB962C8B-B14F-4D97-AF65-F5344CB8AC3E}">
        <p14:creationId xmlns:p14="http://schemas.microsoft.com/office/powerpoint/2010/main" val="129701421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Repositories</a:t>
            </a:r>
            <a:endParaRPr lang="en-ZA" dirty="0">
              <a:solidFill>
                <a:srgbClr val="C00000"/>
              </a:solidFill>
            </a:endParaRPr>
          </a:p>
        </p:txBody>
      </p:sp>
      <p:sp>
        <p:nvSpPr>
          <p:cNvPr id="3" name="Content Placeholder 2"/>
          <p:cNvSpPr>
            <a:spLocks noGrp="1"/>
          </p:cNvSpPr>
          <p:nvPr>
            <p:ph idx="1"/>
          </p:nvPr>
        </p:nvSpPr>
        <p:spPr/>
        <p:txBody>
          <a:bodyPr>
            <a:normAutofit/>
          </a:bodyPr>
          <a:lstStyle/>
          <a:p>
            <a:pPr marL="0" indent="0">
              <a:buNone/>
            </a:pPr>
            <a:r>
              <a:rPr lang="en-US" sz="2400" dirty="0" smtClean="0"/>
              <a:t>A </a:t>
            </a:r>
            <a:r>
              <a:rPr lang="en-US" sz="2400" dirty="0" smtClean="0">
                <a:hlinkClick r:id="rId2"/>
              </a:rPr>
              <a:t>repository</a:t>
            </a:r>
            <a:r>
              <a:rPr lang="en-US" sz="2400" dirty="0" smtClean="0"/>
              <a:t> is a central place in which an aggregation of data is kept and maintained in an </a:t>
            </a:r>
            <a:r>
              <a:rPr lang="en-US" sz="2400" dirty="0" err="1" smtClean="0"/>
              <a:t>organised</a:t>
            </a:r>
            <a:r>
              <a:rPr lang="en-US" sz="2400" dirty="0" smtClean="0"/>
              <a:t> way, usually in computer storage. It may be directly accessible to users or may be a place from which specific databases, files, or documents are obtained. </a:t>
            </a:r>
            <a:endParaRPr lang="en-ZA" sz="2400" dirty="0" smtClean="0"/>
          </a:p>
          <a:p>
            <a:pPr marL="0" indent="0">
              <a:buNone/>
            </a:pPr>
            <a:endParaRPr lang="en-ZA" sz="2400" dirty="0" smtClean="0"/>
          </a:p>
          <a:p>
            <a:pPr marL="0" indent="0">
              <a:buNone/>
            </a:pPr>
            <a:r>
              <a:rPr lang="en-ZA" sz="2400" dirty="0" smtClean="0"/>
              <a:t>Repositories </a:t>
            </a:r>
            <a:r>
              <a:rPr lang="en-ZA" sz="2400" dirty="0"/>
              <a:t>have been created to make it easier to find and access available OER.  Some examples are </a:t>
            </a:r>
            <a:r>
              <a:rPr lang="en-ZA" sz="2400" dirty="0" err="1">
                <a:hlinkClick r:id="rId3"/>
              </a:rPr>
              <a:t>Curriki</a:t>
            </a:r>
            <a:r>
              <a:rPr lang="en-ZA" sz="2400" dirty="0"/>
              <a:t> and </a:t>
            </a:r>
            <a:r>
              <a:rPr lang="en-ZA" sz="2400" dirty="0" err="1">
                <a:hlinkClick r:id="rId4"/>
              </a:rPr>
              <a:t>Xpert</a:t>
            </a:r>
            <a:r>
              <a:rPr lang="en-ZA" sz="2400" dirty="0"/>
              <a:t> further examples can be found under </a:t>
            </a:r>
            <a:r>
              <a:rPr lang="en-ZA" sz="2400" b="1" dirty="0">
                <a:hlinkClick r:id="rId5"/>
              </a:rPr>
              <a:t>Tools</a:t>
            </a:r>
            <a:r>
              <a:rPr lang="en-ZA" sz="2400" dirty="0" smtClean="0"/>
              <a:t>.</a:t>
            </a:r>
          </a:p>
          <a:p>
            <a:pPr marL="0" indent="0">
              <a:buNone/>
            </a:pPr>
            <a:endParaRPr lang="en-US" sz="2400" dirty="0"/>
          </a:p>
          <a:p>
            <a:pPr marL="0" indent="0">
              <a:buNone/>
            </a:pPr>
            <a:r>
              <a:rPr lang="en-US" sz="2400" dirty="0" smtClean="0"/>
              <a:t>You when searching for OER, you will come across both search engines and repositories. </a:t>
            </a:r>
            <a:endParaRPr lang="en-ZA" sz="2400" dirty="0"/>
          </a:p>
        </p:txBody>
      </p:sp>
    </p:spTree>
    <p:extLst>
      <p:ext uri="{BB962C8B-B14F-4D97-AF65-F5344CB8AC3E}">
        <p14:creationId xmlns:p14="http://schemas.microsoft.com/office/powerpoint/2010/main" val="29076562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90F14"/>
                </a:solidFill>
              </a:rPr>
              <a:t>OER search engines / repositories</a:t>
            </a:r>
            <a:endParaRPr lang="en-ZA" dirty="0">
              <a:solidFill>
                <a:srgbClr val="A90F14"/>
              </a:solidFill>
            </a:endParaRPr>
          </a:p>
        </p:txBody>
      </p:sp>
      <p:sp>
        <p:nvSpPr>
          <p:cNvPr id="3" name="Content Placeholder 2"/>
          <p:cNvSpPr>
            <a:spLocks noGrp="1"/>
          </p:cNvSpPr>
          <p:nvPr>
            <p:ph idx="1"/>
          </p:nvPr>
        </p:nvSpPr>
        <p:spPr/>
        <p:txBody>
          <a:bodyPr/>
          <a:lstStyle/>
          <a:p>
            <a:pPr marL="0" indent="0">
              <a:buNone/>
            </a:pPr>
            <a:r>
              <a:rPr lang="en-US" dirty="0" smtClean="0"/>
              <a:t>There are a number of search engines and repositories  available to search for OER ranging from excellent to average.</a:t>
            </a:r>
          </a:p>
          <a:p>
            <a:pPr marL="0" indent="0">
              <a:buNone/>
            </a:pPr>
            <a:endParaRPr lang="en-US" dirty="0"/>
          </a:p>
          <a:p>
            <a:pPr marL="0" indent="0">
              <a:buNone/>
            </a:pPr>
            <a:r>
              <a:rPr lang="en-US" dirty="0" smtClean="0"/>
              <a:t>For the purpose of this presentation we will be looking at a few of the more important ones.</a:t>
            </a:r>
            <a:endParaRPr lang="en-US" dirty="0"/>
          </a:p>
          <a:p>
            <a:pPr marL="0" indent="0">
              <a:buNone/>
            </a:pPr>
            <a:endParaRPr lang="en-US" sz="2400" dirty="0" smtClean="0"/>
          </a:p>
          <a:p>
            <a:pPr marL="0" indent="0">
              <a:buNone/>
            </a:pPr>
            <a:endParaRPr lang="en-US" dirty="0"/>
          </a:p>
          <a:p>
            <a:pPr marL="0" indent="0">
              <a:buNone/>
            </a:pPr>
            <a:endParaRPr lang="en-ZA" dirty="0"/>
          </a:p>
        </p:txBody>
      </p:sp>
    </p:spTree>
    <p:extLst>
      <p:ext uri="{BB962C8B-B14F-4D97-AF65-F5344CB8AC3E}">
        <p14:creationId xmlns:p14="http://schemas.microsoft.com/office/powerpoint/2010/main" val="2372524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Searching</a:t>
            </a:r>
            <a:endParaRPr lang="en-ZA" dirty="0">
              <a:solidFill>
                <a:srgbClr val="C00000"/>
              </a:solidFill>
            </a:endParaRPr>
          </a:p>
        </p:txBody>
      </p:sp>
      <p:sp>
        <p:nvSpPr>
          <p:cNvPr id="3" name="Content Placeholder 2"/>
          <p:cNvSpPr>
            <a:spLocks noGrp="1"/>
          </p:cNvSpPr>
          <p:nvPr>
            <p:ph idx="1"/>
          </p:nvPr>
        </p:nvSpPr>
        <p:spPr/>
        <p:txBody>
          <a:bodyPr>
            <a:normAutofit/>
          </a:bodyPr>
          <a:lstStyle/>
          <a:p>
            <a:r>
              <a:rPr lang="en-ZA" dirty="0"/>
              <a:t>Before </a:t>
            </a:r>
            <a:r>
              <a:rPr lang="en-ZA" dirty="0" smtClean="0"/>
              <a:t>searching for OER you need to be clear on what you are looking for </a:t>
            </a:r>
          </a:p>
          <a:p>
            <a:endParaRPr lang="en-ZA" dirty="0"/>
          </a:p>
          <a:p>
            <a:r>
              <a:rPr lang="en-ZA" dirty="0" smtClean="0"/>
              <a:t>What </a:t>
            </a:r>
            <a:r>
              <a:rPr lang="en-ZA" dirty="0"/>
              <a:t>you find is very much dependent on your search terms and the search </a:t>
            </a:r>
            <a:r>
              <a:rPr lang="en-ZA" dirty="0" smtClean="0"/>
              <a:t>engines you use</a:t>
            </a:r>
          </a:p>
          <a:p>
            <a:endParaRPr lang="en-US" dirty="0"/>
          </a:p>
          <a:p>
            <a:r>
              <a:rPr lang="en-US" dirty="0" smtClean="0"/>
              <a:t>You will need to look across a variety of search engines and repositories</a:t>
            </a:r>
            <a:endParaRPr lang="en-ZA" dirty="0" smtClean="0"/>
          </a:p>
          <a:p>
            <a:endParaRPr lang="en-ZA" dirty="0"/>
          </a:p>
        </p:txBody>
      </p:sp>
    </p:spTree>
    <p:extLst>
      <p:ext uri="{BB962C8B-B14F-4D97-AF65-F5344CB8AC3E}">
        <p14:creationId xmlns:p14="http://schemas.microsoft.com/office/powerpoint/2010/main" val="417952207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Questions to ask before searching</a:t>
            </a:r>
            <a:endParaRPr lang="en-ZA" dirty="0">
              <a:solidFill>
                <a:srgbClr val="C00000"/>
              </a:solidFill>
            </a:endParaRPr>
          </a:p>
        </p:txBody>
      </p:sp>
      <p:sp>
        <p:nvSpPr>
          <p:cNvPr id="3" name="Content Placeholder 2"/>
          <p:cNvSpPr>
            <a:spLocks noGrp="1"/>
          </p:cNvSpPr>
          <p:nvPr>
            <p:ph idx="1"/>
          </p:nvPr>
        </p:nvSpPr>
        <p:spPr/>
        <p:txBody>
          <a:bodyPr>
            <a:normAutofit fontScale="92500" lnSpcReduction="10000"/>
          </a:bodyPr>
          <a:lstStyle/>
          <a:p>
            <a:pPr lvl="0"/>
            <a:r>
              <a:rPr lang="en-US" dirty="0"/>
              <a:t>What exactly am I looking for?</a:t>
            </a:r>
            <a:endParaRPr lang="en-ZA" dirty="0"/>
          </a:p>
          <a:p>
            <a:pPr lvl="0"/>
            <a:r>
              <a:rPr lang="en-US" dirty="0"/>
              <a:t>What format do I want?</a:t>
            </a:r>
            <a:endParaRPr lang="en-ZA" dirty="0"/>
          </a:p>
          <a:p>
            <a:pPr lvl="0"/>
            <a:r>
              <a:rPr lang="en-US" dirty="0"/>
              <a:t>How do I want to use the content?</a:t>
            </a:r>
            <a:endParaRPr lang="en-ZA" dirty="0"/>
          </a:p>
          <a:p>
            <a:pPr lvl="0"/>
            <a:r>
              <a:rPr lang="en-US" dirty="0"/>
              <a:t>How recent must it be?</a:t>
            </a:r>
            <a:endParaRPr lang="en-ZA" dirty="0"/>
          </a:p>
          <a:p>
            <a:pPr lvl="0"/>
            <a:r>
              <a:rPr lang="en-US" dirty="0"/>
              <a:t>Who is the audience, namely, undergraduate, postgraduate, other?</a:t>
            </a:r>
            <a:endParaRPr lang="en-ZA" dirty="0"/>
          </a:p>
          <a:p>
            <a:pPr lvl="0"/>
            <a:r>
              <a:rPr lang="en-US" dirty="0" smtClean="0"/>
              <a:t>What </a:t>
            </a:r>
            <a:r>
              <a:rPr lang="en-US" dirty="0"/>
              <a:t>are key terms, or concepts or keywords?</a:t>
            </a:r>
            <a:endParaRPr lang="en-ZA" dirty="0"/>
          </a:p>
          <a:p>
            <a:pPr lvl="0"/>
            <a:r>
              <a:rPr lang="en-US" dirty="0"/>
              <a:t>Is there an authoritative author on the topic whose name I can use?</a:t>
            </a:r>
            <a:endParaRPr lang="en-ZA" dirty="0"/>
          </a:p>
          <a:p>
            <a:endParaRPr lang="en-ZA" dirty="0"/>
          </a:p>
        </p:txBody>
      </p:sp>
    </p:spTree>
    <p:extLst>
      <p:ext uri="{BB962C8B-B14F-4D97-AF65-F5344CB8AC3E}">
        <p14:creationId xmlns:p14="http://schemas.microsoft.com/office/powerpoint/2010/main" val="369194539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Planning your search strategy</a:t>
            </a:r>
            <a:endParaRPr lang="en-ZA" dirty="0">
              <a:solidFill>
                <a:srgbClr val="C00000"/>
              </a:solidFill>
            </a:endParaRPr>
          </a:p>
        </p:txBody>
      </p:sp>
      <p:sp>
        <p:nvSpPr>
          <p:cNvPr id="3" name="Content Placeholder 2"/>
          <p:cNvSpPr>
            <a:spLocks noGrp="1"/>
          </p:cNvSpPr>
          <p:nvPr>
            <p:ph idx="1"/>
          </p:nvPr>
        </p:nvSpPr>
        <p:spPr/>
        <p:txBody>
          <a:bodyPr>
            <a:normAutofit lnSpcReduction="10000"/>
          </a:bodyPr>
          <a:lstStyle/>
          <a:p>
            <a:r>
              <a:rPr lang="en-ZA" dirty="0" smtClean="0"/>
              <a:t>Decide </a:t>
            </a:r>
            <a:r>
              <a:rPr lang="en-ZA" dirty="0"/>
              <a:t>on the keywords and keyword combinations </a:t>
            </a:r>
            <a:endParaRPr lang="en-US" dirty="0" smtClean="0"/>
          </a:p>
          <a:p>
            <a:pPr lvl="0"/>
            <a:r>
              <a:rPr lang="en-ZA" dirty="0" smtClean="0"/>
              <a:t>Some sites has options to filter the results in various categories e.g. </a:t>
            </a:r>
            <a:endParaRPr lang="en-ZA" sz="4400" dirty="0"/>
          </a:p>
          <a:p>
            <a:pPr lvl="1"/>
            <a:r>
              <a:rPr lang="en-ZA" dirty="0"/>
              <a:t>teaching levels</a:t>
            </a:r>
            <a:endParaRPr lang="en-ZA" sz="4000" dirty="0"/>
          </a:p>
          <a:p>
            <a:pPr lvl="1"/>
            <a:r>
              <a:rPr lang="en-ZA" dirty="0"/>
              <a:t>results which allow for modification</a:t>
            </a:r>
            <a:endParaRPr lang="en-ZA" sz="4000" dirty="0"/>
          </a:p>
          <a:p>
            <a:pPr lvl="1"/>
            <a:r>
              <a:rPr lang="en-ZA" dirty="0"/>
              <a:t>media types</a:t>
            </a:r>
            <a:endParaRPr lang="en-ZA" sz="4000" dirty="0"/>
          </a:p>
          <a:p>
            <a:pPr lvl="1"/>
            <a:r>
              <a:rPr lang="en-ZA" dirty="0"/>
              <a:t>by license types </a:t>
            </a:r>
            <a:endParaRPr lang="en-ZA" sz="4000" dirty="0"/>
          </a:p>
          <a:p>
            <a:pPr lvl="1">
              <a:buNone/>
            </a:pPr>
            <a:r>
              <a:rPr lang="en-ZA" dirty="0" smtClean="0"/>
              <a:t>Will depend on </a:t>
            </a:r>
            <a:r>
              <a:rPr lang="en-ZA" dirty="0"/>
              <a:t>the resource </a:t>
            </a:r>
            <a:endParaRPr lang="en-ZA" sz="4000" dirty="0"/>
          </a:p>
          <a:p>
            <a:endParaRPr lang="en-ZA" dirty="0"/>
          </a:p>
        </p:txBody>
      </p:sp>
    </p:spTree>
    <p:extLst>
      <p:ext uri="{BB962C8B-B14F-4D97-AF65-F5344CB8AC3E}">
        <p14:creationId xmlns:p14="http://schemas.microsoft.com/office/powerpoint/2010/main" val="38802974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rgbClr val="A90F14"/>
                </a:solidFill>
              </a:rPr>
              <a:t>Registering</a:t>
            </a:r>
            <a:endParaRPr lang="en-ZA" dirty="0">
              <a:solidFill>
                <a:srgbClr val="A90F14"/>
              </a:solidFill>
            </a:endParaRPr>
          </a:p>
        </p:txBody>
      </p:sp>
      <p:sp>
        <p:nvSpPr>
          <p:cNvPr id="3" name="Content Placeholder 2"/>
          <p:cNvSpPr>
            <a:spLocks noGrp="1"/>
          </p:cNvSpPr>
          <p:nvPr>
            <p:ph idx="1"/>
          </p:nvPr>
        </p:nvSpPr>
        <p:spPr/>
        <p:txBody>
          <a:bodyPr>
            <a:normAutofit/>
          </a:bodyPr>
          <a:lstStyle/>
          <a:p>
            <a:r>
              <a:rPr lang="en-ZA" sz="2400" dirty="0" smtClean="0"/>
              <a:t>Before searching for OER on a particular site or repository, we recommend that you register on the site so that you can get optimal benefit. Most of the sites allow for free registration</a:t>
            </a:r>
            <a:endParaRPr lang="en-ZA" sz="2400" dirty="0"/>
          </a:p>
          <a:p>
            <a:pPr marL="0" indent="0">
              <a:buNone/>
            </a:pPr>
            <a:endParaRPr lang="en-ZA" sz="2400" dirty="0" smtClean="0"/>
          </a:p>
          <a:p>
            <a:r>
              <a:rPr lang="en-ZA" sz="2400" dirty="0" smtClean="0"/>
              <a:t>By registering, you will enjoy advantages of regular alerts and updates. </a:t>
            </a:r>
          </a:p>
          <a:p>
            <a:pPr marL="0" indent="0">
              <a:buNone/>
            </a:pPr>
            <a:endParaRPr lang="en-ZA" sz="2400" dirty="0" smtClean="0"/>
          </a:p>
          <a:p>
            <a:r>
              <a:rPr lang="en-ZA" sz="2400" dirty="0" smtClean="0"/>
              <a:t>You will be able to store your results on the site for later use</a:t>
            </a:r>
          </a:p>
          <a:p>
            <a:pPr marL="0" indent="0">
              <a:buNone/>
            </a:pPr>
            <a:r>
              <a:rPr lang="en-ZA" sz="2400" dirty="0" smtClean="0"/>
              <a:t> </a:t>
            </a:r>
          </a:p>
          <a:p>
            <a:r>
              <a:rPr lang="en-ZA" sz="2400" dirty="0" smtClean="0"/>
              <a:t>Participate in discussion groups </a:t>
            </a:r>
          </a:p>
          <a:p>
            <a:endParaRPr lang="en-ZA"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smtClean="0">
                <a:solidFill>
                  <a:srgbClr val="C00000"/>
                </a:solidFill>
              </a:rPr>
              <a:t/>
            </a:r>
            <a:br>
              <a:rPr lang="en-US" b="0" dirty="0" smtClean="0">
                <a:solidFill>
                  <a:srgbClr val="C00000"/>
                </a:solidFill>
              </a:rPr>
            </a:br>
            <a:r>
              <a:rPr lang="en-US" b="0" dirty="0">
                <a:solidFill>
                  <a:srgbClr val="C00000"/>
                </a:solidFill>
              </a:rPr>
              <a:t/>
            </a:r>
            <a:br>
              <a:rPr lang="en-US" b="0" dirty="0">
                <a:solidFill>
                  <a:srgbClr val="C00000"/>
                </a:solidFill>
              </a:rPr>
            </a:br>
            <a:r>
              <a:rPr lang="en-US" dirty="0" smtClean="0">
                <a:solidFill>
                  <a:srgbClr val="C00000"/>
                </a:solidFill>
              </a:rPr>
              <a:t>Search Engines</a:t>
            </a:r>
            <a:r>
              <a:rPr lang="en-US" b="0" dirty="0" smtClean="0">
                <a:solidFill>
                  <a:srgbClr val="C00000"/>
                </a:solidFill>
              </a:rPr>
              <a:t/>
            </a:r>
            <a:br>
              <a:rPr lang="en-US" b="0" dirty="0" smtClean="0">
                <a:solidFill>
                  <a:srgbClr val="C00000"/>
                </a:solidFill>
              </a:rPr>
            </a:br>
            <a:r>
              <a:rPr lang="en-US" sz="1200" b="0" dirty="0" err="1" smtClean="0">
                <a:solidFill>
                  <a:schemeClr val="tx1"/>
                </a:solidFill>
              </a:rPr>
              <a:t>ImageCredit</a:t>
            </a:r>
            <a:r>
              <a:rPr lang="en-US" sz="1200" b="0" dirty="0" smtClean="0">
                <a:solidFill>
                  <a:schemeClr val="tx1"/>
                </a:solidFill>
              </a:rPr>
              <a:t>:</a:t>
            </a:r>
            <a:r>
              <a:rPr lang="en-US" sz="1200" b="0" dirty="0" smtClean="0">
                <a:solidFill>
                  <a:srgbClr val="C00000"/>
                </a:solidFill>
              </a:rPr>
              <a:t> </a:t>
            </a:r>
            <a:r>
              <a:rPr lang="en-US" sz="1200" b="0" dirty="0" smtClean="0">
                <a:solidFill>
                  <a:srgbClr val="C00000"/>
                </a:solidFill>
                <a:hlinkClick r:id="rId2"/>
              </a:rPr>
              <a:t>www.seomastering.com</a:t>
            </a:r>
            <a:r>
              <a:rPr lang="en-US" sz="1200" b="0" dirty="0" smtClean="0">
                <a:solidFill>
                  <a:srgbClr val="C00000"/>
                </a:solidFill>
              </a:rPr>
              <a:t/>
            </a:r>
            <a:br>
              <a:rPr lang="en-US" sz="1200" b="0" dirty="0" smtClean="0">
                <a:solidFill>
                  <a:srgbClr val="C00000"/>
                </a:solidFill>
              </a:rPr>
            </a:br>
            <a:r>
              <a:rPr lang="en-US" b="0" dirty="0" smtClean="0">
                <a:solidFill>
                  <a:srgbClr val="C00000"/>
                </a:solidFill>
              </a:rPr>
              <a:t/>
            </a:r>
            <a:br>
              <a:rPr lang="en-US" b="0" dirty="0" smtClean="0">
                <a:solidFill>
                  <a:srgbClr val="C00000"/>
                </a:solidFill>
              </a:rPr>
            </a:br>
            <a:endParaRPr lang="en-ZA" b="0" dirty="0">
              <a:solidFill>
                <a:srgbClr val="C00000"/>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10434" y="1920353"/>
            <a:ext cx="5328836" cy="3168000"/>
          </a:xfrm>
        </p:spPr>
      </p:pic>
    </p:spTree>
    <p:extLst>
      <p:ext uri="{BB962C8B-B14F-4D97-AF65-F5344CB8AC3E}">
        <p14:creationId xmlns:p14="http://schemas.microsoft.com/office/powerpoint/2010/main" val="199460082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rPr>
              <a:t>Recommended search engines</a:t>
            </a:r>
            <a:endParaRPr lang="en-ZA" dirty="0">
              <a:solidFill>
                <a:srgbClr val="C00000"/>
              </a:solidFill>
            </a:endParaRPr>
          </a:p>
        </p:txBody>
      </p:sp>
      <p:sp>
        <p:nvSpPr>
          <p:cNvPr id="3" name="Content Placeholder 2"/>
          <p:cNvSpPr>
            <a:spLocks noGrp="1"/>
          </p:cNvSpPr>
          <p:nvPr>
            <p:ph idx="1"/>
          </p:nvPr>
        </p:nvSpPr>
        <p:spPr/>
        <p:txBody>
          <a:bodyPr/>
          <a:lstStyle/>
          <a:p>
            <a:pPr marL="0" indent="0">
              <a:buNone/>
            </a:pPr>
            <a:r>
              <a:rPr lang="en-US" dirty="0" smtClean="0"/>
              <a:t>The search engines listed on the next two slides are highly recommended by </a:t>
            </a:r>
            <a:r>
              <a:rPr lang="en-US" dirty="0" err="1" smtClean="0">
                <a:solidFill>
                  <a:srgbClr val="C00000"/>
                </a:solidFill>
                <a:hlinkClick r:id="rId2"/>
              </a:rPr>
              <a:t>edtech</a:t>
            </a:r>
            <a:r>
              <a:rPr lang="en-US" dirty="0" smtClean="0">
                <a:solidFill>
                  <a:srgbClr val="C00000"/>
                </a:solidFill>
                <a:hlinkClick r:id="rId2"/>
              </a:rPr>
              <a:t> </a:t>
            </a:r>
            <a:r>
              <a:rPr lang="en-US" dirty="0" smtClean="0"/>
              <a:t>review</a:t>
            </a:r>
          </a:p>
          <a:p>
            <a:pPr marL="0" indent="0">
              <a:buNone/>
            </a:pPr>
            <a:endParaRPr lang="en-US" dirty="0"/>
          </a:p>
          <a:p>
            <a:pPr marL="0" indent="0">
              <a:buNone/>
            </a:pPr>
            <a:r>
              <a:rPr lang="en-US" dirty="0" smtClean="0"/>
              <a:t>It is recommended that your academics start with these as well as those listed on</a:t>
            </a:r>
          </a:p>
          <a:p>
            <a:pPr marL="0" indent="0">
              <a:buNone/>
            </a:pPr>
            <a:r>
              <a:rPr lang="en-US" dirty="0" smtClean="0"/>
              <a:t> </a:t>
            </a:r>
            <a:r>
              <a:rPr lang="en-US" b="1" dirty="0" err="1">
                <a:hlinkClick r:id="rId3"/>
              </a:rPr>
              <a:t>UnisaOpen</a:t>
            </a:r>
            <a:r>
              <a:rPr lang="en-US" b="1" dirty="0">
                <a:hlinkClick r:id="rId3"/>
              </a:rPr>
              <a:t> - Finding OERs</a:t>
            </a:r>
            <a:endParaRPr lang="en-ZA" b="1" dirty="0"/>
          </a:p>
          <a:p>
            <a:pPr marL="0" indent="0">
              <a:buNone/>
            </a:pPr>
            <a:endParaRPr lang="en-ZA" dirty="0"/>
          </a:p>
        </p:txBody>
      </p:sp>
    </p:spTree>
    <p:extLst>
      <p:ext uri="{BB962C8B-B14F-4D97-AF65-F5344CB8AC3E}">
        <p14:creationId xmlns:p14="http://schemas.microsoft.com/office/powerpoint/2010/main" val="78796999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A90F14"/>
                </a:solidFill>
              </a:rPr>
              <a:t> </a:t>
            </a:r>
            <a:endParaRPr lang="en-ZA" dirty="0">
              <a:solidFill>
                <a:srgbClr val="A90F14"/>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36594833"/>
              </p:ext>
            </p:extLst>
          </p:nvPr>
        </p:nvGraphicFramePr>
        <p:xfrm>
          <a:off x="593272" y="533401"/>
          <a:ext cx="9165771" cy="5814403"/>
        </p:xfrm>
        <a:graphic>
          <a:graphicData uri="http://schemas.openxmlformats.org/drawingml/2006/table">
            <a:tbl>
              <a:tblPr firstRow="1" bandRow="1">
                <a:tableStyleId>{5C22544A-7EE6-4342-B048-85BDC9FD1C3A}</a:tableStyleId>
              </a:tblPr>
              <a:tblGrid>
                <a:gridCol w="2953846">
                  <a:extLst>
                    <a:ext uri="{9D8B030D-6E8A-4147-A177-3AD203B41FA5}">
                      <a16:colId xmlns:a16="http://schemas.microsoft.com/office/drawing/2014/main" val="20000"/>
                    </a:ext>
                  </a:extLst>
                </a:gridCol>
                <a:gridCol w="3086602">
                  <a:extLst>
                    <a:ext uri="{9D8B030D-6E8A-4147-A177-3AD203B41FA5}">
                      <a16:colId xmlns:a16="http://schemas.microsoft.com/office/drawing/2014/main" val="20001"/>
                    </a:ext>
                  </a:extLst>
                </a:gridCol>
                <a:gridCol w="3125323">
                  <a:extLst>
                    <a:ext uri="{9D8B030D-6E8A-4147-A177-3AD203B41FA5}">
                      <a16:colId xmlns:a16="http://schemas.microsoft.com/office/drawing/2014/main" val="20002"/>
                    </a:ext>
                  </a:extLst>
                </a:gridCol>
              </a:tblGrid>
              <a:tr h="702993">
                <a:tc>
                  <a:txBody>
                    <a:bodyPr/>
                    <a:lstStyle/>
                    <a:p>
                      <a:r>
                        <a:rPr lang="en-US" dirty="0" smtClean="0"/>
                        <a:t>Search Engine</a:t>
                      </a:r>
                      <a:endParaRPr lang="en-ZA" dirty="0"/>
                    </a:p>
                  </a:txBody>
                  <a:tcPr/>
                </a:tc>
                <a:tc>
                  <a:txBody>
                    <a:bodyPr/>
                    <a:lstStyle/>
                    <a:p>
                      <a:r>
                        <a:rPr lang="en-US" dirty="0" smtClean="0"/>
                        <a:t>Description</a:t>
                      </a:r>
                      <a:endParaRPr lang="en-ZA" dirty="0"/>
                    </a:p>
                  </a:txBody>
                  <a:tcPr/>
                </a:tc>
                <a:tc>
                  <a:txBody>
                    <a:bodyPr/>
                    <a:lstStyle/>
                    <a:p>
                      <a:r>
                        <a:rPr lang="en-US" dirty="0" smtClean="0"/>
                        <a:t>Instructional</a:t>
                      </a:r>
                      <a:r>
                        <a:rPr lang="en-US" baseline="0" dirty="0" smtClean="0"/>
                        <a:t> Video </a:t>
                      </a:r>
                      <a:endParaRPr lang="en-ZA" dirty="0"/>
                    </a:p>
                  </a:txBody>
                  <a:tcPr/>
                </a:tc>
                <a:extLst>
                  <a:ext uri="{0D108BD9-81ED-4DB2-BD59-A6C34878D82A}">
                    <a16:rowId xmlns:a16="http://schemas.microsoft.com/office/drawing/2014/main" val="10000"/>
                  </a:ext>
                </a:extLst>
              </a:tr>
              <a:tr h="1299978">
                <a:tc>
                  <a:txBody>
                    <a:bodyPr/>
                    <a:lstStyle/>
                    <a:p>
                      <a:r>
                        <a:rPr lang="en-US" b="1" dirty="0" smtClean="0">
                          <a:hlinkClick r:id="rId2"/>
                        </a:rPr>
                        <a:t>Google University Learning </a:t>
                      </a:r>
                      <a:endParaRPr lang="en-ZA" b="1" dirty="0"/>
                    </a:p>
                  </a:txBody>
                  <a:tcPr/>
                </a:tc>
                <a:tc>
                  <a:txBody>
                    <a:bodyPr/>
                    <a:lstStyle/>
                    <a:p>
                      <a:r>
                        <a:rPr lang="en-US" sz="1200" dirty="0" smtClean="0"/>
                        <a:t>Brings you the collection</a:t>
                      </a:r>
                      <a:r>
                        <a:rPr lang="en-US" sz="1200" baseline="0" dirty="0" smtClean="0"/>
                        <a:t> of OCW and OER sites in its search results. Add this gadget to your Google homepage for better usage</a:t>
                      </a:r>
                      <a:endParaRPr lang="en-ZA" sz="1200" dirty="0"/>
                    </a:p>
                  </a:txBody>
                  <a:tcPr/>
                </a:tc>
                <a:tc>
                  <a:txBody>
                    <a:bodyPr/>
                    <a:lstStyle/>
                    <a:p>
                      <a:endParaRPr lang="en-ZA" dirty="0"/>
                    </a:p>
                  </a:txBody>
                  <a:tcPr/>
                </a:tc>
                <a:extLst>
                  <a:ext uri="{0D108BD9-81ED-4DB2-BD59-A6C34878D82A}">
                    <a16:rowId xmlns:a16="http://schemas.microsoft.com/office/drawing/2014/main" val="10001"/>
                  </a:ext>
                </a:extLst>
              </a:tr>
              <a:tr h="0">
                <a:tc>
                  <a:txBody>
                    <a:bodyPr/>
                    <a:lstStyle/>
                    <a:p>
                      <a:r>
                        <a:rPr lang="en-ZA" sz="1800" b="1" kern="1200" dirty="0" err="1" smtClean="0">
                          <a:solidFill>
                            <a:schemeClr val="dk1"/>
                          </a:solidFill>
                          <a:effectLst/>
                          <a:latin typeface="+mn-lt"/>
                          <a:ea typeface="+mn-ea"/>
                          <a:cs typeface="+mn-cs"/>
                          <a:hlinkClick r:id="rId3"/>
                        </a:rPr>
                        <a:t>DiscoverEd</a:t>
                      </a:r>
                      <a:endParaRPr lang="en-ZA" b="1" dirty="0"/>
                    </a:p>
                  </a:txBody>
                  <a:tcPr/>
                </a:tc>
                <a:tc>
                  <a:txBody>
                    <a:bodyPr/>
                    <a:lstStyle/>
                    <a:p>
                      <a:r>
                        <a:rPr lang="en-US" sz="1200" dirty="0" smtClean="0"/>
                        <a:t>This is a search prototype developed by Creative</a:t>
                      </a:r>
                      <a:r>
                        <a:rPr lang="en-US" sz="1200" baseline="0" dirty="0" smtClean="0"/>
                        <a:t> Commons </a:t>
                      </a:r>
                      <a:endParaRPr lang="en-ZA" sz="1200" dirty="0"/>
                    </a:p>
                  </a:txBody>
                  <a:tcPr/>
                </a:tc>
                <a:tc>
                  <a:txBody>
                    <a:bodyPr/>
                    <a:lstStyle/>
                    <a:p>
                      <a:endParaRPr lang="en-ZA" dirty="0"/>
                    </a:p>
                  </a:txBody>
                  <a:tcPr/>
                </a:tc>
                <a:extLst>
                  <a:ext uri="{0D108BD9-81ED-4DB2-BD59-A6C34878D82A}">
                    <a16:rowId xmlns:a16="http://schemas.microsoft.com/office/drawing/2014/main" val="10002"/>
                  </a:ext>
                </a:extLst>
              </a:tr>
              <a:tr h="490922">
                <a:tc>
                  <a:txBody>
                    <a:bodyPr/>
                    <a:lstStyle/>
                    <a:p>
                      <a:r>
                        <a:rPr lang="en-ZA" sz="1800" b="1" kern="1200" dirty="0" smtClean="0">
                          <a:solidFill>
                            <a:schemeClr val="dk1"/>
                          </a:solidFill>
                          <a:effectLst/>
                          <a:latin typeface="+mn-lt"/>
                          <a:ea typeface="+mn-ea"/>
                          <a:cs typeface="+mn-cs"/>
                          <a:hlinkClick r:id="rId4"/>
                        </a:rPr>
                        <a:t>OER Dynamic Search Engine</a:t>
                      </a:r>
                      <a:endParaRPr lang="en-ZA" b="1" dirty="0"/>
                    </a:p>
                  </a:txBody>
                  <a:tcPr/>
                </a:tc>
                <a:tc>
                  <a:txBody>
                    <a:bodyPr/>
                    <a:lstStyle/>
                    <a:p>
                      <a:r>
                        <a:rPr lang="en-ZA" sz="1200" kern="1200" dirty="0" smtClean="0">
                          <a:solidFill>
                            <a:schemeClr val="dk1"/>
                          </a:solidFill>
                          <a:effectLst/>
                          <a:latin typeface="+mn-lt"/>
                          <a:ea typeface="+mn-ea"/>
                          <a:cs typeface="+mn-cs"/>
                        </a:rPr>
                        <a:t>Contains many more site links which store Open Educational Resources</a:t>
                      </a:r>
                      <a:endParaRPr lang="en-ZA" sz="1200" dirty="0"/>
                    </a:p>
                  </a:txBody>
                  <a:tcPr/>
                </a:tc>
                <a:tc>
                  <a:txBody>
                    <a:bodyPr/>
                    <a:lstStyle/>
                    <a:p>
                      <a:endParaRPr lang="en-ZA" dirty="0"/>
                    </a:p>
                  </a:txBody>
                  <a:tcPr/>
                </a:tc>
                <a:extLst>
                  <a:ext uri="{0D108BD9-81ED-4DB2-BD59-A6C34878D82A}">
                    <a16:rowId xmlns:a16="http://schemas.microsoft.com/office/drawing/2014/main" val="10003"/>
                  </a:ext>
                </a:extLst>
              </a:tr>
              <a:tr h="1276398">
                <a:tc>
                  <a:txBody>
                    <a:bodyPr/>
                    <a:lstStyle/>
                    <a:p>
                      <a:r>
                        <a:rPr lang="en-ZA" sz="1800" b="1" kern="1200" dirty="0" smtClean="0">
                          <a:solidFill>
                            <a:schemeClr val="dk1"/>
                          </a:solidFill>
                          <a:effectLst/>
                          <a:latin typeface="+mn-lt"/>
                          <a:ea typeface="+mn-ea"/>
                          <a:cs typeface="+mn-cs"/>
                          <a:hlinkClick r:id="rId5"/>
                        </a:rPr>
                        <a:t>Creative Commons</a:t>
                      </a:r>
                      <a:endParaRPr lang="en-ZA" b="1" dirty="0"/>
                    </a:p>
                  </a:txBody>
                  <a:tcPr/>
                </a:tc>
                <a:tc>
                  <a:txBody>
                    <a:bodyPr/>
                    <a:lstStyle/>
                    <a:p>
                      <a:r>
                        <a:rPr lang="en-ZA" sz="1200" kern="1200" dirty="0" smtClean="0">
                          <a:solidFill>
                            <a:schemeClr val="dk1"/>
                          </a:solidFill>
                          <a:effectLst/>
                          <a:latin typeface="+mn-lt"/>
                          <a:ea typeface="+mn-ea"/>
                          <a:cs typeface="+mn-cs"/>
                        </a:rPr>
                        <a:t>If you want to find a free course material from world’s top universities, creative commons is the best option for you.  It allows you to search your content using a specific website of your choice, </a:t>
                      </a:r>
                      <a:r>
                        <a:rPr lang="en-ZA" sz="1200" kern="1200" dirty="0" err="1" smtClean="0">
                          <a:solidFill>
                            <a:schemeClr val="dk1"/>
                          </a:solidFill>
                          <a:effectLst/>
                          <a:latin typeface="+mn-lt"/>
                          <a:ea typeface="+mn-ea"/>
                          <a:cs typeface="+mn-cs"/>
                        </a:rPr>
                        <a:t>eg</a:t>
                      </a:r>
                      <a:r>
                        <a:rPr lang="en-ZA" sz="1200" kern="1200" dirty="0" smtClean="0">
                          <a:solidFill>
                            <a:schemeClr val="dk1"/>
                          </a:solidFill>
                          <a:effectLst/>
                          <a:latin typeface="+mn-lt"/>
                          <a:ea typeface="+mn-ea"/>
                          <a:cs typeface="+mn-cs"/>
                        </a:rPr>
                        <a:t> Flickr, </a:t>
                      </a:r>
                      <a:r>
                        <a:rPr lang="en-ZA" sz="1200" kern="1200" dirty="0" err="1" smtClean="0">
                          <a:solidFill>
                            <a:schemeClr val="dk1"/>
                          </a:solidFill>
                          <a:effectLst/>
                          <a:latin typeface="+mn-lt"/>
                          <a:ea typeface="+mn-ea"/>
                          <a:cs typeface="+mn-cs"/>
                        </a:rPr>
                        <a:t>youTube</a:t>
                      </a:r>
                      <a:r>
                        <a:rPr lang="en-ZA" sz="1200" kern="1200" dirty="0" smtClean="0">
                          <a:solidFill>
                            <a:schemeClr val="dk1"/>
                          </a:solidFill>
                          <a:effectLst/>
                          <a:latin typeface="+mn-lt"/>
                          <a:ea typeface="+mn-ea"/>
                          <a:cs typeface="+mn-cs"/>
                        </a:rPr>
                        <a:t>,</a:t>
                      </a:r>
                      <a:r>
                        <a:rPr lang="en-ZA" sz="1200" kern="1200" baseline="0" dirty="0" smtClean="0">
                          <a:solidFill>
                            <a:schemeClr val="dk1"/>
                          </a:solidFill>
                          <a:effectLst/>
                          <a:latin typeface="+mn-lt"/>
                          <a:ea typeface="+mn-ea"/>
                          <a:cs typeface="+mn-cs"/>
                        </a:rPr>
                        <a:t> Google Images, </a:t>
                      </a:r>
                      <a:r>
                        <a:rPr lang="en-ZA" sz="1200" kern="1200" baseline="0" dirty="0" err="1" smtClean="0">
                          <a:solidFill>
                            <a:schemeClr val="dk1"/>
                          </a:solidFill>
                          <a:effectLst/>
                          <a:latin typeface="+mn-lt"/>
                          <a:ea typeface="+mn-ea"/>
                          <a:cs typeface="+mn-cs"/>
                        </a:rPr>
                        <a:t>etc</a:t>
                      </a:r>
                      <a:endParaRPr lang="en-ZA" sz="1200" dirty="0"/>
                    </a:p>
                  </a:txBody>
                  <a:tcPr/>
                </a:tc>
                <a:tc>
                  <a:txBody>
                    <a:bodyPr/>
                    <a:lstStyle/>
                    <a:p>
                      <a:r>
                        <a:rPr lang="en-ZA" sz="1200" b="1" u="sng" kern="1200" dirty="0" smtClean="0">
                          <a:solidFill>
                            <a:schemeClr val="dk1"/>
                          </a:solidFill>
                          <a:effectLst/>
                          <a:latin typeface="+mn-lt"/>
                          <a:ea typeface="+mn-ea"/>
                          <a:cs typeface="+mn-cs"/>
                          <a:hlinkClick r:id="rId6"/>
                        </a:rPr>
                        <a:t>How to find Creative Commons Material using YouTube</a:t>
                      </a:r>
                      <a:r>
                        <a:rPr lang="en-ZA" sz="1200" b="1" u="sng" kern="1200" dirty="0" smtClean="0">
                          <a:solidFill>
                            <a:schemeClr val="dk1"/>
                          </a:solidFill>
                          <a:effectLst/>
                          <a:latin typeface="+mn-lt"/>
                          <a:ea typeface="+mn-ea"/>
                          <a:cs typeface="+mn-cs"/>
                        </a:rPr>
                        <a:t> </a:t>
                      </a:r>
                    </a:p>
                    <a:p>
                      <a:endParaRPr lang="en-US" sz="1200" b="1" u="sng" kern="1200" dirty="0" smtClean="0">
                        <a:solidFill>
                          <a:schemeClr val="dk1"/>
                        </a:solidFill>
                        <a:effectLst/>
                        <a:latin typeface="+mn-lt"/>
                        <a:ea typeface="+mn-ea"/>
                        <a:cs typeface="+mn-cs"/>
                      </a:endParaRPr>
                    </a:p>
                    <a:p>
                      <a:r>
                        <a:rPr lang="en-US" sz="1200" b="1" u="sng" kern="1200" dirty="0" smtClean="0">
                          <a:solidFill>
                            <a:schemeClr val="dk1"/>
                          </a:solidFill>
                          <a:effectLst/>
                          <a:latin typeface="+mn-lt"/>
                          <a:ea typeface="+mn-ea"/>
                          <a:cs typeface="+mn-cs"/>
                          <a:hlinkClick r:id="rId7"/>
                        </a:rPr>
                        <a:t>Using Creative Commons to find images on Google Image</a:t>
                      </a:r>
                      <a:r>
                        <a:rPr lang="en-US" sz="1200" b="1" u="sng" kern="1200" dirty="0" smtClean="0">
                          <a:solidFill>
                            <a:schemeClr val="dk1"/>
                          </a:solidFill>
                          <a:effectLst/>
                          <a:latin typeface="+mn-lt"/>
                          <a:ea typeface="+mn-ea"/>
                          <a:cs typeface="+mn-cs"/>
                        </a:rPr>
                        <a:t>   </a:t>
                      </a:r>
                      <a:endParaRPr lang="en-ZA" sz="1200" dirty="0"/>
                    </a:p>
                  </a:txBody>
                  <a:tcPr/>
                </a:tc>
                <a:extLst>
                  <a:ext uri="{0D108BD9-81ED-4DB2-BD59-A6C34878D82A}">
                    <a16:rowId xmlns:a16="http://schemas.microsoft.com/office/drawing/2014/main" val="10004"/>
                  </a:ext>
                </a:extLst>
              </a:tr>
              <a:tr h="687291">
                <a:tc>
                  <a:txBody>
                    <a:bodyPr/>
                    <a:lstStyle/>
                    <a:p>
                      <a:r>
                        <a:rPr lang="en-ZA" sz="1800" b="1" kern="1200" dirty="0" smtClean="0">
                          <a:solidFill>
                            <a:schemeClr val="dk1"/>
                          </a:solidFill>
                          <a:effectLst/>
                          <a:latin typeface="+mn-lt"/>
                          <a:ea typeface="+mn-ea"/>
                          <a:cs typeface="+mn-cs"/>
                          <a:hlinkClick r:id="rId8"/>
                        </a:rPr>
                        <a:t>OER Commons</a:t>
                      </a:r>
                      <a:endParaRPr lang="en-ZA" b="1" dirty="0"/>
                    </a:p>
                  </a:txBody>
                  <a:tcPr/>
                </a:tc>
                <a:tc>
                  <a:txBody>
                    <a:bodyPr/>
                    <a:lstStyle/>
                    <a:p>
                      <a:r>
                        <a:rPr lang="en-ZA" sz="1200" kern="1200" dirty="0" smtClean="0">
                          <a:solidFill>
                            <a:schemeClr val="dk1"/>
                          </a:solidFill>
                          <a:effectLst/>
                          <a:latin typeface="+mn-lt"/>
                          <a:ea typeface="+mn-ea"/>
                          <a:cs typeface="+mn-cs"/>
                        </a:rPr>
                        <a:t>brings over 48,000 OER for sharing curriculum with the world. OER Commons team designs custom tools to support OER networks. It has an efficient search options: you can discover new resources or search by using an advanced (with lot of filtering options) search option.</a:t>
                      </a:r>
                      <a:endParaRPr lang="en-ZA"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u="sng" kern="1200" dirty="0" smtClean="0">
                          <a:solidFill>
                            <a:schemeClr val="dk1"/>
                          </a:solidFill>
                          <a:effectLst/>
                          <a:latin typeface="+mn-lt"/>
                          <a:ea typeface="+mn-ea"/>
                          <a:cs typeface="+mn-cs"/>
                          <a:hlinkClick r:id="rId9"/>
                        </a:rPr>
                        <a:t>How to search OER Commons</a:t>
                      </a:r>
                      <a:r>
                        <a:rPr lang="en-US" sz="1200" b="1" kern="1200" dirty="0" smtClean="0">
                          <a:solidFill>
                            <a:schemeClr val="dk1"/>
                          </a:solidFill>
                          <a:effectLst/>
                          <a:latin typeface="+mn-lt"/>
                          <a:ea typeface="+mn-ea"/>
                          <a:cs typeface="+mn-cs"/>
                        </a:rPr>
                        <a:t>  </a:t>
                      </a:r>
                      <a:r>
                        <a:rPr lang="en-US" sz="1200" kern="1200" dirty="0" smtClean="0">
                          <a:solidFill>
                            <a:schemeClr val="dk1"/>
                          </a:solidFill>
                          <a:effectLst/>
                          <a:latin typeface="+mn-lt"/>
                          <a:ea typeface="+mn-ea"/>
                          <a:cs typeface="+mn-cs"/>
                        </a:rPr>
                        <a:t>(2.26 minutes on </a:t>
                      </a:r>
                      <a:r>
                        <a:rPr lang="en-US" sz="1200" i="1" kern="1200" dirty="0" smtClean="0">
                          <a:solidFill>
                            <a:schemeClr val="dk1"/>
                          </a:solidFill>
                          <a:effectLst/>
                          <a:latin typeface="+mn-lt"/>
                          <a:ea typeface="+mn-ea"/>
                          <a:cs typeface="+mn-cs"/>
                        </a:rPr>
                        <a:t>YouTube)</a:t>
                      </a:r>
                      <a:endParaRPr lang="en-ZA" sz="1200" kern="1200" dirty="0" smtClean="0">
                        <a:solidFill>
                          <a:schemeClr val="dk1"/>
                        </a:solidFill>
                        <a:effectLst/>
                        <a:latin typeface="+mn-lt"/>
                        <a:ea typeface="+mn-ea"/>
                        <a:cs typeface="+mn-cs"/>
                      </a:endParaRPr>
                    </a:p>
                    <a:p>
                      <a:endParaRPr lang="en-US" sz="1200" dirty="0" smtClean="0"/>
                    </a:p>
                    <a:p>
                      <a:r>
                        <a:rPr lang="en-US" sz="1200" b="1" u="sng" kern="1200" dirty="0" smtClean="0">
                          <a:solidFill>
                            <a:schemeClr val="dk1"/>
                          </a:solidFill>
                          <a:effectLst/>
                          <a:latin typeface="+mn-lt"/>
                          <a:ea typeface="+mn-ea"/>
                          <a:cs typeface="+mn-cs"/>
                          <a:hlinkClick r:id="rId10"/>
                        </a:rPr>
                        <a:t>Playlist of OER Instructional Vides</a:t>
                      </a:r>
                      <a:endParaRPr lang="en-ZA" sz="1200" dirty="0"/>
                    </a:p>
                  </a:txBody>
                  <a:tcPr/>
                </a:tc>
                <a:extLst>
                  <a:ext uri="{0D108BD9-81ED-4DB2-BD59-A6C34878D82A}">
                    <a16:rowId xmlns:a16="http://schemas.microsoft.com/office/drawing/2014/main" val="10005"/>
                  </a:ext>
                </a:extLst>
              </a:tr>
              <a:tr h="398192">
                <a:tc>
                  <a:txBody>
                    <a:bodyPr/>
                    <a:lstStyle/>
                    <a:p>
                      <a:endParaRPr lang="en-ZA" dirty="0"/>
                    </a:p>
                  </a:txBody>
                  <a:tcPr/>
                </a:tc>
                <a:tc>
                  <a:txBody>
                    <a:bodyPr/>
                    <a:lstStyle/>
                    <a:p>
                      <a:endParaRPr lang="en-ZA" dirty="0"/>
                    </a:p>
                  </a:txBody>
                  <a:tcPr/>
                </a:tc>
                <a:tc>
                  <a:txBody>
                    <a:bodyPr/>
                    <a:lstStyle/>
                    <a:p>
                      <a:endParaRPr lang="en-ZA"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93550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A90F14"/>
                </a:solidFill>
              </a:rPr>
              <a:t>UnisaOpen</a:t>
            </a:r>
            <a:r>
              <a:rPr lang="en-US" dirty="0" smtClean="0">
                <a:solidFill>
                  <a:srgbClr val="A90F14"/>
                </a:solidFill>
              </a:rPr>
              <a:t> (1)</a:t>
            </a:r>
            <a:endParaRPr lang="en-ZA" dirty="0">
              <a:solidFill>
                <a:srgbClr val="A90F14"/>
              </a:solidFill>
            </a:endParaRPr>
          </a:p>
        </p:txBody>
      </p:sp>
      <p:sp>
        <p:nvSpPr>
          <p:cNvPr id="3" name="Content Placeholder 2"/>
          <p:cNvSpPr>
            <a:spLocks noGrp="1"/>
          </p:cNvSpPr>
          <p:nvPr>
            <p:ph idx="1"/>
          </p:nvPr>
        </p:nvSpPr>
        <p:spPr/>
        <p:txBody>
          <a:bodyPr>
            <a:normAutofit/>
          </a:bodyPr>
          <a:lstStyle/>
          <a:p>
            <a:pPr marL="0" indent="0">
              <a:buNone/>
            </a:pPr>
            <a:r>
              <a:rPr lang="en-US" sz="2000" dirty="0" smtClean="0"/>
              <a:t>The following are sites on </a:t>
            </a:r>
            <a:r>
              <a:rPr lang="en-US" sz="2000" dirty="0" err="1" smtClean="0"/>
              <a:t>UnisaOpen</a:t>
            </a:r>
            <a:r>
              <a:rPr lang="en-US" sz="2000" dirty="0" smtClean="0"/>
              <a:t> which you need to work through at your own pace and to get a deeper understanding of OER:</a:t>
            </a:r>
          </a:p>
          <a:p>
            <a:pPr marL="0" indent="0">
              <a:buNone/>
            </a:pPr>
            <a:endParaRPr lang="en-US" sz="2000" dirty="0" smtClean="0"/>
          </a:p>
          <a:p>
            <a:r>
              <a:rPr lang="en-ZA" sz="2000" dirty="0">
                <a:hlinkClick r:id="rId2"/>
              </a:rPr>
              <a:t>About OER</a:t>
            </a:r>
            <a:r>
              <a:rPr lang="en-ZA" sz="2000" dirty="0"/>
              <a:t> Start your OER journey with some introductory material and tools, as well as information about OER at </a:t>
            </a:r>
            <a:r>
              <a:rPr lang="en-ZA" sz="2000" dirty="0" err="1" smtClean="0"/>
              <a:t>Unisa</a:t>
            </a:r>
            <a:endParaRPr lang="en-ZA" sz="2000" dirty="0"/>
          </a:p>
          <a:p>
            <a:pPr marL="0" indent="0">
              <a:buNone/>
            </a:pPr>
            <a:endParaRPr lang="en-ZA" sz="2000" dirty="0"/>
          </a:p>
          <a:p>
            <a:r>
              <a:rPr lang="en-ZA" sz="2000" dirty="0" err="1">
                <a:hlinkClick r:id="rId3"/>
              </a:rPr>
              <a:t>Unisa</a:t>
            </a:r>
            <a:r>
              <a:rPr lang="en-ZA" sz="2000" dirty="0">
                <a:hlinkClick r:id="rId3"/>
              </a:rPr>
              <a:t> </a:t>
            </a:r>
            <a:r>
              <a:rPr lang="en-ZA" sz="2000" dirty="0" err="1">
                <a:hlinkClick r:id="rId3"/>
              </a:rPr>
              <a:t>OpenCourseWare</a:t>
            </a:r>
            <a:r>
              <a:rPr lang="en-ZA" sz="2000" dirty="0"/>
              <a:t> Access open course materials that are already available from </a:t>
            </a:r>
            <a:r>
              <a:rPr lang="en-ZA" sz="2000" dirty="0" err="1" smtClean="0"/>
              <a:t>Unisa</a:t>
            </a:r>
            <a:endParaRPr lang="en-ZA" sz="2000" dirty="0"/>
          </a:p>
          <a:p>
            <a:pPr marL="0" indent="0">
              <a:buNone/>
            </a:pPr>
            <a:endParaRPr lang="en-ZA" sz="2000" dirty="0"/>
          </a:p>
          <a:p>
            <a:r>
              <a:rPr lang="en-ZA" sz="2000" dirty="0" err="1">
                <a:hlinkClick r:id="rId4"/>
              </a:rPr>
              <a:t>Unisa</a:t>
            </a:r>
            <a:r>
              <a:rPr lang="en-ZA" sz="2000" dirty="0">
                <a:hlinkClick r:id="rId4"/>
              </a:rPr>
              <a:t> Institutional Repository</a:t>
            </a:r>
            <a:r>
              <a:rPr lang="en-ZA" sz="2000" dirty="0"/>
              <a:t> The </a:t>
            </a:r>
            <a:r>
              <a:rPr lang="en-ZA" sz="2000" dirty="0" err="1"/>
              <a:t>Unisa</a:t>
            </a:r>
            <a:r>
              <a:rPr lang="en-ZA" sz="2000" dirty="0"/>
              <a:t> Institutional Repository has some 5000 items to share and gets around 300 000 hits per month.</a:t>
            </a:r>
          </a:p>
          <a:p>
            <a:pPr marL="0" indent="0">
              <a:buNone/>
            </a:pPr>
            <a:endParaRPr lang="en-ZA" sz="2400" dirty="0"/>
          </a:p>
        </p:txBody>
      </p:sp>
    </p:spTree>
    <p:extLst>
      <p:ext uri="{BB962C8B-B14F-4D97-AF65-F5344CB8AC3E}">
        <p14:creationId xmlns:p14="http://schemas.microsoft.com/office/powerpoint/2010/main" val="24626442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15891598"/>
              </p:ext>
            </p:extLst>
          </p:nvPr>
        </p:nvGraphicFramePr>
        <p:xfrm>
          <a:off x="495300" y="274638"/>
          <a:ext cx="9116787" cy="5854019"/>
        </p:xfrm>
        <a:graphic>
          <a:graphicData uri="http://schemas.openxmlformats.org/drawingml/2006/table">
            <a:tbl>
              <a:tblPr firstRow="1" bandRow="1">
                <a:tableStyleId>{5C22544A-7EE6-4342-B048-85BDC9FD1C3A}</a:tableStyleId>
              </a:tblPr>
              <a:tblGrid>
                <a:gridCol w="3038929">
                  <a:extLst>
                    <a:ext uri="{9D8B030D-6E8A-4147-A177-3AD203B41FA5}">
                      <a16:colId xmlns:a16="http://schemas.microsoft.com/office/drawing/2014/main" val="20000"/>
                    </a:ext>
                  </a:extLst>
                </a:gridCol>
                <a:gridCol w="3038929">
                  <a:extLst>
                    <a:ext uri="{9D8B030D-6E8A-4147-A177-3AD203B41FA5}">
                      <a16:colId xmlns:a16="http://schemas.microsoft.com/office/drawing/2014/main" val="20001"/>
                    </a:ext>
                  </a:extLst>
                </a:gridCol>
                <a:gridCol w="3038929">
                  <a:extLst>
                    <a:ext uri="{9D8B030D-6E8A-4147-A177-3AD203B41FA5}">
                      <a16:colId xmlns:a16="http://schemas.microsoft.com/office/drawing/2014/main" val="20002"/>
                    </a:ext>
                  </a:extLst>
                </a:gridCol>
              </a:tblGrid>
              <a:tr h="70325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Search Engine</a:t>
                      </a:r>
                      <a:endParaRPr lang="en-ZA" dirty="0" smtClean="0"/>
                    </a:p>
                    <a:p>
                      <a:endParaRPr lang="en-Z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Description</a:t>
                      </a:r>
                      <a:endParaRPr lang="en-Z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Instructional</a:t>
                      </a:r>
                      <a:r>
                        <a:rPr lang="en-US" baseline="0" dirty="0" smtClean="0"/>
                        <a:t> Video </a:t>
                      </a:r>
                      <a:endParaRPr lang="en-ZA" dirty="0"/>
                    </a:p>
                  </a:txBody>
                  <a:tcPr/>
                </a:tc>
                <a:extLst>
                  <a:ext uri="{0D108BD9-81ED-4DB2-BD59-A6C34878D82A}">
                    <a16:rowId xmlns:a16="http://schemas.microsoft.com/office/drawing/2014/main" val="10000"/>
                  </a:ext>
                </a:extLst>
              </a:tr>
              <a:tr h="1038133">
                <a:tc>
                  <a:txBody>
                    <a:bodyPr/>
                    <a:lstStyle/>
                    <a:p>
                      <a:r>
                        <a:rPr lang="en-ZA" sz="1800" b="1" kern="1200" dirty="0" smtClean="0">
                          <a:solidFill>
                            <a:schemeClr val="dk1"/>
                          </a:solidFill>
                          <a:effectLst/>
                          <a:latin typeface="+mn-lt"/>
                          <a:ea typeface="+mn-ea"/>
                          <a:cs typeface="+mn-cs"/>
                          <a:hlinkClick r:id="rId2"/>
                        </a:rPr>
                        <a:t>FREE</a:t>
                      </a:r>
                      <a:r>
                        <a:rPr lang="en-ZA" sz="1800" kern="1200" dirty="0" smtClean="0">
                          <a:solidFill>
                            <a:schemeClr val="dk1"/>
                          </a:solidFill>
                          <a:effectLst/>
                          <a:latin typeface="+mn-lt"/>
                          <a:ea typeface="+mn-ea"/>
                          <a:cs typeface="+mn-cs"/>
                        </a:rPr>
                        <a:t> </a:t>
                      </a:r>
                      <a:r>
                        <a:rPr lang="en-ZA" sz="1400" kern="1200" dirty="0" smtClean="0">
                          <a:solidFill>
                            <a:schemeClr val="dk1"/>
                          </a:solidFill>
                          <a:effectLst/>
                          <a:latin typeface="+mn-lt"/>
                          <a:ea typeface="+mn-ea"/>
                          <a:cs typeface="+mn-cs"/>
                        </a:rPr>
                        <a:t>(abbreviation for Federal Resources for Educational Excellence) </a:t>
                      </a:r>
                      <a:endParaRPr lang="en-ZA" sz="1400" dirty="0"/>
                    </a:p>
                  </a:txBody>
                  <a:tcPr/>
                </a:tc>
                <a:tc>
                  <a:txBody>
                    <a:bodyPr/>
                    <a:lstStyle/>
                    <a:p>
                      <a:r>
                        <a:rPr lang="en-ZA" sz="1400" kern="1200" dirty="0" smtClean="0">
                          <a:solidFill>
                            <a:schemeClr val="dk1"/>
                          </a:solidFill>
                          <a:effectLst/>
                          <a:latin typeface="+mn-lt"/>
                          <a:ea typeface="+mn-ea"/>
                          <a:cs typeface="+mn-cs"/>
                        </a:rPr>
                        <a:t>Contains links to learning resources created by many organizations and initiatives. You can browse either by subject or by standard</a:t>
                      </a:r>
                      <a:endParaRPr lang="en-ZA" sz="1400" dirty="0"/>
                    </a:p>
                  </a:txBody>
                  <a:tcPr/>
                </a:tc>
                <a:tc>
                  <a:txBody>
                    <a:bodyPr/>
                    <a:lstStyle/>
                    <a:p>
                      <a:endParaRPr lang="en-ZA"/>
                    </a:p>
                  </a:txBody>
                  <a:tcPr/>
                </a:tc>
                <a:extLst>
                  <a:ext uri="{0D108BD9-81ED-4DB2-BD59-A6C34878D82A}">
                    <a16:rowId xmlns:a16="http://schemas.microsoft.com/office/drawing/2014/main" val="10001"/>
                  </a:ext>
                </a:extLst>
              </a:tr>
              <a:tr h="1674235">
                <a:tc>
                  <a:txBody>
                    <a:bodyPr/>
                    <a:lstStyle/>
                    <a:p>
                      <a:r>
                        <a:rPr lang="en-ZA" sz="1800" b="1" kern="1200" dirty="0" err="1" smtClean="0">
                          <a:solidFill>
                            <a:schemeClr val="dk1"/>
                          </a:solidFill>
                          <a:effectLst/>
                          <a:latin typeface="+mn-lt"/>
                          <a:ea typeface="+mn-ea"/>
                          <a:cs typeface="+mn-cs"/>
                          <a:hlinkClick r:id="rId3"/>
                        </a:rPr>
                        <a:t>OpenCourseWare</a:t>
                      </a:r>
                      <a:r>
                        <a:rPr lang="en-ZA" sz="1800" b="1" kern="1200" dirty="0" smtClean="0">
                          <a:solidFill>
                            <a:schemeClr val="dk1"/>
                          </a:solidFill>
                          <a:effectLst/>
                          <a:latin typeface="+mn-lt"/>
                          <a:ea typeface="+mn-ea"/>
                          <a:cs typeface="+mn-cs"/>
                          <a:hlinkClick r:id="rId3"/>
                        </a:rPr>
                        <a:t> Consortium</a:t>
                      </a:r>
                      <a:endParaRPr lang="en-ZA" b="1" dirty="0"/>
                    </a:p>
                  </a:txBody>
                  <a:tcPr/>
                </a:tc>
                <a:tc>
                  <a:txBody>
                    <a:bodyPr/>
                    <a:lstStyle/>
                    <a:p>
                      <a:r>
                        <a:rPr lang="en-ZA" sz="1400" kern="1200" dirty="0" smtClean="0">
                          <a:solidFill>
                            <a:schemeClr val="dk1"/>
                          </a:solidFill>
                          <a:effectLst/>
                          <a:latin typeface="+mn-lt"/>
                          <a:ea typeface="+mn-ea"/>
                          <a:cs typeface="+mn-cs"/>
                        </a:rPr>
                        <a:t>a collaboration of higher education institutions and associated organizations from around the world dedicated to creating a broad and deep body of open educational content using a shared model. It allows you to search courses in multiple languages.</a:t>
                      </a:r>
                      <a:endParaRPr lang="en-ZA" sz="1400" dirty="0"/>
                    </a:p>
                  </a:txBody>
                  <a:tcPr/>
                </a:tc>
                <a:tc>
                  <a:txBody>
                    <a:bodyPr/>
                    <a:lstStyle/>
                    <a:p>
                      <a:r>
                        <a:rPr lang="en-US" sz="1400" b="1" dirty="0" err="1" smtClean="0">
                          <a:hlinkClick r:id="rId4"/>
                        </a:rPr>
                        <a:t>OpenCourseWare</a:t>
                      </a:r>
                      <a:r>
                        <a:rPr lang="en-US" sz="1400" b="1" dirty="0" smtClean="0">
                          <a:hlinkClick r:id="rId4"/>
                        </a:rPr>
                        <a:t> Consortium</a:t>
                      </a:r>
                      <a:r>
                        <a:rPr lang="en-US" sz="1400" b="1" dirty="0" smtClean="0"/>
                        <a:t>  </a:t>
                      </a:r>
                      <a:r>
                        <a:rPr lang="en-US" sz="1400" b="0" dirty="0" smtClean="0"/>
                        <a:t>(4.36</a:t>
                      </a:r>
                      <a:r>
                        <a:rPr lang="en-US" sz="1400" b="0" baseline="0" dirty="0" smtClean="0"/>
                        <a:t> minutes on YouTube)</a:t>
                      </a:r>
                      <a:endParaRPr lang="en-ZA" sz="1400" b="1" dirty="0"/>
                    </a:p>
                  </a:txBody>
                  <a:tcPr/>
                </a:tc>
                <a:extLst>
                  <a:ext uri="{0D108BD9-81ED-4DB2-BD59-A6C34878D82A}">
                    <a16:rowId xmlns:a16="http://schemas.microsoft.com/office/drawing/2014/main" val="10002"/>
                  </a:ext>
                </a:extLst>
              </a:tr>
              <a:tr h="1104240">
                <a:tc>
                  <a:txBody>
                    <a:bodyPr/>
                    <a:lstStyle/>
                    <a:p>
                      <a:r>
                        <a:rPr lang="en-ZA" b="1" dirty="0" smtClean="0">
                          <a:hlinkClick r:id="rId5"/>
                        </a:rPr>
                        <a:t>MERLOT</a:t>
                      </a:r>
                      <a:r>
                        <a:rPr lang="en-ZA" b="1" dirty="0" smtClean="0"/>
                        <a:t> </a:t>
                      </a:r>
                      <a:endParaRPr lang="en-ZA" b="1"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400" dirty="0" smtClean="0"/>
                        <a:t>is a free and open online community of resources designed for faculty, staff and students of higher education to share their learning materials</a:t>
                      </a:r>
                      <a:endParaRPr lang="en-ZA" dirty="0"/>
                    </a:p>
                  </a:txBody>
                  <a:tcPr/>
                </a:tc>
                <a:tc>
                  <a:txBody>
                    <a:bodyPr/>
                    <a:lstStyle/>
                    <a:p>
                      <a:r>
                        <a:rPr lang="en-ZA" sz="1400" b="1" u="sng" kern="1200" dirty="0" smtClean="0">
                          <a:solidFill>
                            <a:schemeClr val="dk1"/>
                          </a:solidFill>
                          <a:effectLst/>
                          <a:latin typeface="+mn-lt"/>
                          <a:ea typeface="+mn-ea"/>
                          <a:cs typeface="+mn-cs"/>
                          <a:hlinkClick r:id="rId6"/>
                        </a:rPr>
                        <a:t>Merlot Basic Keyword Search Tutorial</a:t>
                      </a:r>
                      <a:r>
                        <a:rPr lang="en-ZA" sz="1400" b="1" kern="1200" dirty="0" smtClean="0">
                          <a:solidFill>
                            <a:schemeClr val="dk1"/>
                          </a:solidFill>
                          <a:effectLst/>
                          <a:latin typeface="+mn-lt"/>
                          <a:ea typeface="+mn-ea"/>
                          <a:cs typeface="+mn-cs"/>
                        </a:rPr>
                        <a:t>  </a:t>
                      </a:r>
                      <a:r>
                        <a:rPr lang="en-ZA" sz="1400" kern="1200" dirty="0" smtClean="0">
                          <a:solidFill>
                            <a:schemeClr val="dk1"/>
                          </a:solidFill>
                          <a:effectLst/>
                          <a:latin typeface="+mn-lt"/>
                          <a:ea typeface="+mn-ea"/>
                          <a:cs typeface="+mn-cs"/>
                        </a:rPr>
                        <a:t>(2.39 minutes on YouTube)</a:t>
                      </a:r>
                    </a:p>
                    <a:p>
                      <a:endParaRPr lang="en-ZA" sz="1400" kern="1200" dirty="0" smtClean="0">
                        <a:solidFill>
                          <a:schemeClr val="dk1"/>
                        </a:solidFill>
                        <a:effectLst/>
                        <a:latin typeface="+mn-lt"/>
                        <a:ea typeface="+mn-ea"/>
                        <a:cs typeface="+mn-cs"/>
                      </a:endParaRPr>
                    </a:p>
                    <a:p>
                      <a:r>
                        <a:rPr lang="en-ZA" sz="1400" b="1" u="sng" kern="1200" dirty="0" smtClean="0">
                          <a:solidFill>
                            <a:schemeClr val="dk1"/>
                          </a:solidFill>
                          <a:effectLst/>
                          <a:latin typeface="+mn-lt"/>
                          <a:ea typeface="+mn-ea"/>
                          <a:cs typeface="+mn-cs"/>
                          <a:hlinkClick r:id="rId7"/>
                        </a:rPr>
                        <a:t>Merlot Advance Search Tutorial</a:t>
                      </a:r>
                      <a:r>
                        <a:rPr lang="en-ZA" sz="1400" kern="1200" dirty="0" smtClean="0">
                          <a:solidFill>
                            <a:schemeClr val="dk1"/>
                          </a:solidFill>
                          <a:effectLst/>
                          <a:latin typeface="+mn-lt"/>
                          <a:ea typeface="+mn-ea"/>
                          <a:cs typeface="+mn-cs"/>
                        </a:rPr>
                        <a:t> (3.21 minutes on YouTube)</a:t>
                      </a:r>
                      <a:endParaRPr lang="en-ZA" sz="1400" dirty="0"/>
                    </a:p>
                  </a:txBody>
                  <a:tcPr/>
                </a:tc>
                <a:extLst>
                  <a:ext uri="{0D108BD9-81ED-4DB2-BD59-A6C34878D82A}">
                    <a16:rowId xmlns:a16="http://schemas.microsoft.com/office/drawing/2014/main" val="10003"/>
                  </a:ext>
                </a:extLst>
              </a:tr>
              <a:tr h="107333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ZA" sz="1800" b="1" u="sng" kern="1200" dirty="0" smtClean="0">
                          <a:solidFill>
                            <a:schemeClr val="dk1"/>
                          </a:solidFill>
                          <a:effectLst/>
                          <a:latin typeface="+mn-lt"/>
                          <a:ea typeface="+mn-ea"/>
                          <a:cs typeface="+mn-cs"/>
                          <a:hlinkClick r:id="rId8"/>
                        </a:rPr>
                        <a:t>Google OCW/OER search</a:t>
                      </a:r>
                      <a:r>
                        <a:rPr lang="en-ZA" sz="1800" b="1" kern="1200" dirty="0" smtClean="0">
                          <a:solidFill>
                            <a:schemeClr val="dk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ZA" sz="1800" b="1" kern="1200" dirty="0" smtClean="0">
                          <a:solidFill>
                            <a:schemeClr val="dk1"/>
                          </a:solidFill>
                          <a:effectLst/>
                          <a:latin typeface="+mn-lt"/>
                          <a:ea typeface="+mn-ea"/>
                          <a:cs typeface="+mn-cs"/>
                        </a:rPr>
                        <a:t>   </a:t>
                      </a:r>
                      <a:endParaRPr lang="en-ZA" sz="1800" kern="1200" dirty="0" smtClean="0">
                        <a:solidFill>
                          <a:schemeClr val="dk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hlinkClick r:id="rId9"/>
                        </a:rPr>
                        <a:t>Google University Learning </a:t>
                      </a:r>
                      <a:endParaRPr lang="en-ZA" b="1" dirty="0" smtClean="0"/>
                    </a:p>
                    <a:p>
                      <a:endParaRPr lang="en-Z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Brings you the collection</a:t>
                      </a:r>
                      <a:r>
                        <a:rPr lang="en-US" sz="1400" baseline="0" dirty="0" smtClean="0"/>
                        <a:t> of OCW and OER sites in its search results. Add this gadget to your Google homepage for better usage</a:t>
                      </a:r>
                      <a:endParaRPr lang="en-ZA" sz="1400" dirty="0" smtClean="0"/>
                    </a:p>
                    <a:p>
                      <a:endParaRPr lang="en-ZA" sz="1400" dirty="0"/>
                    </a:p>
                  </a:txBody>
                  <a:tcPr/>
                </a:tc>
                <a:tc>
                  <a:txBody>
                    <a:bodyPr/>
                    <a:lstStyle/>
                    <a:p>
                      <a:r>
                        <a:rPr lang="en-ZA" sz="1200" b="1" u="sng" kern="1200" dirty="0" smtClean="0">
                          <a:solidFill>
                            <a:schemeClr val="dk1"/>
                          </a:solidFill>
                          <a:effectLst/>
                          <a:latin typeface="+mn-lt"/>
                          <a:ea typeface="+mn-ea"/>
                          <a:cs typeface="+mn-cs"/>
                          <a:hlinkClick r:id="rId10"/>
                        </a:rPr>
                        <a:t>Google Advance Search for OER Materials</a:t>
                      </a:r>
                      <a:r>
                        <a:rPr lang="en-ZA" sz="1200" b="1" kern="1200" dirty="0" smtClean="0">
                          <a:solidFill>
                            <a:schemeClr val="dk1"/>
                          </a:solidFill>
                          <a:effectLst/>
                          <a:latin typeface="+mn-lt"/>
                          <a:ea typeface="+mn-ea"/>
                          <a:cs typeface="+mn-cs"/>
                        </a:rPr>
                        <a:t> </a:t>
                      </a:r>
                      <a:r>
                        <a:rPr lang="en-ZA" sz="1200" kern="1200" dirty="0" smtClean="0">
                          <a:solidFill>
                            <a:schemeClr val="dk1"/>
                          </a:solidFill>
                          <a:effectLst/>
                          <a:latin typeface="+mn-lt"/>
                          <a:ea typeface="+mn-ea"/>
                          <a:cs typeface="+mn-cs"/>
                        </a:rPr>
                        <a:t>(2.04 minutes on YouTube)</a:t>
                      </a:r>
                    </a:p>
                    <a:p>
                      <a:endParaRPr lang="en-ZA" sz="1200" kern="1200" dirty="0" smtClean="0">
                        <a:solidFill>
                          <a:schemeClr val="dk1"/>
                        </a:solidFill>
                        <a:effectLst/>
                        <a:latin typeface="+mn-lt"/>
                        <a:ea typeface="+mn-ea"/>
                        <a:cs typeface="+mn-cs"/>
                      </a:endParaRPr>
                    </a:p>
                    <a:p>
                      <a:r>
                        <a:rPr lang="en-ZA" sz="1200" b="1" u="sng" kern="1200" dirty="0" smtClean="0">
                          <a:solidFill>
                            <a:schemeClr val="dk1"/>
                          </a:solidFill>
                          <a:effectLst/>
                          <a:latin typeface="+mn-lt"/>
                          <a:ea typeface="+mn-ea"/>
                          <a:cs typeface="+mn-cs"/>
                          <a:hlinkClick r:id="rId11"/>
                        </a:rPr>
                        <a:t>Awesome visual featuring 13 important Google search tips for students.</a:t>
                      </a:r>
                      <a:r>
                        <a:rPr lang="en-ZA" sz="1200" b="1" kern="1200" dirty="0" smtClean="0">
                          <a:solidFill>
                            <a:schemeClr val="dk1"/>
                          </a:solidFill>
                          <a:effectLst/>
                          <a:latin typeface="+mn-lt"/>
                          <a:ea typeface="+mn-ea"/>
                          <a:cs typeface="+mn-cs"/>
                        </a:rPr>
                        <a:t> </a:t>
                      </a:r>
                      <a:endParaRPr lang="en-ZA" sz="1200" kern="1200" dirty="0" smtClean="0">
                        <a:solidFill>
                          <a:schemeClr val="dk1"/>
                        </a:solidFill>
                        <a:effectLst/>
                        <a:latin typeface="+mn-lt"/>
                        <a:ea typeface="+mn-ea"/>
                        <a:cs typeface="+mn-cs"/>
                      </a:endParaRPr>
                    </a:p>
                    <a:p>
                      <a:endParaRPr lang="en-ZA"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0092214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90F14"/>
                </a:solidFill>
              </a:rPr>
              <a:t>Approaching the search engines</a:t>
            </a:r>
            <a:endParaRPr lang="en-ZA" dirty="0">
              <a:solidFill>
                <a:srgbClr val="A90F14"/>
              </a:solidFill>
            </a:endParaRPr>
          </a:p>
        </p:txBody>
      </p:sp>
      <p:sp>
        <p:nvSpPr>
          <p:cNvPr id="3" name="Content Placeholder 2"/>
          <p:cNvSpPr>
            <a:spLocks noGrp="1"/>
          </p:cNvSpPr>
          <p:nvPr>
            <p:ph idx="1"/>
          </p:nvPr>
        </p:nvSpPr>
        <p:spPr/>
        <p:txBody>
          <a:bodyPr>
            <a:normAutofit/>
          </a:bodyPr>
          <a:lstStyle/>
          <a:p>
            <a:r>
              <a:rPr lang="en-US" sz="2400" dirty="0" smtClean="0"/>
              <a:t>Searching takes time and you seldom find what you want immediately – you may have to redo searches and use a variety of other search engines</a:t>
            </a:r>
          </a:p>
          <a:p>
            <a:r>
              <a:rPr lang="en-US" sz="2400" dirty="0" smtClean="0"/>
              <a:t>Searching on OER search engines is not as precise as when searching on commercial databases which the library subscribes to </a:t>
            </a:r>
          </a:p>
          <a:p>
            <a:r>
              <a:rPr lang="en-US" sz="2400" dirty="0" smtClean="0"/>
              <a:t>This take a lot of time, so do not leave it for the last minute</a:t>
            </a:r>
          </a:p>
          <a:p>
            <a:r>
              <a:rPr lang="en-US" sz="2400" dirty="0" smtClean="0"/>
              <a:t>Take time to look at the search screen and do not be afraid to experiment</a:t>
            </a:r>
          </a:p>
          <a:p>
            <a:r>
              <a:rPr lang="en-US" sz="2400" dirty="0" smtClean="0"/>
              <a:t>Searching is subjective and there is no hard and fast rule</a:t>
            </a:r>
            <a:endParaRPr lang="en-ZA" sz="2400" dirty="0"/>
          </a:p>
        </p:txBody>
      </p:sp>
    </p:spTree>
    <p:extLst>
      <p:ext uri="{BB962C8B-B14F-4D97-AF65-F5344CB8AC3E}">
        <p14:creationId xmlns:p14="http://schemas.microsoft.com/office/powerpoint/2010/main" val="39168747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Basic principles of using the </a:t>
            </a:r>
            <a:r>
              <a:rPr lang="en-US" dirty="0">
                <a:solidFill>
                  <a:srgbClr val="C00000"/>
                </a:solidFill>
              </a:rPr>
              <a:t>main search </a:t>
            </a:r>
            <a:r>
              <a:rPr lang="en-US" dirty="0" smtClean="0">
                <a:solidFill>
                  <a:srgbClr val="C00000"/>
                </a:solidFill>
              </a:rPr>
              <a:t>screen on search engines </a:t>
            </a:r>
            <a:r>
              <a:rPr lang="en-US" dirty="0">
                <a:solidFill>
                  <a:srgbClr val="C00000"/>
                </a:solidFill>
              </a:rPr>
              <a:t>(1)</a:t>
            </a:r>
            <a:endParaRPr lang="en-ZA" dirty="0">
              <a:solidFill>
                <a:srgbClr val="C00000"/>
              </a:solidFill>
            </a:endParaRPr>
          </a:p>
        </p:txBody>
      </p:sp>
      <p:sp>
        <p:nvSpPr>
          <p:cNvPr id="3" name="Content Placeholder 2"/>
          <p:cNvSpPr>
            <a:spLocks noGrp="1"/>
          </p:cNvSpPr>
          <p:nvPr>
            <p:ph idx="1"/>
          </p:nvPr>
        </p:nvSpPr>
        <p:spPr/>
        <p:txBody>
          <a:bodyPr>
            <a:normAutofit/>
          </a:bodyPr>
          <a:lstStyle/>
          <a:p>
            <a:r>
              <a:rPr lang="en-US" sz="2800" dirty="0" smtClean="0"/>
              <a:t>Each search engine has its own search screen layout</a:t>
            </a:r>
          </a:p>
          <a:p>
            <a:pPr marL="0" indent="0">
              <a:buNone/>
            </a:pPr>
            <a:endParaRPr lang="en-US" sz="2800" dirty="0" smtClean="0"/>
          </a:p>
          <a:p>
            <a:r>
              <a:rPr lang="en-US" sz="2800" dirty="0" smtClean="0"/>
              <a:t>Before you start to search it is recommended that you see if you can register on the site</a:t>
            </a:r>
          </a:p>
          <a:p>
            <a:pPr marL="0" indent="0">
              <a:buNone/>
            </a:pPr>
            <a:endParaRPr lang="en-US" sz="2800" dirty="0" smtClean="0"/>
          </a:p>
          <a:p>
            <a:r>
              <a:rPr lang="en-US" sz="2800" dirty="0" smtClean="0"/>
              <a:t>Spend some time on the site so that you can see the various search filters you can use in order to find the content that you want</a:t>
            </a:r>
            <a:endParaRPr lang="en-ZA" sz="2800" dirty="0"/>
          </a:p>
        </p:txBody>
      </p:sp>
    </p:spTree>
    <p:extLst>
      <p:ext uri="{BB962C8B-B14F-4D97-AF65-F5344CB8AC3E}">
        <p14:creationId xmlns:p14="http://schemas.microsoft.com/office/powerpoint/2010/main" val="195552663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C00000"/>
                </a:solidFill>
              </a:rPr>
              <a:t>Basic principles of using the main search screen on search </a:t>
            </a:r>
            <a:r>
              <a:rPr lang="en-US" dirty="0" smtClean="0">
                <a:solidFill>
                  <a:srgbClr val="C00000"/>
                </a:solidFill>
              </a:rPr>
              <a:t>engines (2)</a:t>
            </a:r>
            <a:endParaRPr lang="en-ZA" dirty="0"/>
          </a:p>
        </p:txBody>
      </p:sp>
      <p:sp>
        <p:nvSpPr>
          <p:cNvPr id="3" name="Content Placeholder 2"/>
          <p:cNvSpPr>
            <a:spLocks noGrp="1"/>
          </p:cNvSpPr>
          <p:nvPr>
            <p:ph idx="1"/>
          </p:nvPr>
        </p:nvSpPr>
        <p:spPr/>
        <p:txBody>
          <a:bodyPr>
            <a:normAutofit lnSpcReduction="10000"/>
          </a:bodyPr>
          <a:lstStyle/>
          <a:p>
            <a:r>
              <a:rPr lang="en-US" sz="2400" dirty="0" smtClean="0"/>
              <a:t>The search screen on </a:t>
            </a:r>
            <a:r>
              <a:rPr lang="en-US" sz="2400" b="1" dirty="0" smtClean="0"/>
              <a:t>most</a:t>
            </a:r>
            <a:r>
              <a:rPr lang="en-US" sz="2400" dirty="0" smtClean="0"/>
              <a:t> search engines allows you to refine or filter your search according to:</a:t>
            </a:r>
          </a:p>
          <a:p>
            <a:pPr marL="0" indent="0">
              <a:buNone/>
            </a:pPr>
            <a:endParaRPr lang="en-US" sz="2400" dirty="0" smtClean="0"/>
          </a:p>
          <a:p>
            <a:pPr lvl="1"/>
            <a:r>
              <a:rPr lang="en-US" sz="2400" dirty="0" smtClean="0"/>
              <a:t>Education level (for example: undergraduate, postgraduate)</a:t>
            </a:r>
          </a:p>
          <a:p>
            <a:pPr lvl="1"/>
            <a:r>
              <a:rPr lang="en-US" sz="2400" dirty="0" smtClean="0"/>
              <a:t>Material type (for example: video, games)</a:t>
            </a:r>
          </a:p>
          <a:p>
            <a:pPr lvl="1"/>
            <a:r>
              <a:rPr lang="en-US" sz="2400" dirty="0" smtClean="0"/>
              <a:t>Media format</a:t>
            </a:r>
          </a:p>
          <a:p>
            <a:pPr lvl="1"/>
            <a:r>
              <a:rPr lang="en-US" sz="2400" dirty="0" smtClean="0"/>
              <a:t>Conditions of use</a:t>
            </a:r>
          </a:p>
          <a:p>
            <a:pPr marL="457200" lvl="1" indent="0">
              <a:buNone/>
            </a:pPr>
            <a:endParaRPr lang="en-US" sz="2400" dirty="0" smtClean="0"/>
          </a:p>
          <a:p>
            <a:r>
              <a:rPr lang="en-US" sz="2400" dirty="0" smtClean="0"/>
              <a:t>It is recommended that you use the </a:t>
            </a:r>
            <a:r>
              <a:rPr lang="en-US" sz="2400" b="1" dirty="0" smtClean="0"/>
              <a:t>Advanced </a:t>
            </a:r>
            <a:r>
              <a:rPr lang="en-US" sz="2400" dirty="0" smtClean="0"/>
              <a:t>search option if provided</a:t>
            </a:r>
          </a:p>
          <a:p>
            <a:pPr marL="57150" indent="0">
              <a:buNone/>
            </a:pPr>
            <a:endParaRPr lang="en-US" sz="2400" dirty="0" smtClean="0"/>
          </a:p>
          <a:p>
            <a:pPr marL="457200" lvl="1" indent="0">
              <a:buNone/>
            </a:pPr>
            <a:endParaRPr lang="en-US" sz="2000" dirty="0" smtClean="0"/>
          </a:p>
          <a:p>
            <a:pPr marL="457200" lvl="1" indent="0">
              <a:buNone/>
            </a:pPr>
            <a:endParaRPr lang="en-US" sz="2000" dirty="0" smtClean="0"/>
          </a:p>
          <a:p>
            <a:pPr marL="57150" indent="0">
              <a:buNone/>
            </a:pPr>
            <a:endParaRPr lang="en-US" sz="2400" dirty="0" smtClean="0"/>
          </a:p>
          <a:p>
            <a:pPr marL="0" indent="0">
              <a:buNone/>
            </a:pPr>
            <a:endParaRPr lang="en-ZA" dirty="0"/>
          </a:p>
        </p:txBody>
      </p:sp>
    </p:spTree>
    <p:extLst>
      <p:ext uri="{BB962C8B-B14F-4D97-AF65-F5344CB8AC3E}">
        <p14:creationId xmlns:p14="http://schemas.microsoft.com/office/powerpoint/2010/main" val="16624706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smtClean="0">
                <a:solidFill>
                  <a:srgbClr val="C00000"/>
                </a:solidFill>
              </a:rPr>
              <a:t/>
            </a:r>
            <a:br>
              <a:rPr lang="en-US" b="0" dirty="0" smtClean="0">
                <a:solidFill>
                  <a:srgbClr val="C00000"/>
                </a:solidFill>
              </a:rPr>
            </a:br>
            <a:r>
              <a:rPr lang="en-US" b="0" dirty="0">
                <a:solidFill>
                  <a:srgbClr val="C00000"/>
                </a:solidFill>
              </a:rPr>
              <a:t/>
            </a:r>
            <a:br>
              <a:rPr lang="en-US" b="0" dirty="0">
                <a:solidFill>
                  <a:srgbClr val="C00000"/>
                </a:solidFill>
              </a:rPr>
            </a:br>
            <a:r>
              <a:rPr lang="en-US" dirty="0" smtClean="0">
                <a:solidFill>
                  <a:srgbClr val="C00000"/>
                </a:solidFill>
              </a:rPr>
              <a:t>Selected</a:t>
            </a:r>
            <a:r>
              <a:rPr lang="en-US" b="0" dirty="0" smtClean="0">
                <a:solidFill>
                  <a:srgbClr val="C00000"/>
                </a:solidFill>
              </a:rPr>
              <a:t> </a:t>
            </a:r>
            <a:r>
              <a:rPr lang="en-US" dirty="0" smtClean="0">
                <a:solidFill>
                  <a:srgbClr val="C00000"/>
                </a:solidFill>
              </a:rPr>
              <a:t>Search Engines in more Detail</a:t>
            </a:r>
            <a:r>
              <a:rPr lang="en-US" b="0" dirty="0" smtClean="0">
                <a:solidFill>
                  <a:srgbClr val="C00000"/>
                </a:solidFill>
              </a:rPr>
              <a:t/>
            </a:r>
            <a:br>
              <a:rPr lang="en-US" b="0" dirty="0" smtClean="0">
                <a:solidFill>
                  <a:srgbClr val="C00000"/>
                </a:solidFill>
              </a:rPr>
            </a:br>
            <a:r>
              <a:rPr lang="en-US" sz="1200" b="0" dirty="0" err="1" smtClean="0">
                <a:solidFill>
                  <a:schemeClr val="tx1"/>
                </a:solidFill>
              </a:rPr>
              <a:t>ImageCredit</a:t>
            </a:r>
            <a:r>
              <a:rPr lang="en-US" sz="1200" b="0" dirty="0" smtClean="0">
                <a:solidFill>
                  <a:schemeClr val="tx1"/>
                </a:solidFill>
              </a:rPr>
              <a:t>:</a:t>
            </a:r>
            <a:r>
              <a:rPr lang="en-US" sz="1200" b="0" dirty="0" smtClean="0">
                <a:solidFill>
                  <a:srgbClr val="C00000"/>
                </a:solidFill>
              </a:rPr>
              <a:t> </a:t>
            </a:r>
            <a:r>
              <a:rPr lang="en-US" sz="1200" b="0" dirty="0" smtClean="0">
                <a:solidFill>
                  <a:srgbClr val="C00000"/>
                </a:solidFill>
                <a:hlinkClick r:id="rId2"/>
              </a:rPr>
              <a:t>www.seomastering.com</a:t>
            </a:r>
            <a:r>
              <a:rPr lang="en-US" sz="1200" b="0" dirty="0" smtClean="0">
                <a:solidFill>
                  <a:srgbClr val="C00000"/>
                </a:solidFill>
              </a:rPr>
              <a:t/>
            </a:r>
            <a:br>
              <a:rPr lang="en-US" sz="1200" b="0" dirty="0" smtClean="0">
                <a:solidFill>
                  <a:srgbClr val="C00000"/>
                </a:solidFill>
              </a:rPr>
            </a:br>
            <a:r>
              <a:rPr lang="en-US" b="0" dirty="0" smtClean="0">
                <a:solidFill>
                  <a:srgbClr val="C00000"/>
                </a:solidFill>
              </a:rPr>
              <a:t/>
            </a:r>
            <a:br>
              <a:rPr lang="en-US" b="0" dirty="0" smtClean="0">
                <a:solidFill>
                  <a:srgbClr val="C00000"/>
                </a:solidFill>
              </a:rPr>
            </a:br>
            <a:endParaRPr lang="en-ZA" b="0" dirty="0">
              <a:solidFill>
                <a:srgbClr val="C00000"/>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10434" y="1920353"/>
            <a:ext cx="5328836" cy="3168000"/>
          </a:xfrm>
        </p:spPr>
      </p:pic>
    </p:spTree>
    <p:extLst>
      <p:ext uri="{BB962C8B-B14F-4D97-AF65-F5344CB8AC3E}">
        <p14:creationId xmlns:p14="http://schemas.microsoft.com/office/powerpoint/2010/main" val="370586398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90F14"/>
                </a:solidFill>
              </a:rPr>
              <a:t>OER Commons</a:t>
            </a:r>
            <a:endParaRPr lang="en-ZA" dirty="0">
              <a:solidFill>
                <a:srgbClr val="A90F14"/>
              </a:solidFill>
            </a:endParaRPr>
          </a:p>
        </p:txBody>
      </p:sp>
      <p:pic>
        <p:nvPicPr>
          <p:cNvPr id="4" name="Content Placeholder 3" descr="OER Commons - Windows Internet Explorer provided by UNISA"/>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8367" y="1600200"/>
            <a:ext cx="8349265" cy="4525963"/>
          </a:xfrm>
        </p:spPr>
      </p:pic>
    </p:spTree>
    <p:extLst>
      <p:ext uri="{BB962C8B-B14F-4D97-AF65-F5344CB8AC3E}">
        <p14:creationId xmlns:p14="http://schemas.microsoft.com/office/powerpoint/2010/main" val="144296675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90F14"/>
                </a:solidFill>
              </a:rPr>
              <a:t>OER Commons</a:t>
            </a:r>
            <a:endParaRPr lang="en-ZA" dirty="0">
              <a:solidFill>
                <a:srgbClr val="A90F14"/>
              </a:solidFill>
            </a:endParaRPr>
          </a:p>
        </p:txBody>
      </p:sp>
      <p:sp>
        <p:nvSpPr>
          <p:cNvPr id="3" name="Content Placeholder 2"/>
          <p:cNvSpPr>
            <a:spLocks noGrp="1"/>
          </p:cNvSpPr>
          <p:nvPr>
            <p:ph idx="1"/>
          </p:nvPr>
        </p:nvSpPr>
        <p:spPr/>
        <p:txBody>
          <a:bodyPr>
            <a:normAutofit fontScale="92500"/>
          </a:bodyPr>
          <a:lstStyle/>
          <a:p>
            <a:r>
              <a:rPr lang="en-ZA" dirty="0">
                <a:hlinkClick r:id="rId2"/>
              </a:rPr>
              <a:t>OER Commons</a:t>
            </a:r>
            <a:r>
              <a:rPr lang="en-ZA" dirty="0"/>
              <a:t> </a:t>
            </a:r>
            <a:endParaRPr lang="en-ZA" dirty="0" smtClean="0"/>
          </a:p>
          <a:p>
            <a:r>
              <a:rPr lang="en-ZA" dirty="0" smtClean="0"/>
              <a:t>120 </a:t>
            </a:r>
            <a:r>
              <a:rPr lang="en-ZA" dirty="0"/>
              <a:t>major content partners </a:t>
            </a:r>
            <a:r>
              <a:rPr lang="en-ZA" dirty="0" smtClean="0"/>
              <a:t>collaborated to </a:t>
            </a:r>
            <a:r>
              <a:rPr lang="en-ZA" dirty="0"/>
              <a:t>provide a single point of access through which educators and learners can search across </a:t>
            </a:r>
            <a:r>
              <a:rPr lang="en-ZA" dirty="0" smtClean="0"/>
              <a:t>collections</a:t>
            </a:r>
          </a:p>
          <a:p>
            <a:r>
              <a:rPr lang="en-ZA" dirty="0" smtClean="0"/>
              <a:t>Provides </a:t>
            </a:r>
            <a:r>
              <a:rPr lang="en-ZA" dirty="0"/>
              <a:t>descriptive information about each </a:t>
            </a:r>
            <a:r>
              <a:rPr lang="en-ZA" dirty="0" smtClean="0"/>
              <a:t>resource</a:t>
            </a:r>
          </a:p>
          <a:p>
            <a:r>
              <a:rPr lang="en-ZA" dirty="0" smtClean="0"/>
              <a:t>These </a:t>
            </a:r>
            <a:r>
              <a:rPr lang="en-ZA" dirty="0"/>
              <a:t>resources are publicly available for all to use </a:t>
            </a:r>
            <a:r>
              <a:rPr lang="en-ZA" dirty="0" smtClean="0"/>
              <a:t>mainly </a:t>
            </a:r>
            <a:r>
              <a:rPr lang="en-ZA" dirty="0"/>
              <a:t>through Creative Commons licensing.</a:t>
            </a:r>
          </a:p>
        </p:txBody>
      </p:sp>
    </p:spTree>
    <p:extLst>
      <p:ext uri="{BB962C8B-B14F-4D97-AF65-F5344CB8AC3E}">
        <p14:creationId xmlns:p14="http://schemas.microsoft.com/office/powerpoint/2010/main" val="72807659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90F14"/>
                </a:solidFill>
              </a:rPr>
              <a:t>Exercise on OER Commons</a:t>
            </a:r>
            <a:endParaRPr lang="en-ZA" dirty="0">
              <a:solidFill>
                <a:srgbClr val="A90F14"/>
              </a:solidFill>
            </a:endParaRPr>
          </a:p>
        </p:txBody>
      </p:sp>
      <p:sp>
        <p:nvSpPr>
          <p:cNvPr id="3" name="Content Placeholder 2"/>
          <p:cNvSpPr>
            <a:spLocks noGrp="1"/>
          </p:cNvSpPr>
          <p:nvPr>
            <p:ph idx="1"/>
          </p:nvPr>
        </p:nvSpPr>
        <p:spPr/>
        <p:txBody>
          <a:bodyPr>
            <a:normAutofit lnSpcReduction="10000"/>
          </a:bodyPr>
          <a:lstStyle/>
          <a:p>
            <a:r>
              <a:rPr lang="en-US" sz="2000" dirty="0" smtClean="0"/>
              <a:t>Open the basic search screen and do the following:</a:t>
            </a:r>
          </a:p>
          <a:p>
            <a:pPr lvl="1"/>
            <a:r>
              <a:rPr lang="en-US" sz="2000" dirty="0" smtClean="0"/>
              <a:t>Register</a:t>
            </a:r>
          </a:p>
          <a:p>
            <a:pPr lvl="1"/>
            <a:r>
              <a:rPr lang="en-US" sz="2000" dirty="0" smtClean="0"/>
              <a:t>Find the </a:t>
            </a:r>
            <a:r>
              <a:rPr lang="en-US" sz="2000" b="1" dirty="0" smtClean="0"/>
              <a:t>advanced </a:t>
            </a:r>
            <a:r>
              <a:rPr lang="en-US" sz="2000" dirty="0" smtClean="0"/>
              <a:t>search option and open it</a:t>
            </a:r>
          </a:p>
          <a:p>
            <a:pPr lvl="1"/>
            <a:r>
              <a:rPr lang="en-US" sz="2000" dirty="0" smtClean="0"/>
              <a:t>Look at the search filters</a:t>
            </a:r>
          </a:p>
          <a:p>
            <a:pPr lvl="1"/>
            <a:r>
              <a:rPr lang="en-US" sz="2000" dirty="0" smtClean="0"/>
              <a:t>Do a search on your topic using the filters</a:t>
            </a:r>
          </a:p>
          <a:p>
            <a:pPr marL="457200" lvl="1" indent="0">
              <a:buNone/>
            </a:pPr>
            <a:endParaRPr lang="en-US" sz="2000" dirty="0" smtClean="0"/>
          </a:p>
          <a:p>
            <a:pPr marL="0" indent="0">
              <a:buNone/>
            </a:pPr>
            <a:r>
              <a:rPr lang="en-US" sz="2000" dirty="0"/>
              <a:t> </a:t>
            </a:r>
            <a:r>
              <a:rPr lang="en-US" sz="2000" b="1" dirty="0" smtClean="0">
                <a:hlinkClick r:id="rId2"/>
              </a:rPr>
              <a:t>Basic search screen</a:t>
            </a:r>
            <a:endParaRPr lang="en-US" sz="2000" b="1" dirty="0" smtClean="0"/>
          </a:p>
          <a:p>
            <a:pPr marL="0" indent="0">
              <a:buNone/>
            </a:pPr>
            <a:endParaRPr lang="en-US" sz="2000" b="1" dirty="0" smtClean="0"/>
          </a:p>
          <a:p>
            <a:pPr marL="0" indent="0">
              <a:buNone/>
            </a:pPr>
            <a:r>
              <a:rPr lang="en-US" sz="2000" b="1" dirty="0" smtClean="0">
                <a:hlinkClick r:id="rId3"/>
              </a:rPr>
              <a:t>Advanced search screen</a:t>
            </a:r>
            <a:endParaRPr lang="en-US" sz="2000" b="1" dirty="0" smtClean="0"/>
          </a:p>
          <a:p>
            <a:pPr marL="0" indent="0">
              <a:buNone/>
            </a:pPr>
            <a:endParaRPr lang="en-US" sz="2000" b="1" dirty="0" smtClean="0"/>
          </a:p>
          <a:p>
            <a:pPr marL="0" indent="0">
              <a:buNone/>
            </a:pPr>
            <a:r>
              <a:rPr lang="en-US" sz="2000" b="1" dirty="0" smtClean="0"/>
              <a:t>Training videos:</a:t>
            </a:r>
          </a:p>
          <a:p>
            <a:r>
              <a:rPr lang="en-US" sz="2000" b="1" u="sng" dirty="0">
                <a:solidFill>
                  <a:schemeClr val="dk1"/>
                </a:solidFill>
                <a:hlinkClick r:id="rId4"/>
              </a:rPr>
              <a:t>How to search OER Commons</a:t>
            </a:r>
            <a:r>
              <a:rPr lang="en-US" sz="2000" b="1" dirty="0">
                <a:solidFill>
                  <a:schemeClr val="dk1"/>
                </a:solidFill>
              </a:rPr>
              <a:t>  </a:t>
            </a:r>
            <a:r>
              <a:rPr lang="en-US" sz="2000" dirty="0">
                <a:solidFill>
                  <a:schemeClr val="dk1"/>
                </a:solidFill>
              </a:rPr>
              <a:t>(2.26 minutes on </a:t>
            </a:r>
            <a:r>
              <a:rPr lang="en-US" sz="2000" i="1" dirty="0">
                <a:solidFill>
                  <a:schemeClr val="dk1"/>
                </a:solidFill>
              </a:rPr>
              <a:t>YouTube)</a:t>
            </a:r>
            <a:endParaRPr lang="en-ZA" sz="2000" dirty="0">
              <a:solidFill>
                <a:schemeClr val="dk1"/>
              </a:solidFill>
            </a:endParaRPr>
          </a:p>
          <a:p>
            <a:r>
              <a:rPr lang="en-US" sz="2000" b="1" u="sng" dirty="0">
                <a:solidFill>
                  <a:schemeClr val="dk1"/>
                </a:solidFill>
                <a:hlinkClick r:id="rId5"/>
              </a:rPr>
              <a:t>Playlist of OER Instructional </a:t>
            </a:r>
            <a:r>
              <a:rPr lang="en-US" sz="2000" b="1" u="sng" dirty="0" smtClean="0">
                <a:solidFill>
                  <a:schemeClr val="dk1"/>
                </a:solidFill>
                <a:hlinkClick r:id="rId5"/>
              </a:rPr>
              <a:t>Videos</a:t>
            </a:r>
            <a:r>
              <a:rPr lang="en-US" sz="2000" b="1" u="sng" dirty="0" smtClean="0">
                <a:solidFill>
                  <a:schemeClr val="dk1"/>
                </a:solidFill>
              </a:rPr>
              <a:t> </a:t>
            </a:r>
            <a:endParaRPr lang="en-ZA" sz="2000" dirty="0"/>
          </a:p>
          <a:p>
            <a:pPr marL="0" indent="0">
              <a:buNone/>
            </a:pPr>
            <a:endParaRPr lang="en-US" dirty="0"/>
          </a:p>
          <a:p>
            <a:pPr marL="0" indent="0">
              <a:buNone/>
            </a:pPr>
            <a:endParaRPr lang="en-US" dirty="0" smtClean="0"/>
          </a:p>
          <a:p>
            <a:endParaRPr lang="en-US" dirty="0" smtClean="0"/>
          </a:p>
          <a:p>
            <a:pPr lvl="1"/>
            <a:endParaRPr lang="en-ZA" b="1" dirty="0"/>
          </a:p>
        </p:txBody>
      </p:sp>
    </p:spTree>
    <p:extLst>
      <p:ext uri="{BB962C8B-B14F-4D97-AF65-F5344CB8AC3E}">
        <p14:creationId xmlns:p14="http://schemas.microsoft.com/office/powerpoint/2010/main" val="371880424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A90F14"/>
                </a:solidFill>
              </a:rPr>
              <a:t>MERLOT</a:t>
            </a:r>
            <a:endParaRPr lang="en-ZA" dirty="0">
              <a:solidFill>
                <a:srgbClr val="A90F14"/>
              </a:solidFill>
            </a:endParaRPr>
          </a:p>
        </p:txBody>
      </p:sp>
      <p:pic>
        <p:nvPicPr>
          <p:cNvPr id="2" name="Content Placeholder 1" descr="MERLOT II - Home - Windows Internet Explorer provided by UNISA"/>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8367" y="1600200"/>
            <a:ext cx="8349265" cy="4525963"/>
          </a:xfrm>
        </p:spPr>
      </p:pic>
    </p:spTree>
    <p:extLst>
      <p:ext uri="{BB962C8B-B14F-4D97-AF65-F5344CB8AC3E}">
        <p14:creationId xmlns:p14="http://schemas.microsoft.com/office/powerpoint/2010/main" val="230491633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90F14"/>
                </a:solidFill>
              </a:rPr>
              <a:t>MERLOT     </a:t>
            </a:r>
            <a:endParaRPr lang="en-ZA" dirty="0">
              <a:solidFill>
                <a:srgbClr val="A90F14"/>
              </a:solidFill>
            </a:endParaRPr>
          </a:p>
        </p:txBody>
      </p:sp>
      <p:sp>
        <p:nvSpPr>
          <p:cNvPr id="3" name="Content Placeholder 2"/>
          <p:cNvSpPr>
            <a:spLocks noGrp="1"/>
          </p:cNvSpPr>
          <p:nvPr>
            <p:ph idx="1"/>
          </p:nvPr>
        </p:nvSpPr>
        <p:spPr>
          <a:xfrm>
            <a:off x="495300" y="1467362"/>
            <a:ext cx="8915400" cy="4525963"/>
          </a:xfrm>
        </p:spPr>
        <p:txBody>
          <a:bodyPr>
            <a:normAutofit fontScale="92500"/>
          </a:bodyPr>
          <a:lstStyle/>
          <a:p>
            <a:r>
              <a:rPr lang="en-ZA" dirty="0">
                <a:hlinkClick r:id="rId2"/>
              </a:rPr>
              <a:t>MERLOT</a:t>
            </a:r>
            <a:r>
              <a:rPr lang="en-ZA" dirty="0"/>
              <a:t> </a:t>
            </a:r>
            <a:r>
              <a:rPr lang="en-ZA" dirty="0" smtClean="0"/>
              <a:t>is a free </a:t>
            </a:r>
            <a:r>
              <a:rPr lang="en-ZA" dirty="0"/>
              <a:t>and open online community of resources designed </a:t>
            </a:r>
            <a:r>
              <a:rPr lang="en-ZA" dirty="0" smtClean="0"/>
              <a:t>for </a:t>
            </a:r>
            <a:r>
              <a:rPr lang="en-ZA" dirty="0"/>
              <a:t>faculty, staff and students of higher education </a:t>
            </a:r>
            <a:r>
              <a:rPr lang="en-ZA" dirty="0" smtClean="0"/>
              <a:t>to </a:t>
            </a:r>
            <a:r>
              <a:rPr lang="en-ZA" dirty="0"/>
              <a:t>share their learning </a:t>
            </a:r>
            <a:r>
              <a:rPr lang="en-ZA" dirty="0" smtClean="0"/>
              <a:t>materials</a:t>
            </a:r>
          </a:p>
          <a:p>
            <a:r>
              <a:rPr lang="en-ZA" dirty="0" smtClean="0"/>
              <a:t> </a:t>
            </a:r>
            <a:r>
              <a:rPr lang="en-ZA" dirty="0"/>
              <a:t>MERLOT provides collections of peer reviewed online learning </a:t>
            </a:r>
            <a:r>
              <a:rPr lang="en-ZA" dirty="0" smtClean="0"/>
              <a:t>materials </a:t>
            </a:r>
          </a:p>
          <a:p>
            <a:r>
              <a:rPr lang="en-ZA" dirty="0" smtClean="0"/>
              <a:t>Has </a:t>
            </a:r>
            <a:r>
              <a:rPr lang="en-ZA" dirty="0"/>
              <a:t>a set of faculty development support services. </a:t>
            </a:r>
            <a:endParaRPr lang="en-ZA" dirty="0" smtClean="0"/>
          </a:p>
          <a:p>
            <a:r>
              <a:rPr lang="en-ZA" dirty="0" smtClean="0"/>
              <a:t>Merlot </a:t>
            </a:r>
            <a:r>
              <a:rPr lang="en-ZA" dirty="0"/>
              <a:t>resources are Creative Commons licensed</a:t>
            </a:r>
          </a:p>
        </p:txBody>
      </p:sp>
    </p:spTree>
    <p:extLst>
      <p:ext uri="{BB962C8B-B14F-4D97-AF65-F5344CB8AC3E}">
        <p14:creationId xmlns:p14="http://schemas.microsoft.com/office/powerpoint/2010/main" val="16528464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A90F14"/>
                </a:solidFill>
              </a:rPr>
              <a:t>UnisaOpen</a:t>
            </a:r>
            <a:r>
              <a:rPr lang="en-US" dirty="0" smtClean="0">
                <a:solidFill>
                  <a:srgbClr val="A90F14"/>
                </a:solidFill>
              </a:rPr>
              <a:t>(2)</a:t>
            </a:r>
            <a:endParaRPr lang="en-ZA" dirty="0">
              <a:solidFill>
                <a:srgbClr val="A90F14"/>
              </a:solidFill>
            </a:endParaRPr>
          </a:p>
        </p:txBody>
      </p:sp>
      <p:sp>
        <p:nvSpPr>
          <p:cNvPr id="3" name="Content Placeholder 2"/>
          <p:cNvSpPr>
            <a:spLocks noGrp="1"/>
          </p:cNvSpPr>
          <p:nvPr>
            <p:ph idx="1"/>
          </p:nvPr>
        </p:nvSpPr>
        <p:spPr/>
        <p:txBody>
          <a:bodyPr>
            <a:normAutofit/>
          </a:bodyPr>
          <a:lstStyle/>
          <a:p>
            <a:r>
              <a:rPr lang="en-ZA" sz="2400" dirty="0">
                <a:hlinkClick r:id="rId2"/>
              </a:rPr>
              <a:t>Find OER</a:t>
            </a:r>
            <a:r>
              <a:rPr lang="en-ZA" sz="2400" dirty="0"/>
              <a:t> Access global, African and South African resources or use the OER search engine links to find resources to suit your </a:t>
            </a:r>
            <a:r>
              <a:rPr lang="en-ZA" sz="2400" dirty="0" smtClean="0"/>
              <a:t>needs</a:t>
            </a:r>
          </a:p>
          <a:p>
            <a:pPr marL="0" indent="0">
              <a:buNone/>
            </a:pPr>
            <a:endParaRPr lang="en-ZA" sz="2400" dirty="0"/>
          </a:p>
          <a:p>
            <a:r>
              <a:rPr lang="en-ZA" sz="2400" dirty="0">
                <a:hlinkClick r:id="rId3"/>
              </a:rPr>
              <a:t>OER Funding</a:t>
            </a:r>
            <a:r>
              <a:rPr lang="en-ZA" sz="2400" dirty="0"/>
              <a:t> Find resources to help secure funding for developing your </a:t>
            </a:r>
            <a:r>
              <a:rPr lang="en-ZA" sz="2400" dirty="0" smtClean="0"/>
              <a:t>OER</a:t>
            </a:r>
          </a:p>
          <a:p>
            <a:pPr marL="0" indent="0">
              <a:buNone/>
            </a:pPr>
            <a:endParaRPr lang="en-ZA" sz="2400" dirty="0"/>
          </a:p>
          <a:p>
            <a:r>
              <a:rPr lang="en-ZA" sz="2400" dirty="0">
                <a:hlinkClick r:id="rId4"/>
              </a:rPr>
              <a:t>Open Access</a:t>
            </a:r>
            <a:r>
              <a:rPr lang="en-ZA" sz="2400" dirty="0"/>
              <a:t> Many options exist for academics to contribute to Open Access publishing. This page provides resources to support them in this endeavour.</a:t>
            </a:r>
          </a:p>
          <a:p>
            <a:endParaRPr lang="en-ZA" sz="2400" dirty="0"/>
          </a:p>
        </p:txBody>
      </p:sp>
    </p:spTree>
    <p:extLst>
      <p:ext uri="{BB962C8B-B14F-4D97-AF65-F5344CB8AC3E}">
        <p14:creationId xmlns:p14="http://schemas.microsoft.com/office/powerpoint/2010/main" val="226549071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90F14"/>
                </a:solidFill>
              </a:rPr>
              <a:t>Exercise MERLOT</a:t>
            </a:r>
            <a:endParaRPr lang="en-ZA" dirty="0">
              <a:solidFill>
                <a:srgbClr val="A90F14"/>
              </a:solidFill>
            </a:endParaRPr>
          </a:p>
        </p:txBody>
      </p:sp>
      <p:sp>
        <p:nvSpPr>
          <p:cNvPr id="3" name="Content Placeholder 2"/>
          <p:cNvSpPr>
            <a:spLocks noGrp="1"/>
          </p:cNvSpPr>
          <p:nvPr>
            <p:ph idx="1"/>
          </p:nvPr>
        </p:nvSpPr>
        <p:spPr/>
        <p:txBody>
          <a:bodyPr>
            <a:normAutofit lnSpcReduction="10000"/>
          </a:bodyPr>
          <a:lstStyle/>
          <a:p>
            <a:r>
              <a:rPr lang="en-US" sz="2000" dirty="0" smtClean="0"/>
              <a:t>Open the basic search screen and do the following:</a:t>
            </a:r>
          </a:p>
          <a:p>
            <a:pPr lvl="1"/>
            <a:r>
              <a:rPr lang="en-US" sz="2000" dirty="0" smtClean="0"/>
              <a:t>Register</a:t>
            </a:r>
          </a:p>
          <a:p>
            <a:pPr lvl="1"/>
            <a:r>
              <a:rPr lang="en-US" sz="2000" dirty="0" smtClean="0"/>
              <a:t>Find the </a:t>
            </a:r>
            <a:r>
              <a:rPr lang="en-US" sz="2000" b="1" dirty="0" smtClean="0"/>
              <a:t>advanced </a:t>
            </a:r>
            <a:r>
              <a:rPr lang="en-US" sz="2000" dirty="0" smtClean="0"/>
              <a:t>search option and open it</a:t>
            </a:r>
          </a:p>
          <a:p>
            <a:pPr lvl="1"/>
            <a:r>
              <a:rPr lang="en-US" sz="2000" dirty="0" smtClean="0"/>
              <a:t>Look at the search filters</a:t>
            </a:r>
          </a:p>
          <a:p>
            <a:pPr lvl="1"/>
            <a:r>
              <a:rPr lang="en-US" sz="2000" dirty="0" smtClean="0"/>
              <a:t>Do a search on your topic using the filters</a:t>
            </a:r>
          </a:p>
          <a:p>
            <a:pPr marL="0" indent="0">
              <a:buNone/>
            </a:pPr>
            <a:r>
              <a:rPr lang="en-US" sz="2000" dirty="0"/>
              <a:t> </a:t>
            </a:r>
            <a:r>
              <a:rPr lang="en-US" sz="2000" b="1" dirty="0" smtClean="0"/>
              <a:t>Basic search screen</a:t>
            </a:r>
          </a:p>
          <a:p>
            <a:pPr marL="0" indent="0">
              <a:buNone/>
            </a:pPr>
            <a:endParaRPr lang="en-US" sz="2000" b="1" dirty="0" smtClean="0"/>
          </a:p>
          <a:p>
            <a:pPr marL="0" indent="0">
              <a:buNone/>
            </a:pPr>
            <a:r>
              <a:rPr lang="en-US" sz="2000" b="1" dirty="0" smtClean="0"/>
              <a:t>Advanced search screen</a:t>
            </a:r>
          </a:p>
          <a:p>
            <a:pPr marL="0" indent="0">
              <a:buNone/>
            </a:pPr>
            <a:endParaRPr lang="en-US" sz="2000" b="1" dirty="0"/>
          </a:p>
          <a:p>
            <a:pPr marL="0" indent="0">
              <a:buNone/>
            </a:pPr>
            <a:r>
              <a:rPr lang="en-US" sz="2000" b="1" dirty="0" smtClean="0"/>
              <a:t>Training Videos</a:t>
            </a:r>
          </a:p>
          <a:p>
            <a:r>
              <a:rPr lang="en-ZA" sz="2000" b="1" u="sng" dirty="0">
                <a:solidFill>
                  <a:schemeClr val="dk1"/>
                </a:solidFill>
                <a:hlinkClick r:id="rId2"/>
              </a:rPr>
              <a:t>Merlot Basic Keyword Search Tutorial</a:t>
            </a:r>
            <a:r>
              <a:rPr lang="en-ZA" sz="2000" b="1" dirty="0">
                <a:solidFill>
                  <a:schemeClr val="dk1"/>
                </a:solidFill>
              </a:rPr>
              <a:t>  </a:t>
            </a:r>
            <a:r>
              <a:rPr lang="en-ZA" sz="2000" dirty="0">
                <a:solidFill>
                  <a:schemeClr val="dk1"/>
                </a:solidFill>
              </a:rPr>
              <a:t>(2.39 minutes on YouTube</a:t>
            </a:r>
            <a:r>
              <a:rPr lang="en-ZA" sz="2000" dirty="0" smtClean="0">
                <a:solidFill>
                  <a:schemeClr val="dk1"/>
                </a:solidFill>
              </a:rPr>
              <a:t>)</a:t>
            </a:r>
          </a:p>
          <a:p>
            <a:pPr marL="0" indent="0">
              <a:buNone/>
            </a:pPr>
            <a:endParaRPr lang="en-ZA" sz="2000" dirty="0">
              <a:solidFill>
                <a:schemeClr val="dk1"/>
              </a:solidFill>
            </a:endParaRPr>
          </a:p>
          <a:p>
            <a:r>
              <a:rPr lang="en-ZA" sz="2000" b="1" u="sng" dirty="0">
                <a:solidFill>
                  <a:schemeClr val="dk1"/>
                </a:solidFill>
                <a:hlinkClick r:id="rId3"/>
              </a:rPr>
              <a:t>Merlot Advance Search Tutorial</a:t>
            </a:r>
            <a:r>
              <a:rPr lang="en-ZA" sz="2000" dirty="0">
                <a:solidFill>
                  <a:schemeClr val="dk1"/>
                </a:solidFill>
              </a:rPr>
              <a:t> (3.21 minutes on YouTube</a:t>
            </a:r>
            <a:endParaRPr lang="en-ZA" sz="2000" dirty="0"/>
          </a:p>
          <a:p>
            <a:pPr marL="0" indent="0">
              <a:buNone/>
            </a:pPr>
            <a:endParaRPr lang="en-US" sz="2400" b="1" dirty="0" smtClean="0"/>
          </a:p>
          <a:p>
            <a:pPr marL="0" indent="0">
              <a:buNone/>
            </a:pPr>
            <a:endParaRPr lang="en-US" dirty="0"/>
          </a:p>
          <a:p>
            <a:pPr marL="0" indent="0">
              <a:buNone/>
            </a:pPr>
            <a:endParaRPr lang="en-US" dirty="0" smtClean="0"/>
          </a:p>
          <a:p>
            <a:endParaRPr lang="en-US" dirty="0" smtClean="0"/>
          </a:p>
          <a:p>
            <a:pPr lvl="1"/>
            <a:endParaRPr lang="en-ZA" b="1" dirty="0"/>
          </a:p>
        </p:txBody>
      </p:sp>
    </p:spTree>
    <p:extLst>
      <p:ext uri="{BB962C8B-B14F-4D97-AF65-F5344CB8AC3E}">
        <p14:creationId xmlns:p14="http://schemas.microsoft.com/office/powerpoint/2010/main" val="153538538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solidFill>
                  <a:srgbClr val="A90F14"/>
                </a:solidFill>
              </a:rPr>
              <a:t/>
            </a:r>
            <a:br>
              <a:rPr lang="en-US" dirty="0" smtClean="0">
                <a:solidFill>
                  <a:srgbClr val="A90F14"/>
                </a:solidFill>
              </a:rPr>
            </a:br>
            <a:r>
              <a:rPr lang="en-US" dirty="0">
                <a:solidFill>
                  <a:srgbClr val="A90F14"/>
                </a:solidFill>
              </a:rPr>
              <a:t/>
            </a:r>
            <a:br>
              <a:rPr lang="en-US" dirty="0">
                <a:solidFill>
                  <a:srgbClr val="A90F14"/>
                </a:solidFill>
              </a:rPr>
            </a:br>
            <a:r>
              <a:rPr lang="en-US" dirty="0" smtClean="0">
                <a:solidFill>
                  <a:srgbClr val="A90F14"/>
                </a:solidFill>
              </a:rPr>
              <a:t/>
            </a:r>
            <a:br>
              <a:rPr lang="en-US" dirty="0" smtClean="0">
                <a:solidFill>
                  <a:srgbClr val="A90F14"/>
                </a:solidFill>
              </a:rPr>
            </a:br>
            <a:r>
              <a:rPr lang="en-US" dirty="0">
                <a:solidFill>
                  <a:srgbClr val="A90F14"/>
                </a:solidFill>
              </a:rPr>
              <a:t/>
            </a:r>
            <a:br>
              <a:rPr lang="en-US" dirty="0">
                <a:solidFill>
                  <a:srgbClr val="A90F14"/>
                </a:solidFill>
              </a:rPr>
            </a:br>
            <a:r>
              <a:rPr lang="en-US" b="1" dirty="0">
                <a:solidFill>
                  <a:srgbClr val="A90F14"/>
                </a:solidFill>
              </a:rPr>
              <a:t>About OER Africa</a:t>
            </a:r>
            <a:r>
              <a:rPr lang="en-US" dirty="0" smtClean="0">
                <a:solidFill>
                  <a:srgbClr val="A90F14"/>
                </a:solidFill>
              </a:rPr>
              <a:t/>
            </a:r>
            <a:br>
              <a:rPr lang="en-US" dirty="0" smtClean="0">
                <a:solidFill>
                  <a:srgbClr val="A90F14"/>
                </a:solidFill>
              </a:rPr>
            </a:br>
            <a:r>
              <a:rPr lang="en-US" dirty="0">
                <a:solidFill>
                  <a:srgbClr val="A90F14"/>
                </a:solidFill>
              </a:rPr>
              <a:t/>
            </a:r>
            <a:br>
              <a:rPr lang="en-US" dirty="0">
                <a:solidFill>
                  <a:srgbClr val="A90F14"/>
                </a:solidFill>
              </a:rPr>
            </a:br>
            <a:r>
              <a:rPr lang="en-US" dirty="0" smtClean="0">
                <a:solidFill>
                  <a:srgbClr val="A90F14"/>
                </a:solidFill>
              </a:rPr>
              <a:t/>
            </a:r>
            <a:br>
              <a:rPr lang="en-US" dirty="0" smtClean="0">
                <a:solidFill>
                  <a:srgbClr val="A90F14"/>
                </a:solidFill>
              </a:rPr>
            </a:br>
            <a:endParaRPr lang="en-ZA" b="1" dirty="0">
              <a:solidFill>
                <a:srgbClr val="A90F14"/>
              </a:solidFill>
            </a:endParaRPr>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2605" y="2053299"/>
            <a:ext cx="6906686" cy="2520000"/>
          </a:xfrm>
        </p:spPr>
      </p:pic>
    </p:spTree>
    <p:extLst>
      <p:ext uri="{BB962C8B-B14F-4D97-AF65-F5344CB8AC3E}">
        <p14:creationId xmlns:p14="http://schemas.microsoft.com/office/powerpoint/2010/main" val="191965013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C00000"/>
                </a:solidFill>
              </a:rPr>
              <a:t>OER Africa</a:t>
            </a:r>
            <a:endParaRPr lang="en-ZA" dirty="0">
              <a:solidFill>
                <a:srgbClr val="C00000"/>
              </a:solidFill>
            </a:endParaRPr>
          </a:p>
        </p:txBody>
      </p:sp>
      <p:pic>
        <p:nvPicPr>
          <p:cNvPr id="6" name="Content Placeholder 5" descr="About Us | OER Africa - Windows Internet Explorer provided by UNISA"/>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8367" y="1600200"/>
            <a:ext cx="8349265" cy="4525963"/>
          </a:xfrm>
        </p:spPr>
      </p:pic>
    </p:spTree>
    <p:extLst>
      <p:ext uri="{BB962C8B-B14F-4D97-AF65-F5344CB8AC3E}">
        <p14:creationId xmlns:p14="http://schemas.microsoft.com/office/powerpoint/2010/main" val="297574436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OER Africa</a:t>
            </a:r>
            <a:endParaRPr lang="en-ZA" dirty="0">
              <a:solidFill>
                <a:srgbClr val="C00000"/>
              </a:solidFill>
            </a:endParaRPr>
          </a:p>
        </p:txBody>
      </p:sp>
      <p:sp>
        <p:nvSpPr>
          <p:cNvPr id="3" name="Content Placeholder 2"/>
          <p:cNvSpPr>
            <a:spLocks noGrp="1"/>
          </p:cNvSpPr>
          <p:nvPr>
            <p:ph idx="1"/>
          </p:nvPr>
        </p:nvSpPr>
        <p:spPr/>
        <p:txBody>
          <a:bodyPr>
            <a:normAutofit/>
          </a:bodyPr>
          <a:lstStyle/>
          <a:p>
            <a:r>
              <a:rPr lang="en-ZA" sz="2000" dirty="0">
                <a:hlinkClick r:id="rId2"/>
              </a:rPr>
              <a:t>OER Africa</a:t>
            </a:r>
            <a:r>
              <a:rPr lang="en-ZA" sz="2000" dirty="0" smtClean="0"/>
              <a:t> </a:t>
            </a:r>
            <a:r>
              <a:rPr lang="en-ZA" sz="2000" dirty="0"/>
              <a:t>is </a:t>
            </a:r>
            <a:r>
              <a:rPr lang="en-ZA" sz="2000" dirty="0" smtClean="0"/>
              <a:t>an initiative </a:t>
            </a:r>
            <a:r>
              <a:rPr lang="en-ZA" sz="2000" dirty="0"/>
              <a:t>established by the South African Institute </a:t>
            </a:r>
            <a:r>
              <a:rPr lang="en-ZA" sz="2000" dirty="0" smtClean="0"/>
              <a:t>for </a:t>
            </a:r>
            <a:r>
              <a:rPr lang="en-ZA" sz="2000" dirty="0"/>
              <a:t>Distance Education (</a:t>
            </a:r>
            <a:r>
              <a:rPr lang="en-ZA" sz="2000" dirty="0" err="1"/>
              <a:t>Saide</a:t>
            </a:r>
            <a:r>
              <a:rPr lang="en-ZA" sz="2000" dirty="0" smtClean="0"/>
              <a:t>)</a:t>
            </a:r>
          </a:p>
          <a:p>
            <a:pPr marL="0" indent="0">
              <a:buNone/>
            </a:pPr>
            <a:endParaRPr lang="en-ZA" sz="2000" dirty="0" smtClean="0"/>
          </a:p>
          <a:p>
            <a:r>
              <a:rPr lang="en-ZA" sz="2000" dirty="0" smtClean="0"/>
              <a:t>They </a:t>
            </a:r>
            <a:r>
              <a:rPr lang="en-ZA" sz="2000" dirty="0"/>
              <a:t>play a leading role in supporting higher education </a:t>
            </a:r>
            <a:r>
              <a:rPr lang="en-ZA" sz="2000" dirty="0" smtClean="0"/>
              <a:t>institutions </a:t>
            </a:r>
            <a:r>
              <a:rPr lang="en-ZA" sz="2000" dirty="0"/>
              <a:t>across Africa in the development and use </a:t>
            </a:r>
            <a:r>
              <a:rPr lang="en-ZA" sz="2000" dirty="0" smtClean="0"/>
              <a:t>OER</a:t>
            </a:r>
            <a:r>
              <a:rPr lang="en-ZA" sz="2000" dirty="0"/>
              <a:t>s</a:t>
            </a:r>
            <a:r>
              <a:rPr lang="en-ZA" sz="2000" dirty="0" smtClean="0"/>
              <a:t> </a:t>
            </a:r>
            <a:r>
              <a:rPr lang="en-ZA" sz="2000" dirty="0"/>
              <a:t>to enhance teaching and </a:t>
            </a:r>
            <a:r>
              <a:rPr lang="en-ZA" sz="2000" dirty="0" smtClean="0"/>
              <a:t>learning</a:t>
            </a:r>
          </a:p>
          <a:p>
            <a:pPr marL="0" indent="0">
              <a:buNone/>
            </a:pPr>
            <a:endParaRPr lang="en-ZA" sz="2000" dirty="0"/>
          </a:p>
          <a:p>
            <a:r>
              <a:rPr lang="en-ZA" sz="2000" dirty="0" smtClean="0"/>
              <a:t>Their projects </a:t>
            </a:r>
            <a:r>
              <a:rPr lang="en-ZA" sz="2000" dirty="0"/>
              <a:t>and partnerships </a:t>
            </a:r>
            <a:r>
              <a:rPr lang="en-ZA" sz="2000" dirty="0" smtClean="0"/>
              <a:t>focus </a:t>
            </a:r>
            <a:r>
              <a:rPr lang="en-ZA" sz="2000" dirty="0"/>
              <a:t>primarily, </a:t>
            </a:r>
            <a:r>
              <a:rPr lang="en-ZA" sz="2000" dirty="0" smtClean="0"/>
              <a:t>on </a:t>
            </a:r>
            <a:r>
              <a:rPr lang="en-ZA" sz="2000" dirty="0"/>
              <a:t>teacher education, academic skills for higher education, agriculture, </a:t>
            </a:r>
            <a:r>
              <a:rPr lang="en-ZA" sz="2000" dirty="0" smtClean="0"/>
              <a:t>and </a:t>
            </a:r>
            <a:r>
              <a:rPr lang="en-ZA" sz="2000" dirty="0"/>
              <a:t>health </a:t>
            </a:r>
            <a:r>
              <a:rPr lang="en-ZA" sz="2000" dirty="0" smtClean="0"/>
              <a:t>education</a:t>
            </a:r>
          </a:p>
          <a:p>
            <a:pPr marL="0" indent="0">
              <a:buNone/>
            </a:pPr>
            <a:endParaRPr lang="en-ZA" sz="2000" dirty="0" smtClean="0"/>
          </a:p>
          <a:p>
            <a:r>
              <a:rPr lang="en-US" sz="2000" dirty="0" smtClean="0"/>
              <a:t>It is not a search engine for African content, but provides access to various OER search engines and repositories – content still has to adapted, remixed and made relevant for Africa</a:t>
            </a:r>
            <a:endParaRPr lang="en-ZA" sz="2000" dirty="0"/>
          </a:p>
          <a:p>
            <a:endParaRPr lang="en-ZA" sz="2000" dirty="0">
              <a:solidFill>
                <a:schemeClr val="tx2"/>
              </a:solidFill>
            </a:endParaRPr>
          </a:p>
        </p:txBody>
      </p:sp>
    </p:spTree>
    <p:extLst>
      <p:ext uri="{BB962C8B-B14F-4D97-AF65-F5344CB8AC3E}">
        <p14:creationId xmlns:p14="http://schemas.microsoft.com/office/powerpoint/2010/main" val="182028725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90F14"/>
                </a:solidFill>
              </a:rPr>
              <a:t>Exercise OER Africa</a:t>
            </a:r>
            <a:endParaRPr lang="en-ZA" dirty="0">
              <a:solidFill>
                <a:srgbClr val="A90F14"/>
              </a:solidFill>
            </a:endParaRPr>
          </a:p>
        </p:txBody>
      </p:sp>
      <p:sp>
        <p:nvSpPr>
          <p:cNvPr id="3" name="Content Placeholder 2"/>
          <p:cNvSpPr>
            <a:spLocks noGrp="1"/>
          </p:cNvSpPr>
          <p:nvPr>
            <p:ph idx="1"/>
          </p:nvPr>
        </p:nvSpPr>
        <p:spPr/>
        <p:txBody>
          <a:bodyPr>
            <a:normAutofit fontScale="32500" lnSpcReduction="20000"/>
          </a:bodyPr>
          <a:lstStyle/>
          <a:p>
            <a:endParaRPr lang="en-US" sz="2000" dirty="0" smtClean="0"/>
          </a:p>
          <a:p>
            <a:endParaRPr lang="en-US" sz="2000" dirty="0"/>
          </a:p>
          <a:p>
            <a:r>
              <a:rPr lang="en-US" sz="8600" dirty="0" err="1" smtClean="0"/>
              <a:t>Familiarise</a:t>
            </a:r>
            <a:r>
              <a:rPr lang="en-US" sz="8600" dirty="0" smtClean="0"/>
              <a:t> yourself with the content on OER Africa </a:t>
            </a:r>
          </a:p>
          <a:p>
            <a:endParaRPr lang="en-US" sz="8600" dirty="0"/>
          </a:p>
          <a:p>
            <a:r>
              <a:rPr lang="en-US" sz="8600" dirty="0" smtClean="0"/>
              <a:t>Open</a:t>
            </a:r>
            <a:r>
              <a:rPr lang="en-US" sz="8600" b="1" dirty="0" smtClean="0"/>
              <a:t> </a:t>
            </a:r>
            <a:r>
              <a:rPr lang="en-US" sz="8600" b="1" dirty="0" smtClean="0">
                <a:hlinkClick r:id="rId2"/>
              </a:rPr>
              <a:t>OER Africa</a:t>
            </a:r>
            <a:endParaRPr lang="en-US" sz="8600" b="1" dirty="0" smtClean="0"/>
          </a:p>
          <a:p>
            <a:endParaRPr lang="en-US" sz="8600" b="1" dirty="0"/>
          </a:p>
          <a:p>
            <a:r>
              <a:rPr lang="en-US" sz="8600" dirty="0" smtClean="0"/>
              <a:t>Go to the tab Understanding OER and the section on </a:t>
            </a:r>
            <a:r>
              <a:rPr lang="en-US" sz="8600" b="1" dirty="0" smtClean="0">
                <a:hlinkClick r:id="rId3"/>
              </a:rPr>
              <a:t>find OER</a:t>
            </a:r>
            <a:endParaRPr lang="en-US" sz="8600" b="1" dirty="0" smtClean="0"/>
          </a:p>
          <a:p>
            <a:endParaRPr lang="en-US" sz="8600" dirty="0"/>
          </a:p>
          <a:p>
            <a:pPr marL="0" indent="0">
              <a:buNone/>
            </a:pPr>
            <a:r>
              <a:rPr lang="en-US" sz="8600" b="1" dirty="0" smtClean="0"/>
              <a:t>Training Videos</a:t>
            </a:r>
            <a:endParaRPr lang="en-US" dirty="0"/>
          </a:p>
          <a:p>
            <a:pPr marL="0" indent="0">
              <a:buNone/>
            </a:pPr>
            <a:endParaRPr lang="en-US" dirty="0"/>
          </a:p>
          <a:p>
            <a:pPr marL="0" indent="0">
              <a:buNone/>
            </a:pPr>
            <a:r>
              <a:rPr lang="en-US" sz="7400" b="1" dirty="0" smtClean="0">
                <a:hlinkClick r:id="rId4"/>
              </a:rPr>
              <a:t>OER Africa</a:t>
            </a:r>
            <a:r>
              <a:rPr lang="en-US" sz="7400" b="1" dirty="0" smtClean="0"/>
              <a:t>  </a:t>
            </a:r>
            <a:r>
              <a:rPr lang="en-US" sz="7400" dirty="0" smtClean="0"/>
              <a:t>(YouTube 11:44)  You will see other video content on this page produced by OER Africa.</a:t>
            </a:r>
            <a:endParaRPr lang="en-US" sz="7400" b="1" dirty="0" smtClean="0"/>
          </a:p>
          <a:p>
            <a:pPr lvl="1"/>
            <a:endParaRPr lang="en-ZA" b="1" dirty="0"/>
          </a:p>
        </p:txBody>
      </p:sp>
    </p:spTree>
    <p:extLst>
      <p:ext uri="{BB962C8B-B14F-4D97-AF65-F5344CB8AC3E}">
        <p14:creationId xmlns:p14="http://schemas.microsoft.com/office/powerpoint/2010/main" val="335790758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690744"/>
            <a:ext cx="8915400" cy="1143000"/>
          </a:xfrm>
        </p:spPr>
        <p:txBody>
          <a:bodyPr/>
          <a:lstStyle/>
          <a:p>
            <a:r>
              <a:rPr lang="en-US" dirty="0" smtClean="0">
                <a:solidFill>
                  <a:srgbClr val="C00000"/>
                </a:solidFill>
              </a:rPr>
              <a:t>Evaluation criteria</a:t>
            </a:r>
            <a:endParaRPr lang="en-ZA" dirty="0">
              <a:solidFill>
                <a:srgbClr val="C00000"/>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4092" y="2635112"/>
            <a:ext cx="3652703" cy="273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59868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What makes a good OER</a:t>
            </a:r>
            <a:endParaRPr lang="en-ZA" dirty="0">
              <a:solidFill>
                <a:srgbClr val="C00000"/>
              </a:solidFill>
            </a:endParaRPr>
          </a:p>
        </p:txBody>
      </p:sp>
      <p:sp>
        <p:nvSpPr>
          <p:cNvPr id="3" name="Content Placeholder 2"/>
          <p:cNvSpPr>
            <a:spLocks noGrp="1"/>
          </p:cNvSpPr>
          <p:nvPr>
            <p:ph idx="1"/>
          </p:nvPr>
        </p:nvSpPr>
        <p:spPr/>
        <p:txBody>
          <a:bodyPr>
            <a:normAutofit/>
          </a:bodyPr>
          <a:lstStyle/>
          <a:p>
            <a:pPr marL="0" indent="0">
              <a:buNone/>
            </a:pPr>
            <a:r>
              <a:rPr lang="en-ZA" sz="1800" dirty="0"/>
              <a:t>A good OER includes basically the following</a:t>
            </a:r>
            <a:r>
              <a:rPr lang="en-ZA" sz="1800" dirty="0" smtClean="0"/>
              <a:t>:</a:t>
            </a:r>
          </a:p>
          <a:p>
            <a:pPr marL="0" indent="0">
              <a:buNone/>
            </a:pPr>
            <a:endParaRPr lang="en-ZA" sz="1800" dirty="0"/>
          </a:p>
          <a:p>
            <a:pPr lvl="0"/>
            <a:r>
              <a:rPr lang="en-ZA" sz="1800" dirty="0"/>
              <a:t>Being </a:t>
            </a:r>
            <a:r>
              <a:rPr lang="en-ZA" sz="1800" b="1" dirty="0"/>
              <a:t>findable</a:t>
            </a:r>
            <a:r>
              <a:rPr lang="en-ZA" sz="1800" dirty="0"/>
              <a:t> – it can be in multiple </a:t>
            </a:r>
            <a:r>
              <a:rPr lang="en-ZA" sz="1800" dirty="0" smtClean="0"/>
              <a:t>locations</a:t>
            </a:r>
            <a:endParaRPr lang="en-ZA" sz="1800" dirty="0"/>
          </a:p>
          <a:p>
            <a:pPr lvl="0"/>
            <a:r>
              <a:rPr lang="en-ZA" sz="1800" dirty="0"/>
              <a:t>Clearly </a:t>
            </a:r>
            <a:r>
              <a:rPr lang="en-ZA" sz="1800" b="1" dirty="0"/>
              <a:t>described</a:t>
            </a:r>
          </a:p>
          <a:p>
            <a:pPr lvl="0"/>
            <a:r>
              <a:rPr lang="en-ZA" sz="1800" dirty="0"/>
              <a:t>Clearly </a:t>
            </a:r>
            <a:r>
              <a:rPr lang="en-ZA" sz="1800" b="1" dirty="0"/>
              <a:t>licensed</a:t>
            </a:r>
            <a:r>
              <a:rPr lang="en-ZA" sz="1800" dirty="0"/>
              <a:t> (normally through Creative Commons)</a:t>
            </a:r>
          </a:p>
          <a:p>
            <a:pPr lvl="0"/>
            <a:r>
              <a:rPr lang="en-ZA" sz="1800" dirty="0"/>
              <a:t>From a </a:t>
            </a:r>
            <a:r>
              <a:rPr lang="en-ZA" sz="1800" b="1" dirty="0"/>
              <a:t>reputable source </a:t>
            </a:r>
            <a:r>
              <a:rPr lang="en-ZA" sz="1800" dirty="0"/>
              <a:t>or one that you trust</a:t>
            </a:r>
          </a:p>
          <a:p>
            <a:pPr lvl="0"/>
            <a:r>
              <a:rPr lang="en-ZA" sz="1800" dirty="0"/>
              <a:t>Easy to </a:t>
            </a:r>
            <a:r>
              <a:rPr lang="en-ZA" sz="1800" b="1" dirty="0"/>
              <a:t>modify</a:t>
            </a:r>
            <a:r>
              <a:rPr lang="en-ZA" sz="1800" dirty="0"/>
              <a:t> (if permitted in terms of the license)</a:t>
            </a:r>
          </a:p>
          <a:p>
            <a:pPr lvl="0"/>
            <a:r>
              <a:rPr lang="en-ZA" sz="1800" b="1" dirty="0"/>
              <a:t>Free-standing</a:t>
            </a:r>
            <a:r>
              <a:rPr lang="en-ZA" sz="1800" dirty="0"/>
              <a:t>, that is, it does not assume knowledge of other resources</a:t>
            </a:r>
          </a:p>
          <a:p>
            <a:pPr lvl="0"/>
            <a:r>
              <a:rPr lang="en-ZA" sz="1800" dirty="0"/>
              <a:t>Free of copyright content</a:t>
            </a:r>
          </a:p>
          <a:p>
            <a:pPr lvl="0"/>
            <a:r>
              <a:rPr lang="en-ZA" sz="1800" dirty="0"/>
              <a:t>Being used by or recommended by your peers or colleagues</a:t>
            </a:r>
          </a:p>
          <a:p>
            <a:pPr marL="0" indent="0">
              <a:buNone/>
            </a:pPr>
            <a:endParaRPr lang="en-ZA" sz="1800" dirty="0" smtClean="0"/>
          </a:p>
          <a:p>
            <a:pPr marL="0" indent="0">
              <a:buNone/>
            </a:pPr>
            <a:r>
              <a:rPr lang="en-ZA" sz="1800" b="1" dirty="0" smtClean="0"/>
              <a:t>Sourced from: </a:t>
            </a:r>
            <a:r>
              <a:rPr lang="en-ZA" sz="1800" dirty="0" smtClean="0"/>
              <a:t>The </a:t>
            </a:r>
            <a:r>
              <a:rPr lang="en-ZA" sz="1800" dirty="0"/>
              <a:t>Open University. </a:t>
            </a:r>
            <a:r>
              <a:rPr lang="en-ZA" sz="1800" dirty="0" err="1"/>
              <a:t>OpenLearn</a:t>
            </a:r>
            <a:r>
              <a:rPr lang="en-ZA" sz="1800" dirty="0"/>
              <a:t>. Creating open educational resources. </a:t>
            </a:r>
            <a:r>
              <a:rPr lang="en-ZA" sz="1800" u="sng" dirty="0">
                <a:hlinkClick r:id="rId2"/>
              </a:rPr>
              <a:t>What makes a good OER?</a:t>
            </a:r>
            <a:endParaRPr lang="en-ZA" sz="1800" dirty="0"/>
          </a:p>
        </p:txBody>
      </p:sp>
    </p:spTree>
    <p:extLst>
      <p:ext uri="{BB962C8B-B14F-4D97-AF65-F5344CB8AC3E}">
        <p14:creationId xmlns:p14="http://schemas.microsoft.com/office/powerpoint/2010/main" val="250851661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Evaluation criteria</a:t>
            </a:r>
            <a:endParaRPr lang="en-ZA" dirty="0">
              <a:solidFill>
                <a:srgbClr val="C00000"/>
              </a:solidFill>
            </a:endParaRPr>
          </a:p>
        </p:txBody>
      </p:sp>
      <p:sp>
        <p:nvSpPr>
          <p:cNvPr id="3" name="Content Placeholder 2"/>
          <p:cNvSpPr>
            <a:spLocks noGrp="1"/>
          </p:cNvSpPr>
          <p:nvPr>
            <p:ph idx="1"/>
          </p:nvPr>
        </p:nvSpPr>
        <p:spPr/>
        <p:txBody>
          <a:bodyPr>
            <a:normAutofit fontScale="62500" lnSpcReduction="20000"/>
          </a:bodyPr>
          <a:lstStyle/>
          <a:p>
            <a:pPr marL="0" indent="0">
              <a:buNone/>
            </a:pPr>
            <a:r>
              <a:rPr lang="en-ZA" dirty="0" smtClean="0"/>
              <a:t>It </a:t>
            </a:r>
            <a:r>
              <a:rPr lang="en-ZA" dirty="0"/>
              <a:t>is important for </a:t>
            </a:r>
            <a:r>
              <a:rPr lang="en-ZA" dirty="0" smtClean="0"/>
              <a:t>academic and teaching staff to carefully </a:t>
            </a:r>
            <a:r>
              <a:rPr lang="en-ZA" dirty="0"/>
              <a:t>evaluate </a:t>
            </a:r>
            <a:r>
              <a:rPr lang="en-ZA" dirty="0" smtClean="0"/>
              <a:t>OERs </a:t>
            </a:r>
            <a:r>
              <a:rPr lang="en-ZA" dirty="0"/>
              <a:t>before </a:t>
            </a:r>
            <a:r>
              <a:rPr lang="en-ZA" dirty="0" smtClean="0"/>
              <a:t>re-using them. Basic criteria include:</a:t>
            </a:r>
          </a:p>
          <a:p>
            <a:pPr marL="0" indent="0">
              <a:buNone/>
            </a:pPr>
            <a:endParaRPr lang="en-ZA" dirty="0" smtClean="0"/>
          </a:p>
          <a:p>
            <a:pPr lvl="1">
              <a:buFont typeface="Arial" panose="020B0604020202020204" pitchFamily="34" charset="0"/>
              <a:buChar char="•"/>
            </a:pPr>
            <a:r>
              <a:rPr lang="en-ZA" sz="3400" b="1" dirty="0"/>
              <a:t>author</a:t>
            </a:r>
            <a:r>
              <a:rPr lang="en-ZA" sz="3400" dirty="0"/>
              <a:t>:  Is it clear who developed and wrote the material? Are </a:t>
            </a:r>
            <a:r>
              <a:rPr lang="en-ZA" sz="3400" dirty="0" smtClean="0"/>
              <a:t>the author’s qualifications </a:t>
            </a:r>
            <a:r>
              <a:rPr lang="en-ZA" sz="3400" dirty="0"/>
              <a:t>for creating the material clearly stated?</a:t>
            </a:r>
          </a:p>
          <a:p>
            <a:pPr lvl="1">
              <a:buFont typeface="Arial" panose="020B0604020202020204" pitchFamily="34" charset="0"/>
              <a:buChar char="•"/>
            </a:pPr>
            <a:r>
              <a:rPr lang="en-ZA" sz="3400" b="1" dirty="0"/>
              <a:t>organization</a:t>
            </a:r>
            <a:r>
              <a:rPr lang="en-ZA" sz="3400" dirty="0"/>
              <a:t>:  With what organization, association, or sponsor is this page's author affiliated?</a:t>
            </a:r>
          </a:p>
          <a:p>
            <a:pPr lvl="1">
              <a:buFont typeface="Arial" panose="020B0604020202020204" pitchFamily="34" charset="0"/>
              <a:buChar char="•"/>
            </a:pPr>
            <a:r>
              <a:rPr lang="en-ZA" sz="3400" b="1" dirty="0"/>
              <a:t>point of view/bias</a:t>
            </a:r>
            <a:r>
              <a:rPr lang="en-ZA" sz="3400" dirty="0"/>
              <a:t>:  Is any type of bias present?</a:t>
            </a:r>
          </a:p>
          <a:p>
            <a:pPr lvl="1">
              <a:buFont typeface="Arial" panose="020B0604020202020204" pitchFamily="34" charset="0"/>
              <a:buChar char="•"/>
            </a:pPr>
            <a:r>
              <a:rPr lang="en-ZA" sz="3400" b="1" dirty="0"/>
              <a:t>purpose</a:t>
            </a:r>
            <a:r>
              <a:rPr lang="en-ZA" sz="3400" dirty="0"/>
              <a:t>: Is there a Statement of Purpose, and does it really indicate the purpose of the </a:t>
            </a:r>
            <a:r>
              <a:rPr lang="en-ZA" sz="3400" dirty="0" smtClean="0"/>
              <a:t>page?</a:t>
            </a:r>
            <a:endParaRPr lang="en-ZA" sz="3400" b="1" dirty="0"/>
          </a:p>
          <a:p>
            <a:pPr lvl="1">
              <a:buFont typeface="Arial" panose="020B0604020202020204" pitchFamily="34" charset="0"/>
              <a:buChar char="•"/>
            </a:pPr>
            <a:r>
              <a:rPr lang="en-ZA" sz="3400" b="1" dirty="0" smtClean="0"/>
              <a:t>documentation</a:t>
            </a:r>
            <a:r>
              <a:rPr lang="en-ZA" sz="3400" dirty="0"/>
              <a:t>: Does the author cite other sources?</a:t>
            </a:r>
          </a:p>
          <a:p>
            <a:pPr lvl="1">
              <a:buFont typeface="Arial" panose="020B0604020202020204" pitchFamily="34" charset="0"/>
              <a:buChar char="•"/>
            </a:pPr>
            <a:r>
              <a:rPr lang="en-ZA" sz="3400" b="1" dirty="0"/>
              <a:t>timeliness</a:t>
            </a:r>
            <a:r>
              <a:rPr lang="en-ZA" sz="3400" dirty="0"/>
              <a:t>:  Is the resource up-to-date and/or is a creation or update date visible?</a:t>
            </a:r>
          </a:p>
          <a:p>
            <a:pPr lvl="1">
              <a:buFont typeface="Arial" panose="020B0604020202020204" pitchFamily="34" charset="0"/>
              <a:buChar char="•"/>
            </a:pPr>
            <a:r>
              <a:rPr lang="en-ZA" sz="3400" b="1" dirty="0"/>
              <a:t>suitability</a:t>
            </a:r>
            <a:r>
              <a:rPr lang="en-ZA" sz="3400" dirty="0"/>
              <a:t>:  Is the audience identified in the Statement of Purpose?</a:t>
            </a:r>
          </a:p>
          <a:p>
            <a:endParaRPr lang="en-ZA" dirty="0"/>
          </a:p>
        </p:txBody>
      </p:sp>
    </p:spTree>
    <p:extLst>
      <p:ext uri="{BB962C8B-B14F-4D97-AF65-F5344CB8AC3E}">
        <p14:creationId xmlns:p14="http://schemas.microsoft.com/office/powerpoint/2010/main" val="349355363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rPr>
              <a:t>Licensing</a:t>
            </a:r>
            <a:br>
              <a:rPr lang="en-US" dirty="0" smtClean="0">
                <a:solidFill>
                  <a:srgbClr val="C00000"/>
                </a:solidFill>
              </a:rPr>
            </a:br>
            <a:r>
              <a:rPr lang="en-US" sz="1100" dirty="0" smtClean="0">
                <a:solidFill>
                  <a:srgbClr val="C00000"/>
                </a:solidFill>
              </a:rPr>
              <a:t>This section falls outside the scope of the library, but you need to be aware of how it works</a:t>
            </a:r>
            <a:endParaRPr lang="en-ZA" dirty="0">
              <a:solidFill>
                <a:srgbClr val="C0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0978" y="1654628"/>
            <a:ext cx="6450388" cy="4525963"/>
          </a:xfrm>
        </p:spPr>
      </p:pic>
    </p:spTree>
    <p:extLst>
      <p:ext uri="{BB962C8B-B14F-4D97-AF65-F5344CB8AC3E}">
        <p14:creationId xmlns:p14="http://schemas.microsoft.com/office/powerpoint/2010/main" val="271858165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Licensing</a:t>
            </a:r>
            <a:endParaRPr lang="en-ZA" dirty="0">
              <a:solidFill>
                <a:srgbClr val="C00000"/>
              </a:solidFill>
            </a:endParaRPr>
          </a:p>
        </p:txBody>
      </p:sp>
      <p:sp>
        <p:nvSpPr>
          <p:cNvPr id="3" name="Content Placeholder 2"/>
          <p:cNvSpPr>
            <a:spLocks noGrp="1"/>
          </p:cNvSpPr>
          <p:nvPr>
            <p:ph idx="1"/>
          </p:nvPr>
        </p:nvSpPr>
        <p:spPr/>
        <p:txBody>
          <a:bodyPr>
            <a:normAutofit/>
          </a:bodyPr>
          <a:lstStyle/>
          <a:p>
            <a:pPr marL="0" indent="0">
              <a:buNone/>
            </a:pPr>
            <a:r>
              <a:rPr lang="en-ZA" sz="2400" dirty="0"/>
              <a:t>Open educational resources often involve issues relating to </a:t>
            </a:r>
            <a:r>
              <a:rPr lang="en-ZA" sz="2400" dirty="0">
                <a:hlinkClick r:id="rId2" tooltip="Intellectual property"/>
              </a:rPr>
              <a:t>intellectual property</a:t>
            </a:r>
            <a:r>
              <a:rPr lang="en-ZA" sz="2400" dirty="0"/>
              <a:t> rights. Traditional educational </a:t>
            </a:r>
            <a:r>
              <a:rPr lang="en-ZA" sz="2400" dirty="0" smtClean="0"/>
              <a:t>materials are </a:t>
            </a:r>
            <a:r>
              <a:rPr lang="en-ZA" sz="2400" dirty="0"/>
              <a:t>protected under conventional </a:t>
            </a:r>
            <a:r>
              <a:rPr lang="en-ZA" sz="2400" dirty="0">
                <a:hlinkClick r:id="rId3" tooltip="Copyright"/>
              </a:rPr>
              <a:t>copyright</a:t>
            </a:r>
            <a:r>
              <a:rPr lang="en-ZA" sz="2400" dirty="0"/>
              <a:t> terms. </a:t>
            </a:r>
            <a:r>
              <a:rPr lang="en-ZA" sz="2400" dirty="0" smtClean="0"/>
              <a:t>Alternative </a:t>
            </a:r>
            <a:r>
              <a:rPr lang="en-ZA" sz="2400" dirty="0"/>
              <a:t>and more flexible licensing options have become available as a result of the work of </a:t>
            </a:r>
            <a:r>
              <a:rPr lang="en-ZA" sz="2400" dirty="0">
                <a:hlinkClick r:id="rId4" tooltip="Creative Commons"/>
              </a:rPr>
              <a:t>Creative Commons</a:t>
            </a:r>
            <a:r>
              <a:rPr lang="en-ZA" sz="2400" dirty="0"/>
              <a:t>, an organization that provides ready-made licensing agreements that are less restrictive than the "all rights reserved" terms of standard </a:t>
            </a:r>
            <a:r>
              <a:rPr lang="en-ZA" sz="2400" dirty="0" smtClean="0"/>
              <a:t>international copyright</a:t>
            </a:r>
          </a:p>
          <a:p>
            <a:pPr marL="0" indent="0">
              <a:buNone/>
            </a:pPr>
            <a:endParaRPr lang="en-ZA" sz="2400" dirty="0" smtClean="0"/>
          </a:p>
          <a:p>
            <a:pPr marL="0" indent="0">
              <a:buNone/>
            </a:pPr>
            <a:r>
              <a:rPr lang="en-US" sz="2400" b="1" dirty="0" smtClean="0"/>
              <a:t>Sourced from: </a:t>
            </a:r>
            <a:r>
              <a:rPr lang="en-US" sz="2400" b="1" dirty="0" smtClean="0">
                <a:hlinkClick r:id="rId5"/>
              </a:rPr>
              <a:t>Open Educational Resources</a:t>
            </a:r>
            <a:endParaRPr lang="en-US" sz="2400" b="1" dirty="0" smtClean="0"/>
          </a:p>
          <a:p>
            <a:pPr marL="0" indent="0">
              <a:buNone/>
            </a:pPr>
            <a:endParaRPr lang="en-US" sz="2400" dirty="0"/>
          </a:p>
          <a:p>
            <a:pPr marL="0" indent="0">
              <a:buNone/>
            </a:pPr>
            <a:endParaRPr lang="en-ZA" sz="2400" dirty="0"/>
          </a:p>
        </p:txBody>
      </p:sp>
    </p:spTree>
    <p:extLst>
      <p:ext uri="{BB962C8B-B14F-4D97-AF65-F5344CB8AC3E}">
        <p14:creationId xmlns:p14="http://schemas.microsoft.com/office/powerpoint/2010/main" val="32061343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A90F14"/>
                </a:solidFill>
              </a:rPr>
              <a:t>Unisa</a:t>
            </a:r>
            <a:r>
              <a:rPr lang="en-US" dirty="0" smtClean="0">
                <a:solidFill>
                  <a:srgbClr val="A90F14"/>
                </a:solidFill>
              </a:rPr>
              <a:t> </a:t>
            </a:r>
            <a:r>
              <a:rPr lang="en-US" dirty="0" err="1" smtClean="0">
                <a:solidFill>
                  <a:srgbClr val="A90F14"/>
                </a:solidFill>
              </a:rPr>
              <a:t>OpenCourseWare</a:t>
            </a:r>
            <a:endParaRPr lang="en-ZA" dirty="0">
              <a:solidFill>
                <a:srgbClr val="A90F14"/>
              </a:solidFill>
            </a:endParaRPr>
          </a:p>
        </p:txBody>
      </p:sp>
      <p:sp>
        <p:nvSpPr>
          <p:cNvPr id="3" name="Content Placeholder 2"/>
          <p:cNvSpPr>
            <a:spLocks noGrp="1"/>
          </p:cNvSpPr>
          <p:nvPr>
            <p:ph idx="1"/>
          </p:nvPr>
        </p:nvSpPr>
        <p:spPr/>
        <p:txBody>
          <a:bodyPr/>
          <a:lstStyle/>
          <a:p>
            <a:r>
              <a:rPr lang="en-ZA" dirty="0"/>
              <a:t>A number of colleges </a:t>
            </a:r>
            <a:r>
              <a:rPr lang="en-ZA" dirty="0" smtClean="0"/>
              <a:t>are </a:t>
            </a:r>
            <a:r>
              <a:rPr lang="en-ZA" dirty="0"/>
              <a:t>also involved in OER production at </a:t>
            </a:r>
            <a:r>
              <a:rPr lang="en-ZA" dirty="0" err="1" smtClean="0"/>
              <a:t>Unisa</a:t>
            </a:r>
            <a:endParaRPr lang="en-ZA" dirty="0" smtClean="0"/>
          </a:p>
          <a:p>
            <a:pPr marL="0" indent="0">
              <a:buNone/>
            </a:pPr>
            <a:endParaRPr lang="en-ZA" dirty="0" smtClean="0"/>
          </a:p>
          <a:p>
            <a:r>
              <a:rPr lang="en-ZA" dirty="0"/>
              <a:t>Please check</a:t>
            </a:r>
            <a:r>
              <a:rPr lang="en-ZA" b="1" dirty="0">
                <a:hlinkClick r:id="rId2" tooltip="Unisa OpenCourseWare"/>
              </a:rPr>
              <a:t> </a:t>
            </a:r>
            <a:r>
              <a:rPr lang="en-ZA" b="1" dirty="0" err="1">
                <a:hlinkClick r:id="rId2" tooltip="Unisa OpenCourseWare"/>
              </a:rPr>
              <a:t>UnisaOpenCourseWare</a:t>
            </a:r>
            <a:r>
              <a:rPr lang="en-ZA" dirty="0">
                <a:hlinkClick r:id="rId2" tooltip="Unisa OpenCourseWare"/>
              </a:rPr>
              <a:t> </a:t>
            </a:r>
            <a:r>
              <a:rPr lang="en-ZA" dirty="0"/>
              <a:t>regularly to find open resources</a:t>
            </a:r>
          </a:p>
        </p:txBody>
      </p:sp>
    </p:spTree>
    <p:extLst>
      <p:ext uri="{BB962C8B-B14F-4D97-AF65-F5344CB8AC3E}">
        <p14:creationId xmlns:p14="http://schemas.microsoft.com/office/powerpoint/2010/main" val="167419699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945" y="0"/>
            <a:ext cx="8915400" cy="1143000"/>
          </a:xfrm>
        </p:spPr>
        <p:txBody>
          <a:bodyPr/>
          <a:lstStyle/>
          <a:p>
            <a:r>
              <a:rPr lang="en-US" dirty="0" smtClean="0">
                <a:solidFill>
                  <a:srgbClr val="C00000"/>
                </a:solidFill>
              </a:rPr>
              <a:t>Creative Commons</a:t>
            </a:r>
            <a:endParaRPr lang="en-ZA" dirty="0">
              <a:solidFill>
                <a:srgbClr val="C00000"/>
              </a:solidFill>
            </a:endParaRPr>
          </a:p>
        </p:txBody>
      </p:sp>
      <p:sp>
        <p:nvSpPr>
          <p:cNvPr id="3" name="Content Placeholder 2"/>
          <p:cNvSpPr>
            <a:spLocks noGrp="1"/>
          </p:cNvSpPr>
          <p:nvPr>
            <p:ph idx="1"/>
          </p:nvPr>
        </p:nvSpPr>
        <p:spPr>
          <a:xfrm>
            <a:off x="495300" y="952840"/>
            <a:ext cx="8915400" cy="4525963"/>
          </a:xfrm>
        </p:spPr>
        <p:txBody>
          <a:bodyPr/>
          <a:lstStyle/>
          <a:p>
            <a:r>
              <a:rPr lang="en-US" dirty="0" smtClean="0"/>
              <a:t>Creators may offer their work on the Web for use under a Creative Commons license </a:t>
            </a:r>
          </a:p>
          <a:p>
            <a:r>
              <a:rPr lang="en-US" dirty="0" smtClean="0"/>
              <a:t>Creators specify the rights under which their work may be used</a:t>
            </a:r>
            <a:endParaRPr lang="en-ZA" dirty="0"/>
          </a:p>
        </p:txBody>
      </p:sp>
      <p:pic>
        <p:nvPicPr>
          <p:cNvPr id="4" name="Picture 2" descr="http://www.oerafrica.org/Portals/38/cc.logo.large.png"/>
          <p:cNvPicPr>
            <a:picLocks noChangeAspect="1" noChangeArrowheads="1"/>
          </p:cNvPicPr>
          <p:nvPr/>
        </p:nvPicPr>
        <p:blipFill>
          <a:blip r:embed="rId2"/>
          <a:srcRect/>
          <a:stretch>
            <a:fillRect/>
          </a:stretch>
        </p:blipFill>
        <p:spPr bwMode="auto">
          <a:xfrm>
            <a:off x="0" y="3207943"/>
            <a:ext cx="5348836" cy="2947433"/>
          </a:xfrm>
          <a:prstGeom prst="rect">
            <a:avLst/>
          </a:prstGeom>
          <a:noFill/>
        </p:spPr>
      </p:pic>
      <p:sp>
        <p:nvSpPr>
          <p:cNvPr id="5" name="Rectangle 4"/>
          <p:cNvSpPr/>
          <p:nvPr/>
        </p:nvSpPr>
        <p:spPr>
          <a:xfrm>
            <a:off x="5623966" y="3503851"/>
            <a:ext cx="4029496" cy="558350"/>
          </a:xfrm>
          <a:prstGeom prst="rect">
            <a:avLst/>
          </a:prstGeom>
          <a:solidFill>
            <a:schemeClr val="bg1"/>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ZA" dirty="0">
                <a:hlinkClick r:id="rId3"/>
              </a:rPr>
              <a:t>http://creativecommons.org/licenses</a:t>
            </a:r>
            <a:r>
              <a:rPr lang="en-ZA" dirty="0" smtClean="0">
                <a:hlinkClick r:id="rId3"/>
              </a:rPr>
              <a:t>/</a:t>
            </a:r>
            <a:endParaRPr lang="en-ZA" dirty="0" smtClean="0"/>
          </a:p>
          <a:p>
            <a:pPr algn="ctr"/>
            <a:endParaRPr lang="en-ZA" dirty="0"/>
          </a:p>
        </p:txBody>
      </p:sp>
    </p:spTree>
    <p:extLst>
      <p:ext uri="{BB962C8B-B14F-4D97-AF65-F5344CB8AC3E}">
        <p14:creationId xmlns:p14="http://schemas.microsoft.com/office/powerpoint/2010/main" val="207672273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http://bloggingheat.com/wp-content/uploads/2015/08/cc-licences.jpg"/>
          <p:cNvPicPr>
            <a:picLocks noChangeAspect="1" noChangeArrowheads="1"/>
          </p:cNvPicPr>
          <p:nvPr/>
        </p:nvPicPr>
        <p:blipFill>
          <a:blip r:embed="rId2"/>
          <a:srcRect/>
          <a:stretch>
            <a:fillRect/>
          </a:stretch>
        </p:blipFill>
        <p:spPr bwMode="auto">
          <a:xfrm>
            <a:off x="1" y="378823"/>
            <a:ext cx="9906000" cy="5676654"/>
          </a:xfrm>
          <a:prstGeom prst="rect">
            <a:avLst/>
          </a:prstGeom>
          <a:noFill/>
        </p:spPr>
      </p:pic>
    </p:spTree>
    <p:extLst>
      <p:ext uri="{BB962C8B-B14F-4D97-AF65-F5344CB8AC3E}">
        <p14:creationId xmlns:p14="http://schemas.microsoft.com/office/powerpoint/2010/main" val="32146835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9462" y="538152"/>
            <a:ext cx="7193820" cy="5402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724039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Creative Commons (CC)</a:t>
            </a:r>
            <a:endParaRPr lang="en-ZA" dirty="0">
              <a:solidFill>
                <a:srgbClr val="C00000"/>
              </a:solidFill>
            </a:endParaRPr>
          </a:p>
        </p:txBody>
      </p:sp>
      <p:sp>
        <p:nvSpPr>
          <p:cNvPr id="3" name="Content Placeholder 2"/>
          <p:cNvSpPr>
            <a:spLocks noGrp="1"/>
          </p:cNvSpPr>
          <p:nvPr>
            <p:ph idx="1"/>
          </p:nvPr>
        </p:nvSpPr>
        <p:spPr/>
        <p:txBody>
          <a:bodyPr>
            <a:normAutofit/>
          </a:bodyPr>
          <a:lstStyle/>
          <a:p>
            <a:r>
              <a:rPr lang="en-ZA" dirty="0"/>
              <a:t>Always verify that the work is under CC by finding the link to terms of use or copyright and following the </a:t>
            </a:r>
            <a:r>
              <a:rPr lang="en-ZA" dirty="0" smtClean="0"/>
              <a:t>instructions  </a:t>
            </a:r>
          </a:p>
          <a:p>
            <a:pPr marL="0" indent="0">
              <a:buNone/>
            </a:pPr>
            <a:endParaRPr lang="en-ZA" dirty="0" smtClean="0"/>
          </a:p>
          <a:p>
            <a:r>
              <a:rPr lang="en-ZA" dirty="0" smtClean="0"/>
              <a:t>Contact </a:t>
            </a:r>
            <a:r>
              <a:rPr lang="en-ZA" dirty="0"/>
              <a:t>the copyright holder directly or the website where the content was found should this not be </a:t>
            </a:r>
            <a:r>
              <a:rPr lang="en-ZA" dirty="0" smtClean="0"/>
              <a:t>obvious</a:t>
            </a:r>
          </a:p>
          <a:p>
            <a:pPr marL="0" indent="0">
              <a:buNone/>
            </a:pPr>
            <a:endParaRPr lang="en-ZA" dirty="0" smtClean="0"/>
          </a:p>
          <a:p>
            <a:pPr marL="0" indent="0">
              <a:buNone/>
            </a:pPr>
            <a:endParaRPr lang="en-ZA" dirty="0"/>
          </a:p>
        </p:txBody>
      </p:sp>
    </p:spTree>
    <p:extLst>
      <p:ext uri="{BB962C8B-B14F-4D97-AF65-F5344CB8AC3E}">
        <p14:creationId xmlns:p14="http://schemas.microsoft.com/office/powerpoint/2010/main" val="70953553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l"/>
            <a:r>
              <a:rPr lang="en-US" dirty="0" smtClean="0">
                <a:solidFill>
                  <a:srgbClr val="C00000"/>
                </a:solidFill>
              </a:rPr>
              <a:t>Bird’s eye of view of the types of CCL</a:t>
            </a:r>
            <a:br>
              <a:rPr lang="en-US" dirty="0" smtClean="0">
                <a:solidFill>
                  <a:srgbClr val="C00000"/>
                </a:solidFill>
              </a:rPr>
            </a:br>
            <a:r>
              <a:rPr lang="en-ZA" sz="1100" dirty="0">
                <a:solidFill>
                  <a:schemeClr val="tx1"/>
                </a:solidFill>
              </a:rPr>
              <a:t>Source Credit:</a:t>
            </a:r>
            <a:r>
              <a:rPr lang="en-ZA" sz="1100" dirty="0"/>
              <a:t>  </a:t>
            </a:r>
            <a:r>
              <a:rPr lang="en-ZA" sz="1100" dirty="0">
                <a:hlinkClick r:id="rId2"/>
              </a:rPr>
              <a:t>Lorna Campbell Wordpress</a:t>
            </a:r>
            <a:endParaRPr lang="en-ZA" sz="1100" dirty="0">
              <a:solidFill>
                <a:srgbClr val="C00000"/>
              </a:solidFill>
            </a:endParaRP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62498" y="1417638"/>
            <a:ext cx="5836718" cy="4525963"/>
          </a:xfrm>
        </p:spPr>
      </p:pic>
    </p:spTree>
    <p:extLst>
      <p:ext uri="{BB962C8B-B14F-4D97-AF65-F5344CB8AC3E}">
        <p14:creationId xmlns:p14="http://schemas.microsoft.com/office/powerpoint/2010/main" val="414766047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solidFill>
                  <a:srgbClr val="C00000"/>
                </a:solidFill>
              </a:rPr>
              <a:t/>
            </a:r>
            <a:br>
              <a:rPr lang="en-ZA" dirty="0" smtClean="0">
                <a:solidFill>
                  <a:srgbClr val="C00000"/>
                </a:solidFill>
              </a:rPr>
            </a:br>
            <a:r>
              <a:rPr lang="en-ZA" dirty="0" smtClean="0">
                <a:solidFill>
                  <a:srgbClr val="C00000"/>
                </a:solidFill>
              </a:rPr>
              <a:t>Creating a license</a:t>
            </a:r>
            <a:br>
              <a:rPr lang="en-ZA" dirty="0" smtClean="0">
                <a:solidFill>
                  <a:srgbClr val="C00000"/>
                </a:solidFill>
              </a:rPr>
            </a:br>
            <a:r>
              <a:rPr lang="en-ZA" sz="1000" dirty="0" smtClean="0">
                <a:solidFill>
                  <a:srgbClr val="C00000"/>
                </a:solidFill>
              </a:rPr>
              <a:t>Source:  </a:t>
            </a:r>
            <a:r>
              <a:rPr lang="en-ZA" sz="1000" dirty="0" smtClean="0">
                <a:solidFill>
                  <a:srgbClr val="C00000"/>
                </a:solidFill>
                <a:hlinkClick r:id="rId2"/>
              </a:rPr>
              <a:t>Creative Commons</a:t>
            </a:r>
            <a:r>
              <a:rPr lang="en-ZA" dirty="0" smtClean="0">
                <a:solidFill>
                  <a:srgbClr val="C00000"/>
                </a:solidFill>
              </a:rPr>
              <a:t/>
            </a:r>
            <a:br>
              <a:rPr lang="en-ZA" dirty="0" smtClean="0">
                <a:solidFill>
                  <a:srgbClr val="C00000"/>
                </a:solidFill>
              </a:rPr>
            </a:br>
            <a:r>
              <a:rPr lang="en-ZA" dirty="0" smtClean="0">
                <a:solidFill>
                  <a:srgbClr val="C00000"/>
                </a:solidFill>
              </a:rPr>
              <a:t/>
            </a:r>
            <a:br>
              <a:rPr lang="en-ZA" dirty="0" smtClean="0">
                <a:solidFill>
                  <a:srgbClr val="C00000"/>
                </a:solidFill>
              </a:rPr>
            </a:br>
            <a:endParaRPr lang="en-ZA" dirty="0">
              <a:solidFill>
                <a:srgbClr val="C00000"/>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11905" y="2045267"/>
            <a:ext cx="3763632" cy="3312000"/>
          </a:xfrm>
        </p:spPr>
      </p:pic>
      <p:sp>
        <p:nvSpPr>
          <p:cNvPr id="19458" name="AutoShape 2" descr="Image result for creating an oer license"/>
          <p:cNvSpPr>
            <a:spLocks noChangeAspect="1" noChangeArrowheads="1"/>
          </p:cNvSpPr>
          <p:nvPr/>
        </p:nvSpPr>
        <p:spPr bwMode="auto">
          <a:xfrm>
            <a:off x="125413"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ZA" dirty="0"/>
          </a:p>
        </p:txBody>
      </p:sp>
      <p:sp>
        <p:nvSpPr>
          <p:cNvPr id="19460" name="AutoShape 4" descr="Image result for creating an oer license"/>
          <p:cNvSpPr>
            <a:spLocks noChangeAspect="1" noChangeArrowheads="1"/>
          </p:cNvSpPr>
          <p:nvPr/>
        </p:nvSpPr>
        <p:spPr bwMode="auto">
          <a:xfrm>
            <a:off x="125413"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ZA" dirty="0"/>
          </a:p>
        </p:txBody>
      </p:sp>
      <p:sp>
        <p:nvSpPr>
          <p:cNvPr id="19462" name="AutoShape 6" descr="Image result for creating an oer license"/>
          <p:cNvSpPr>
            <a:spLocks noChangeAspect="1" noChangeArrowheads="1"/>
          </p:cNvSpPr>
          <p:nvPr/>
        </p:nvSpPr>
        <p:spPr bwMode="auto">
          <a:xfrm>
            <a:off x="125413"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ZA" dirty="0"/>
          </a:p>
        </p:txBody>
      </p:sp>
      <p:sp>
        <p:nvSpPr>
          <p:cNvPr id="19464" name="AutoShape 8" descr="Image result for creating an oer license"/>
          <p:cNvSpPr>
            <a:spLocks noChangeAspect="1" noChangeArrowheads="1"/>
          </p:cNvSpPr>
          <p:nvPr/>
        </p:nvSpPr>
        <p:spPr bwMode="auto">
          <a:xfrm>
            <a:off x="125413"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ZA"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solidFill>
                  <a:schemeClr val="tx1"/>
                </a:solidFill>
              </a:rPr>
              <a:t/>
            </a:r>
            <a:br>
              <a:rPr lang="en-ZA" dirty="0" smtClean="0">
                <a:solidFill>
                  <a:schemeClr val="tx1"/>
                </a:solidFill>
              </a:rPr>
            </a:br>
            <a:r>
              <a:rPr lang="en-ZA" dirty="0" smtClean="0">
                <a:solidFill>
                  <a:srgbClr val="C00000"/>
                </a:solidFill>
              </a:rPr>
              <a:t>Turning a Resource into an Open Educational Resource (OER) </a:t>
            </a:r>
            <a:br>
              <a:rPr lang="en-ZA" dirty="0" smtClean="0">
                <a:solidFill>
                  <a:srgbClr val="C00000"/>
                </a:solidFill>
              </a:rPr>
            </a:br>
            <a:endParaRPr lang="en-ZA" dirty="0">
              <a:solidFill>
                <a:srgbClr val="C00000"/>
              </a:solidFill>
            </a:endParaRPr>
          </a:p>
        </p:txBody>
      </p:sp>
      <p:sp>
        <p:nvSpPr>
          <p:cNvPr id="3" name="Content Placeholder 2"/>
          <p:cNvSpPr>
            <a:spLocks noGrp="1"/>
          </p:cNvSpPr>
          <p:nvPr>
            <p:ph idx="1"/>
          </p:nvPr>
        </p:nvSpPr>
        <p:spPr/>
        <p:txBody>
          <a:bodyPr>
            <a:normAutofit fontScale="70000" lnSpcReduction="20000"/>
          </a:bodyPr>
          <a:lstStyle/>
          <a:p>
            <a:r>
              <a:rPr lang="en-US" dirty="0" smtClean="0">
                <a:hlinkClick r:id="rId2"/>
              </a:rPr>
              <a:t>Creative Commons Licenses Explained</a:t>
            </a:r>
            <a:r>
              <a:rPr lang="en-US" dirty="0" smtClean="0"/>
              <a:t> (YouTube Video - 5.32 minutes)</a:t>
            </a:r>
          </a:p>
          <a:p>
            <a:pPr marL="0" indent="0">
              <a:buNone/>
            </a:pPr>
            <a:endParaRPr lang="en-US" dirty="0" smtClean="0"/>
          </a:p>
          <a:p>
            <a:r>
              <a:rPr lang="en-ZA" dirty="0">
                <a:hlinkClick r:id="rId3"/>
              </a:rPr>
              <a:t>Creating OER and Combining </a:t>
            </a:r>
            <a:r>
              <a:rPr lang="en-ZA" dirty="0" smtClean="0">
                <a:hlinkClick r:id="rId3"/>
              </a:rPr>
              <a:t>Licenses</a:t>
            </a:r>
            <a:r>
              <a:rPr lang="en-ZA" dirty="0" smtClean="0"/>
              <a:t> (YouTube Video - 9:16 minutes)</a:t>
            </a:r>
          </a:p>
          <a:p>
            <a:pPr marL="0" indent="0">
              <a:buNone/>
            </a:pPr>
            <a:endParaRPr lang="en-ZA" dirty="0" smtClean="0"/>
          </a:p>
          <a:p>
            <a:r>
              <a:rPr lang="en-ZA" dirty="0" smtClean="0">
                <a:hlinkClick r:id="rId4"/>
              </a:rPr>
              <a:t>Creative </a:t>
            </a:r>
            <a:r>
              <a:rPr lang="en-ZA" dirty="0">
                <a:hlinkClick r:id="rId4"/>
              </a:rPr>
              <a:t>Commons Attribution license quick and awesome review</a:t>
            </a:r>
            <a:endParaRPr lang="en-ZA" dirty="0"/>
          </a:p>
          <a:p>
            <a:pPr marL="0" indent="0">
              <a:buNone/>
            </a:pPr>
            <a:r>
              <a:rPr lang="en-US" dirty="0" smtClean="0"/>
              <a:t>     (YouTube Video - 5:35)</a:t>
            </a:r>
          </a:p>
          <a:p>
            <a:pPr marL="0" indent="0">
              <a:buNone/>
            </a:pPr>
            <a:endParaRPr lang="en-US" dirty="0"/>
          </a:p>
          <a:p>
            <a:r>
              <a:rPr lang="en-ZA" dirty="0">
                <a:hlinkClick r:id="rId5"/>
              </a:rPr>
              <a:t>Creative Commons License Chooser </a:t>
            </a:r>
            <a:r>
              <a:rPr lang="en-ZA" dirty="0" smtClean="0">
                <a:hlinkClick r:id="rId5"/>
              </a:rPr>
              <a:t>Demo</a:t>
            </a:r>
            <a:r>
              <a:rPr lang="en-ZA" dirty="0" smtClean="0"/>
              <a:t>  (YouTube Video – 4.54)</a:t>
            </a:r>
            <a:endParaRPr lang="en-ZA" dirty="0"/>
          </a:p>
          <a:p>
            <a:pPr marL="0" indent="0">
              <a:buNone/>
            </a:pPr>
            <a:endParaRPr lang="en-ZA" dirty="0"/>
          </a:p>
          <a:p>
            <a:r>
              <a:rPr lang="en-ZA" dirty="0">
                <a:hlinkClick r:id="rId6"/>
              </a:rPr>
              <a:t>Creative Commons License and how it helps us share digital </a:t>
            </a:r>
            <a:r>
              <a:rPr lang="en-ZA" dirty="0" smtClean="0">
                <a:hlinkClick r:id="rId6"/>
              </a:rPr>
              <a:t>content</a:t>
            </a:r>
            <a:r>
              <a:rPr lang="en-ZA" dirty="0"/>
              <a:t> </a:t>
            </a:r>
            <a:r>
              <a:rPr lang="en-ZA" dirty="0" smtClean="0"/>
              <a:t>(YouTube Video – 5:32)</a:t>
            </a:r>
            <a:endParaRPr lang="en-ZA" dirty="0"/>
          </a:p>
          <a:p>
            <a:endParaRPr lang="en-ZA" dirty="0" smtClean="0"/>
          </a:p>
          <a:p>
            <a:pPr marL="0" indent="0">
              <a:buNone/>
            </a:pPr>
            <a:endParaRPr lang="en-ZA" dirty="0"/>
          </a:p>
          <a:p>
            <a:endParaRPr lang="en-ZA" dirty="0" smtClean="0"/>
          </a:p>
          <a:p>
            <a:endParaRPr lang="en-ZA" dirty="0" smtClean="0"/>
          </a:p>
          <a:p>
            <a:endParaRPr lang="en-ZA"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rgbClr val="C00000"/>
                </a:solidFill>
              </a:rPr>
              <a:t>Steps to license your OER</a:t>
            </a:r>
            <a:endParaRPr lang="en-ZA" dirty="0">
              <a:solidFill>
                <a:srgbClr val="C00000"/>
              </a:solidFill>
            </a:endParaRPr>
          </a:p>
        </p:txBody>
      </p:sp>
      <p:sp>
        <p:nvSpPr>
          <p:cNvPr id="3" name="Content Placeholder 2"/>
          <p:cNvSpPr>
            <a:spLocks noGrp="1"/>
          </p:cNvSpPr>
          <p:nvPr>
            <p:ph idx="1"/>
          </p:nvPr>
        </p:nvSpPr>
        <p:spPr/>
        <p:txBody>
          <a:bodyPr/>
          <a:lstStyle/>
          <a:p>
            <a:r>
              <a:rPr lang="en-ZA" dirty="0" smtClean="0"/>
              <a:t>Gather together all the resources you are going to use in your OER</a:t>
            </a:r>
          </a:p>
          <a:p>
            <a:r>
              <a:rPr lang="en-ZA" dirty="0" smtClean="0"/>
              <a:t>Find out who created the resources you are going to use in your OER and request permission as per license if necessary </a:t>
            </a:r>
          </a:p>
          <a:p>
            <a:r>
              <a:rPr lang="en-ZA" dirty="0" smtClean="0"/>
              <a:t>Decide how open you want your OER to be and what type of license are you going to use</a:t>
            </a:r>
          </a:p>
          <a:p>
            <a:pPr>
              <a:buNone/>
            </a:pPr>
            <a:endParaRPr lang="en-ZA"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rgbClr val="C00000"/>
                </a:solidFill>
              </a:rPr>
              <a:t>Steps to license your OER</a:t>
            </a:r>
            <a:endParaRPr lang="en-ZA" dirty="0">
              <a:solidFill>
                <a:srgbClr val="C00000"/>
              </a:solidFill>
            </a:endParaRPr>
          </a:p>
        </p:txBody>
      </p:sp>
      <p:sp>
        <p:nvSpPr>
          <p:cNvPr id="3" name="Content Placeholder 2"/>
          <p:cNvSpPr>
            <a:spLocks noGrp="1"/>
          </p:cNvSpPr>
          <p:nvPr>
            <p:ph idx="1"/>
          </p:nvPr>
        </p:nvSpPr>
        <p:spPr/>
        <p:txBody>
          <a:bodyPr/>
          <a:lstStyle/>
          <a:p>
            <a:pPr>
              <a:buNone/>
            </a:pPr>
            <a:endParaRPr lang="en-ZA" dirty="0" smtClean="0"/>
          </a:p>
          <a:p>
            <a:r>
              <a:rPr lang="en-ZA" dirty="0" smtClean="0"/>
              <a:t>Create metadata for your OER</a:t>
            </a:r>
          </a:p>
          <a:p>
            <a:pPr lvl="1">
              <a:buFont typeface="Arial" panose="020B0604020202020204" pitchFamily="34" charset="0"/>
              <a:buChar char="•"/>
            </a:pPr>
            <a:r>
              <a:rPr lang="en-ZA" dirty="0" smtClean="0"/>
              <a:t>Author</a:t>
            </a:r>
          </a:p>
          <a:p>
            <a:pPr lvl="1">
              <a:buFont typeface="Arial" panose="020B0604020202020204" pitchFamily="34" charset="0"/>
              <a:buChar char="•"/>
            </a:pPr>
            <a:r>
              <a:rPr lang="en-ZA" dirty="0" smtClean="0"/>
              <a:t>Title</a:t>
            </a:r>
          </a:p>
          <a:p>
            <a:pPr lvl="1">
              <a:buFont typeface="Arial" panose="020B0604020202020204" pitchFamily="34" charset="0"/>
              <a:buChar char="•"/>
            </a:pPr>
            <a:r>
              <a:rPr lang="en-ZA" dirty="0" smtClean="0"/>
              <a:t>Date</a:t>
            </a:r>
          </a:p>
          <a:p>
            <a:pPr lvl="1">
              <a:buFont typeface="Arial" panose="020B0604020202020204" pitchFamily="34" charset="0"/>
              <a:buChar char="•"/>
            </a:pPr>
            <a:r>
              <a:rPr lang="en-ZA" dirty="0" smtClean="0"/>
              <a:t>License</a:t>
            </a:r>
          </a:p>
          <a:p>
            <a:r>
              <a:rPr lang="en-ZA" dirty="0" smtClean="0"/>
              <a:t>Link the metadata to your resource</a:t>
            </a:r>
          </a:p>
          <a:p>
            <a:pPr lvl="1">
              <a:buFont typeface="Wingdings" pitchFamily="2" charset="2"/>
              <a:buChar char="Ø"/>
            </a:pPr>
            <a:endParaRPr lang="en-ZA" dirty="0" smtClean="0"/>
          </a:p>
          <a:p>
            <a:pPr lvl="1">
              <a:buFont typeface="Wingdings" pitchFamily="2" charset="2"/>
              <a:buChar char="Ø"/>
            </a:pPr>
            <a:endParaRPr lang="en-ZA" dirty="0" smtClean="0"/>
          </a:p>
          <a:p>
            <a:pPr lvl="1">
              <a:buFont typeface="Wingdings" pitchFamily="2" charset="2"/>
              <a:buChar char="Ø"/>
            </a:pPr>
            <a:endParaRPr lang="en-ZA" dirty="0" smtClean="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rgbClr val="C00000"/>
                </a:solidFill>
              </a:rPr>
              <a:t>Licensing your work</a:t>
            </a:r>
            <a:endParaRPr lang="en-ZA" dirty="0">
              <a:solidFill>
                <a:srgbClr val="C00000"/>
              </a:solidFill>
            </a:endParaRPr>
          </a:p>
        </p:txBody>
      </p:sp>
      <p:pic>
        <p:nvPicPr>
          <p:cNvPr id="97282" name="Picture 2"/>
          <p:cNvPicPr>
            <a:picLocks noChangeAspect="1" noChangeArrowheads="1"/>
          </p:cNvPicPr>
          <p:nvPr/>
        </p:nvPicPr>
        <p:blipFill>
          <a:blip r:embed="rId2"/>
          <a:srcRect/>
          <a:stretch>
            <a:fillRect/>
          </a:stretch>
        </p:blipFill>
        <p:spPr bwMode="auto">
          <a:xfrm>
            <a:off x="0" y="1819275"/>
            <a:ext cx="9925050" cy="5038725"/>
          </a:xfrm>
          <a:prstGeom prst="rect">
            <a:avLst/>
          </a:prstGeom>
          <a:noFill/>
          <a:ln w="9525">
            <a:noFill/>
            <a:miter lim="800000"/>
            <a:headEnd/>
            <a:tailEnd/>
          </a:ln>
        </p:spPr>
      </p:pic>
      <p:sp>
        <p:nvSpPr>
          <p:cNvPr id="4" name="Rectangle 3"/>
          <p:cNvSpPr/>
          <p:nvPr/>
        </p:nvSpPr>
        <p:spPr>
          <a:xfrm>
            <a:off x="2995749" y="1216818"/>
            <a:ext cx="4480560" cy="401637"/>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ZA" dirty="0" smtClean="0">
                <a:solidFill>
                  <a:schemeClr val="tx1"/>
                </a:solidFill>
              </a:rPr>
              <a:t>http://creativecommons.org/</a:t>
            </a:r>
            <a:endParaRPr lang="en-ZA"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A90F14"/>
                </a:solidFill>
              </a:rPr>
              <a:t>What are Open Educational Resources</a:t>
            </a:r>
            <a:endParaRPr lang="en-ZA" dirty="0">
              <a:solidFill>
                <a:srgbClr val="A90F14"/>
              </a:solidFill>
            </a:endParaRPr>
          </a:p>
        </p:txBody>
      </p:sp>
      <p:sp>
        <p:nvSpPr>
          <p:cNvPr id="3" name="Content Placeholder 2"/>
          <p:cNvSpPr>
            <a:spLocks noGrp="1"/>
          </p:cNvSpPr>
          <p:nvPr>
            <p:ph idx="1"/>
          </p:nvPr>
        </p:nvSpPr>
        <p:spPr/>
        <p:txBody>
          <a:bodyPr>
            <a:normAutofit fontScale="92500"/>
          </a:bodyPr>
          <a:lstStyle/>
          <a:p>
            <a:r>
              <a:rPr lang="en-ZA" dirty="0"/>
              <a:t>Basically Open Educational Resources (OERs):</a:t>
            </a:r>
          </a:p>
          <a:p>
            <a:pPr marL="0" indent="0">
              <a:buNone/>
            </a:pPr>
            <a:r>
              <a:rPr lang="en-ZA" dirty="0"/>
              <a:t> " ... are any type of educational materials that are in the public domain or introduced with an open license. The nature of these open materials means that anyone can legally and freely copy, use, adapt and re-share them. OERs range from textbooks to curricula, syllabi, lecture notes, assignments, tests, projects, audio, video and animation." (</a:t>
            </a:r>
            <a:r>
              <a:rPr lang="en-ZA" b="1" dirty="0">
                <a:hlinkClick r:id="rId2"/>
              </a:rPr>
              <a:t>UNESCO</a:t>
            </a:r>
            <a:r>
              <a:rPr lang="en-ZA" dirty="0"/>
              <a:t>).</a:t>
            </a:r>
          </a:p>
          <a:p>
            <a:pPr marL="0" indent="0">
              <a:buNone/>
            </a:pPr>
            <a:endParaRPr lang="en-ZA" dirty="0"/>
          </a:p>
        </p:txBody>
      </p:sp>
    </p:spTree>
    <p:extLst>
      <p:ext uri="{BB962C8B-B14F-4D97-AF65-F5344CB8AC3E}">
        <p14:creationId xmlns:p14="http://schemas.microsoft.com/office/powerpoint/2010/main" val="97020274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8" name="Picture 2"/>
          <p:cNvPicPr>
            <a:picLocks noChangeAspect="1" noChangeArrowheads="1"/>
          </p:cNvPicPr>
          <p:nvPr/>
        </p:nvPicPr>
        <p:blipFill>
          <a:blip r:embed="rId2"/>
          <a:srcRect/>
          <a:stretch>
            <a:fillRect/>
          </a:stretch>
        </p:blipFill>
        <p:spPr bwMode="auto">
          <a:xfrm>
            <a:off x="754245" y="455704"/>
            <a:ext cx="8867775" cy="5267325"/>
          </a:xfrm>
          <a:prstGeom prst="rect">
            <a:avLst/>
          </a:prstGeom>
          <a:noFill/>
          <a:ln w="9525">
            <a:noFill/>
            <a:miter lim="800000"/>
            <a:headEnd/>
            <a:tailEnd/>
          </a:ln>
        </p:spPr>
      </p:pic>
      <p:sp>
        <p:nvSpPr>
          <p:cNvPr id="3" name="Rectangle 2"/>
          <p:cNvSpPr/>
          <p:nvPr/>
        </p:nvSpPr>
        <p:spPr>
          <a:xfrm>
            <a:off x="360736" y="5723029"/>
            <a:ext cx="3865161" cy="369332"/>
          </a:xfrm>
          <a:prstGeom prst="rect">
            <a:avLst/>
          </a:prstGeom>
        </p:spPr>
        <p:txBody>
          <a:bodyPr wrap="none">
            <a:spAutoFit/>
          </a:bodyPr>
          <a:lstStyle/>
          <a:p>
            <a:r>
              <a:rPr lang="en-ZA" dirty="0" smtClean="0">
                <a:latin typeface="Arial" pitchFamily="34" charset="0"/>
                <a:cs typeface="Arial" pitchFamily="34" charset="0"/>
              </a:rPr>
              <a:t>http://creativecommons.org/choose</a:t>
            </a:r>
            <a:r>
              <a:rPr lang="en-ZA" dirty="0" smtClean="0"/>
              <a:t>/</a:t>
            </a:r>
            <a:endParaRPr lang="en-ZA"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2" name="Picture 2"/>
          <p:cNvPicPr>
            <a:picLocks noChangeAspect="1" noChangeArrowheads="1"/>
          </p:cNvPicPr>
          <p:nvPr/>
        </p:nvPicPr>
        <p:blipFill>
          <a:blip r:embed="rId2"/>
          <a:srcRect/>
          <a:stretch>
            <a:fillRect/>
          </a:stretch>
        </p:blipFill>
        <p:spPr bwMode="auto">
          <a:xfrm>
            <a:off x="642938" y="579257"/>
            <a:ext cx="8620125" cy="522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err="1" smtClean="0">
                <a:solidFill>
                  <a:srgbClr val="C00000"/>
                </a:solidFill>
              </a:rPr>
              <a:t>Unisa</a:t>
            </a:r>
            <a:r>
              <a:rPr lang="en-ZA" dirty="0" smtClean="0">
                <a:solidFill>
                  <a:srgbClr val="C00000"/>
                </a:solidFill>
              </a:rPr>
              <a:t> contributing </a:t>
            </a:r>
            <a:r>
              <a:rPr lang="en-ZA" dirty="0">
                <a:solidFill>
                  <a:srgbClr val="C00000"/>
                </a:solidFill>
              </a:rPr>
              <a:t>to </a:t>
            </a:r>
            <a:r>
              <a:rPr lang="en-ZA" dirty="0" smtClean="0">
                <a:solidFill>
                  <a:srgbClr val="C00000"/>
                </a:solidFill>
              </a:rPr>
              <a:t>OER initiatives</a:t>
            </a:r>
            <a:endParaRPr lang="en-ZA" dirty="0">
              <a:solidFill>
                <a:srgbClr val="C00000"/>
              </a:solidFill>
            </a:endParaRPr>
          </a:p>
        </p:txBody>
      </p:sp>
      <p:sp>
        <p:nvSpPr>
          <p:cNvPr id="3" name="Content Placeholder 2"/>
          <p:cNvSpPr>
            <a:spLocks noGrp="1"/>
          </p:cNvSpPr>
          <p:nvPr>
            <p:ph idx="1"/>
          </p:nvPr>
        </p:nvSpPr>
        <p:spPr/>
        <p:txBody>
          <a:bodyPr>
            <a:normAutofit/>
          </a:bodyPr>
          <a:lstStyle/>
          <a:p>
            <a:r>
              <a:rPr lang="en-ZA" b="1" dirty="0" err="1" smtClean="0">
                <a:hlinkClick r:id="rId2"/>
              </a:rPr>
              <a:t>Unisa</a:t>
            </a:r>
            <a:endParaRPr lang="en-ZA" b="1" dirty="0" smtClean="0"/>
          </a:p>
          <a:p>
            <a:pPr lvl="2">
              <a:buFont typeface="Wingdings" panose="05000000000000000000" pitchFamily="2" charset="2"/>
              <a:buChar char="ü"/>
            </a:pPr>
            <a:r>
              <a:rPr lang="en-ZA" dirty="0" err="1" smtClean="0">
                <a:hlinkClick r:id="rId3"/>
              </a:rPr>
              <a:t>Unisa</a:t>
            </a:r>
            <a:r>
              <a:rPr lang="en-ZA" dirty="0" smtClean="0">
                <a:hlinkClick r:id="rId3"/>
              </a:rPr>
              <a:t> Open Courseware</a:t>
            </a:r>
            <a:r>
              <a:rPr lang="en-ZA" dirty="0"/>
              <a:t/>
            </a:r>
            <a:br>
              <a:rPr lang="en-ZA" dirty="0"/>
            </a:br>
            <a:r>
              <a:rPr lang="en-ZA" dirty="0" smtClean="0"/>
              <a:t>	</a:t>
            </a:r>
          </a:p>
          <a:p>
            <a:pPr lvl="2">
              <a:buFont typeface="Wingdings" panose="05000000000000000000" pitchFamily="2" charset="2"/>
              <a:buChar char="ü"/>
            </a:pPr>
            <a:r>
              <a:rPr lang="en-ZA" dirty="0" smtClean="0">
                <a:hlinkClick r:id="rId4"/>
              </a:rPr>
              <a:t>Institutional repository</a:t>
            </a:r>
            <a:endParaRPr lang="en-ZA" dirty="0" smtClean="0"/>
          </a:p>
          <a:p>
            <a:pPr lvl="2">
              <a:buNone/>
            </a:pPr>
            <a:endParaRPr lang="en-ZA" dirty="0"/>
          </a:p>
          <a:p>
            <a:pPr marL="342900" lvl="1" indent="-342900">
              <a:buFont typeface="Arial"/>
              <a:buChar char="•"/>
            </a:pPr>
            <a:r>
              <a:rPr lang="en-ZA" b="1" dirty="0" smtClean="0">
                <a:hlinkClick r:id="rId5"/>
              </a:rPr>
              <a:t>OER Africa</a:t>
            </a:r>
            <a:r>
              <a:rPr lang="en-ZA" b="1" dirty="0" smtClean="0"/>
              <a:t> </a:t>
            </a:r>
            <a:r>
              <a:rPr lang="en-ZA" dirty="0" smtClean="0"/>
              <a:t>is an initiative established by the South African Institute for Distance Education (</a:t>
            </a:r>
            <a:r>
              <a:rPr lang="en-ZA" dirty="0" err="1" smtClean="0"/>
              <a:t>Saide</a:t>
            </a:r>
            <a:r>
              <a:rPr lang="en-ZA" dirty="0" smtClean="0"/>
              <a:t>)</a:t>
            </a:r>
          </a:p>
          <a:p>
            <a:pPr marL="342900" lvl="1" indent="-342900">
              <a:buFont typeface="Arial"/>
              <a:buChar char="•"/>
            </a:pPr>
            <a:endParaRPr lang="en-ZA" b="1" i="1" dirty="0" smtClean="0">
              <a:hlinkClick r:id="rId6"/>
            </a:endParaRPr>
          </a:p>
        </p:txBody>
      </p:sp>
    </p:spTree>
    <p:extLst>
      <p:ext uri="{BB962C8B-B14F-4D97-AF65-F5344CB8AC3E}">
        <p14:creationId xmlns:p14="http://schemas.microsoft.com/office/powerpoint/2010/main" val="408246207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rPr>
              <a:t>GNU Free Documentation License</a:t>
            </a:r>
            <a:endParaRPr lang="en-ZA" dirty="0">
              <a:solidFill>
                <a:srgbClr val="C00000"/>
              </a:solidFill>
            </a:endParaRPr>
          </a:p>
        </p:txBody>
      </p:sp>
      <p:sp>
        <p:nvSpPr>
          <p:cNvPr id="4" name="Content Placeholder 3"/>
          <p:cNvSpPr>
            <a:spLocks noGrp="1"/>
          </p:cNvSpPr>
          <p:nvPr>
            <p:ph sz="half" idx="1"/>
          </p:nvPr>
        </p:nvSpPr>
        <p:spPr/>
        <p:txBody>
          <a:bodyPr>
            <a:normAutofit fontScale="77500" lnSpcReduction="20000"/>
          </a:bodyPr>
          <a:lstStyle/>
          <a:p>
            <a:r>
              <a:rPr lang="en-ZA" sz="2600" dirty="0"/>
              <a:t>The GNU Free Documentation License is a </a:t>
            </a:r>
            <a:r>
              <a:rPr lang="en-ZA" sz="2600" b="1" dirty="0" err="1">
                <a:hlinkClick r:id="rId2"/>
              </a:rPr>
              <a:t>copyleft</a:t>
            </a:r>
            <a:r>
              <a:rPr lang="en-ZA" sz="2600" b="1" dirty="0">
                <a:hlinkClick r:id="rId2"/>
              </a:rPr>
              <a:t> </a:t>
            </a:r>
            <a:r>
              <a:rPr lang="en-ZA" sz="2600" dirty="0">
                <a:hlinkClick r:id="rId2"/>
              </a:rPr>
              <a:t>license </a:t>
            </a:r>
            <a:r>
              <a:rPr lang="en-ZA" sz="2600" dirty="0"/>
              <a:t>- which means that derivative works must be made available under the same or a similar </a:t>
            </a:r>
            <a:r>
              <a:rPr lang="en-ZA" sz="2600" dirty="0" smtClean="0"/>
              <a:t>license</a:t>
            </a:r>
          </a:p>
          <a:p>
            <a:pPr marL="0" indent="0">
              <a:buNone/>
            </a:pPr>
            <a:endParaRPr lang="en-ZA" sz="2600" dirty="0"/>
          </a:p>
          <a:p>
            <a:r>
              <a:rPr lang="en-ZA" sz="2600" dirty="0"/>
              <a:t>The creators of the license recommend that it is used “principally for works whose purpose is instruction or reference.” Its most prominent user is </a:t>
            </a:r>
            <a:r>
              <a:rPr lang="en-ZA" sz="2600" dirty="0" smtClean="0"/>
              <a:t>Wikipedia</a:t>
            </a:r>
          </a:p>
          <a:p>
            <a:pPr marL="0" indent="0">
              <a:buNone/>
            </a:pPr>
            <a:endParaRPr lang="en-ZA" sz="2600" dirty="0"/>
          </a:p>
          <a:p>
            <a:pPr marL="0" indent="0">
              <a:buNone/>
            </a:pPr>
            <a:endParaRPr lang="en-US" dirty="0" smtClean="0"/>
          </a:p>
          <a:p>
            <a:pPr marL="0" indent="0">
              <a:buNone/>
            </a:pPr>
            <a:r>
              <a:rPr lang="en-US" b="1" dirty="0" smtClean="0"/>
              <a:t>Read more at:  </a:t>
            </a:r>
            <a:r>
              <a:rPr lang="en-US" b="1" dirty="0" smtClean="0">
                <a:hlinkClick r:id="rId3"/>
              </a:rPr>
              <a:t>Open Definition</a:t>
            </a:r>
            <a:endParaRPr lang="en-ZA" b="1" dirty="0"/>
          </a:p>
        </p:txBody>
      </p:sp>
      <p:pic>
        <p:nvPicPr>
          <p:cNvPr id="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837344" y="2557243"/>
            <a:ext cx="3037087" cy="1044000"/>
          </a:xfrm>
        </p:spPr>
      </p:pic>
    </p:spTree>
    <p:extLst>
      <p:ext uri="{BB962C8B-B14F-4D97-AF65-F5344CB8AC3E}">
        <p14:creationId xmlns:p14="http://schemas.microsoft.com/office/powerpoint/2010/main" val="29124523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solidFill>
                  <a:srgbClr val="C00000"/>
                </a:solidFill>
              </a:rPr>
              <a:t>Example of a GNU Free </a:t>
            </a:r>
            <a:br>
              <a:rPr lang="en-ZA" dirty="0" smtClean="0">
                <a:solidFill>
                  <a:srgbClr val="C00000"/>
                </a:solidFill>
              </a:rPr>
            </a:br>
            <a:r>
              <a:rPr lang="en-ZA" dirty="0" smtClean="0">
                <a:solidFill>
                  <a:srgbClr val="C00000"/>
                </a:solidFill>
              </a:rPr>
              <a:t>Documentation License</a:t>
            </a:r>
            <a:endParaRPr lang="en-ZA" dirty="0">
              <a:solidFill>
                <a:srgbClr val="C00000"/>
              </a:solidFill>
            </a:endParaRPr>
          </a:p>
        </p:txBody>
      </p:sp>
      <p:pic>
        <p:nvPicPr>
          <p:cNvPr id="110595" name="Picture 3"/>
          <p:cNvPicPr>
            <a:picLocks noChangeAspect="1" noChangeArrowheads="1"/>
          </p:cNvPicPr>
          <p:nvPr/>
        </p:nvPicPr>
        <p:blipFill>
          <a:blip r:embed="rId2"/>
          <a:srcRect/>
          <a:stretch>
            <a:fillRect/>
          </a:stretch>
        </p:blipFill>
        <p:spPr bwMode="auto">
          <a:xfrm>
            <a:off x="-27700" y="1417638"/>
            <a:ext cx="9933699" cy="5440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What is the </a:t>
            </a:r>
            <a:r>
              <a:rPr lang="en-US" dirty="0" err="1" smtClean="0">
                <a:solidFill>
                  <a:srgbClr val="C00000"/>
                </a:solidFill>
              </a:rPr>
              <a:t>Unisa</a:t>
            </a:r>
            <a:r>
              <a:rPr lang="en-US" dirty="0" smtClean="0">
                <a:solidFill>
                  <a:srgbClr val="C00000"/>
                </a:solidFill>
              </a:rPr>
              <a:t> Institutional Repository?</a:t>
            </a:r>
            <a:endParaRPr lang="en-ZA" dirty="0">
              <a:solidFill>
                <a:srgbClr val="C00000"/>
              </a:solidFill>
            </a:endParaRPr>
          </a:p>
        </p:txBody>
      </p:sp>
      <p:sp>
        <p:nvSpPr>
          <p:cNvPr id="3" name="Content Placeholder 2"/>
          <p:cNvSpPr>
            <a:spLocks noGrp="1"/>
          </p:cNvSpPr>
          <p:nvPr>
            <p:ph idx="1"/>
          </p:nvPr>
        </p:nvSpPr>
        <p:spPr/>
        <p:txBody>
          <a:bodyPr>
            <a:normAutofit fontScale="92500"/>
          </a:bodyPr>
          <a:lstStyle/>
          <a:p>
            <a:r>
              <a:rPr lang="en-ZA" dirty="0"/>
              <a:t>The </a:t>
            </a:r>
            <a:r>
              <a:rPr lang="en-ZA" dirty="0" err="1">
                <a:hlinkClick r:id="rId2"/>
              </a:rPr>
              <a:t>Unisa</a:t>
            </a:r>
            <a:r>
              <a:rPr lang="en-ZA" dirty="0">
                <a:hlinkClick r:id="rId2"/>
              </a:rPr>
              <a:t> Institutional </a:t>
            </a:r>
            <a:r>
              <a:rPr lang="en-ZA" dirty="0" smtClean="0">
                <a:hlinkClick r:id="rId2"/>
              </a:rPr>
              <a:t>Repository </a:t>
            </a:r>
            <a:r>
              <a:rPr lang="en-ZA" dirty="0" smtClean="0"/>
              <a:t>(</a:t>
            </a:r>
            <a:r>
              <a:rPr lang="en-ZA" dirty="0" err="1" smtClean="0"/>
              <a:t>UnisaIR</a:t>
            </a:r>
            <a:r>
              <a:rPr lang="en-ZA" dirty="0" smtClean="0"/>
              <a:t>) </a:t>
            </a:r>
            <a:r>
              <a:rPr lang="en-ZA" dirty="0"/>
              <a:t>is an open digital archive of scholarly information and research outputs of the University of South Africa.</a:t>
            </a:r>
          </a:p>
          <a:p>
            <a:r>
              <a:rPr lang="en-ZA" dirty="0"/>
              <a:t>Its </a:t>
            </a:r>
            <a:r>
              <a:rPr lang="en-ZA" dirty="0" smtClean="0"/>
              <a:t>benefits include: </a:t>
            </a:r>
            <a:endParaRPr lang="en-ZA" dirty="0"/>
          </a:p>
          <a:p>
            <a:pPr lvl="1">
              <a:buFont typeface="Arial" panose="020B0604020202020204" pitchFamily="34" charset="0"/>
              <a:buChar char="•"/>
            </a:pPr>
            <a:r>
              <a:rPr lang="en-ZA" dirty="0"/>
              <a:t>Visibility of African scholarship worldwide</a:t>
            </a:r>
          </a:p>
          <a:p>
            <a:pPr lvl="1">
              <a:buFont typeface="Arial" panose="020B0604020202020204" pitchFamily="34" charset="0"/>
              <a:buChar char="•"/>
            </a:pPr>
            <a:r>
              <a:rPr lang="en-ZA" dirty="0"/>
              <a:t>Open access to research information</a:t>
            </a:r>
          </a:p>
          <a:p>
            <a:pPr lvl="1">
              <a:buFont typeface="Arial" panose="020B0604020202020204" pitchFamily="34" charset="0"/>
              <a:buChar char="•"/>
            </a:pPr>
            <a:r>
              <a:rPr lang="en-ZA" dirty="0"/>
              <a:t>Long term digital preservation</a:t>
            </a:r>
          </a:p>
          <a:p>
            <a:pPr lvl="1">
              <a:buFont typeface="Arial" panose="020B0604020202020204" pitchFamily="34" charset="0"/>
              <a:buChar char="•"/>
            </a:pPr>
            <a:r>
              <a:rPr lang="en-ZA" dirty="0"/>
              <a:t>Self-archiving of research outputs</a:t>
            </a:r>
          </a:p>
          <a:p>
            <a:pPr lvl="1">
              <a:buFont typeface="Arial" panose="020B0604020202020204" pitchFamily="34" charset="0"/>
              <a:buChar char="•"/>
            </a:pPr>
            <a:r>
              <a:rPr lang="en-ZA" dirty="0"/>
              <a:t>Sharing of learning resources across institutions</a:t>
            </a:r>
          </a:p>
          <a:p>
            <a:endParaRPr lang="en-ZA" dirty="0"/>
          </a:p>
        </p:txBody>
      </p:sp>
    </p:spTree>
    <p:extLst>
      <p:ext uri="{BB962C8B-B14F-4D97-AF65-F5344CB8AC3E}">
        <p14:creationId xmlns:p14="http://schemas.microsoft.com/office/powerpoint/2010/main" val="96888573"/>
      </p:ext>
    </p:extLst>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6102" y="1009051"/>
            <a:ext cx="5778809" cy="47518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086102" y="590719"/>
            <a:ext cx="5941197" cy="418332"/>
          </a:xfrm>
          <a:prstGeom prst="rect">
            <a:avLst/>
          </a:prstGeom>
          <a:solidFill>
            <a:schemeClr val="bg1">
              <a:lumMod val="9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smtClean="0">
              <a:hlinkClick r:id="rId3"/>
            </a:endParaRPr>
          </a:p>
          <a:p>
            <a:pPr algn="ctr"/>
            <a:r>
              <a:rPr lang="en-ZA" dirty="0" smtClean="0">
                <a:hlinkClick r:id="rId3"/>
              </a:rPr>
              <a:t>https</a:t>
            </a:r>
            <a:r>
              <a:rPr lang="en-ZA" dirty="0">
                <a:hlinkClick r:id="rId3"/>
              </a:rPr>
              <a:t>://unisair.wordpress.com</a:t>
            </a:r>
            <a:r>
              <a:rPr lang="en-ZA" dirty="0" smtClean="0">
                <a:hlinkClick r:id="rId3"/>
              </a:rPr>
              <a:t>/</a:t>
            </a:r>
            <a:endParaRPr lang="en-ZA" dirty="0" smtClean="0"/>
          </a:p>
          <a:p>
            <a:pPr algn="ctr"/>
            <a:endParaRPr lang="en-ZA" dirty="0"/>
          </a:p>
        </p:txBody>
      </p:sp>
    </p:spTree>
    <p:extLst>
      <p:ext uri="{BB962C8B-B14F-4D97-AF65-F5344CB8AC3E}">
        <p14:creationId xmlns:p14="http://schemas.microsoft.com/office/powerpoint/2010/main" val="1194191173"/>
      </p:ext>
    </p:extLst>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err="1" smtClean="0">
                <a:solidFill>
                  <a:srgbClr val="C00000"/>
                </a:solidFill>
              </a:rPr>
              <a:t>myUnisa</a:t>
            </a:r>
            <a:r>
              <a:rPr lang="en-US" sz="1800" dirty="0" smtClean="0">
                <a:solidFill>
                  <a:srgbClr val="C00000"/>
                </a:solidFill>
              </a:rPr>
              <a:t> Online Course developed by CPD – An introduction to OERs at </a:t>
            </a:r>
            <a:r>
              <a:rPr lang="en-US" sz="1800" dirty="0" err="1" smtClean="0">
                <a:solidFill>
                  <a:srgbClr val="C00000"/>
                </a:solidFill>
              </a:rPr>
              <a:t>Unisa</a:t>
            </a:r>
            <a:r>
              <a:rPr lang="en-US" sz="1800" dirty="0" smtClean="0">
                <a:solidFill>
                  <a:srgbClr val="C00000"/>
                </a:solidFill>
              </a:rPr>
              <a:t/>
            </a:r>
            <a:br>
              <a:rPr lang="en-US" sz="1800" dirty="0" smtClean="0">
                <a:solidFill>
                  <a:srgbClr val="C00000"/>
                </a:solidFill>
              </a:rPr>
            </a:br>
            <a:r>
              <a:rPr lang="en-US" sz="1800" dirty="0" smtClean="0">
                <a:solidFill>
                  <a:srgbClr val="C00000"/>
                </a:solidFill>
              </a:rPr>
              <a:t>Offered from the second half of 2016</a:t>
            </a:r>
            <a:br>
              <a:rPr lang="en-US" sz="1800" dirty="0" smtClean="0">
                <a:solidFill>
                  <a:srgbClr val="C00000"/>
                </a:solidFill>
              </a:rPr>
            </a:br>
            <a:r>
              <a:rPr lang="en-US" sz="1800" dirty="0" smtClean="0">
                <a:solidFill>
                  <a:srgbClr val="C00000"/>
                </a:solidFill>
              </a:rPr>
              <a:t/>
            </a:r>
            <a:br>
              <a:rPr lang="en-US" sz="1800" dirty="0" smtClean="0">
                <a:solidFill>
                  <a:srgbClr val="C00000"/>
                </a:solidFill>
              </a:rPr>
            </a:br>
            <a:r>
              <a:rPr lang="en-US" sz="1600" dirty="0" smtClean="0">
                <a:solidFill>
                  <a:srgbClr val="C00000"/>
                </a:solidFill>
              </a:rPr>
              <a:t>Contact </a:t>
            </a:r>
            <a:r>
              <a:rPr lang="en-US" sz="1600" dirty="0" smtClean="0">
                <a:solidFill>
                  <a:srgbClr val="C00000"/>
                </a:solidFill>
                <a:hlinkClick r:id="rId2"/>
              </a:rPr>
              <a:t>CPDinfo@unisa.ac.za</a:t>
            </a:r>
            <a:r>
              <a:rPr lang="en-US" sz="1600" dirty="0" smtClean="0">
                <a:solidFill>
                  <a:srgbClr val="C00000"/>
                </a:solidFill>
              </a:rPr>
              <a:t> to be placed on the mailing list</a:t>
            </a:r>
            <a:endParaRPr lang="en-ZA" sz="1600" dirty="0">
              <a:solidFill>
                <a:srgbClr val="C00000"/>
              </a:solidFill>
            </a:endParaRPr>
          </a:p>
        </p:txBody>
      </p:sp>
      <p:pic>
        <p:nvPicPr>
          <p:cNvPr id="4" name="Content Placeholder 3" descr="myUnisa : OER_CPD : Learning Units - Windows Internet Explorer provided by UNISA"/>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78367" y="1600200"/>
            <a:ext cx="8349265" cy="4525963"/>
          </a:xfrm>
        </p:spPr>
      </p:pic>
    </p:spTree>
    <p:extLst>
      <p:ext uri="{BB962C8B-B14F-4D97-AF65-F5344CB8AC3E}">
        <p14:creationId xmlns:p14="http://schemas.microsoft.com/office/powerpoint/2010/main" val="140219068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List of resources</a:t>
            </a:r>
            <a:endParaRPr lang="en-ZA" dirty="0">
              <a:solidFill>
                <a:srgbClr val="C00000"/>
              </a:solidFill>
            </a:endParaRPr>
          </a:p>
        </p:txBody>
      </p:sp>
      <p:sp>
        <p:nvSpPr>
          <p:cNvPr id="3" name="Content Placeholder 2"/>
          <p:cNvSpPr>
            <a:spLocks noGrp="1"/>
          </p:cNvSpPr>
          <p:nvPr>
            <p:ph idx="1"/>
          </p:nvPr>
        </p:nvSpPr>
        <p:spPr/>
        <p:txBody>
          <a:bodyPr>
            <a:normAutofit fontScale="55000" lnSpcReduction="20000"/>
          </a:bodyPr>
          <a:lstStyle/>
          <a:p>
            <a:r>
              <a:rPr lang="en-ZA" sz="4400" dirty="0">
                <a:hlinkClick r:id="rId2"/>
              </a:rPr>
              <a:t>A Basic Guide to Open Educational Resources - COL</a:t>
            </a:r>
            <a:r>
              <a:rPr lang="en-ZA" sz="4400" dirty="0"/>
              <a:t> </a:t>
            </a:r>
            <a:r>
              <a:rPr lang="en-ZA" sz="4400" dirty="0" smtClean="0"/>
              <a:t>: A basic guide and good starting point</a:t>
            </a:r>
          </a:p>
          <a:p>
            <a:r>
              <a:rPr lang="en-ZA" sz="4400" dirty="0">
                <a:hlinkClick r:id="rId3"/>
              </a:rPr>
              <a:t>The OERs - Open Education Resources</a:t>
            </a:r>
            <a:r>
              <a:rPr lang="en-ZA" sz="4400" dirty="0"/>
              <a:t> : A video about how technology is transforming our system of education, generating equal opportunities for all.</a:t>
            </a:r>
            <a:br>
              <a:rPr lang="en-ZA" sz="4400" dirty="0"/>
            </a:br>
            <a:r>
              <a:rPr lang="en-ZA" sz="4400" dirty="0" smtClean="0">
                <a:hlinkClick r:id="rId4"/>
              </a:rPr>
              <a:t>UNESCO</a:t>
            </a:r>
            <a:r>
              <a:rPr lang="en-ZA" sz="4400" dirty="0">
                <a:hlinkClick r:id="rId4"/>
              </a:rPr>
              <a:t>: What are Open Educational Resources?</a:t>
            </a:r>
            <a:r>
              <a:rPr lang="en-ZA" sz="4400" dirty="0"/>
              <a:t> </a:t>
            </a:r>
            <a:r>
              <a:rPr lang="en-ZA" sz="4400" dirty="0" smtClean="0"/>
              <a:t>: UNESCO Communication and </a:t>
            </a:r>
            <a:r>
              <a:rPr lang="en-ZA" sz="4400" dirty="0" err="1" smtClean="0"/>
              <a:t>Informationon</a:t>
            </a:r>
            <a:r>
              <a:rPr lang="en-ZA" sz="4400" dirty="0" smtClean="0"/>
              <a:t> OERs</a:t>
            </a:r>
            <a:endParaRPr lang="en-ZA" sz="4400" dirty="0"/>
          </a:p>
          <a:p>
            <a:r>
              <a:rPr lang="en-ZA" sz="4400" dirty="0">
                <a:hlinkClick r:id="rId5"/>
              </a:rPr>
              <a:t>What is OER (Open Educational Resource)? - </a:t>
            </a:r>
            <a:r>
              <a:rPr lang="en-ZA" sz="4400" dirty="0" err="1">
                <a:hlinkClick r:id="rId5"/>
              </a:rPr>
              <a:t>EdTechReview</a:t>
            </a:r>
            <a:r>
              <a:rPr lang="en-ZA" sz="4400" dirty="0">
                <a:hlinkClick r:id="rId5"/>
              </a:rPr>
              <a:t>™ (ETR)</a:t>
            </a:r>
            <a:r>
              <a:rPr lang="en-ZA" sz="4400" dirty="0"/>
              <a:t> </a:t>
            </a:r>
            <a:r>
              <a:rPr lang="en-ZA" sz="4400" dirty="0" smtClean="0"/>
              <a:t>: </a:t>
            </a:r>
            <a:r>
              <a:rPr lang="en-ZA" sz="4400" b="1" dirty="0"/>
              <a:t>Free Newsletters</a:t>
            </a:r>
            <a:r>
              <a:rPr lang="en-ZA" sz="4400" dirty="0"/>
              <a:t> &amp; get all updates on News, Trends, Practices, Product Reviews, Reports, Resources, Events and much more on Education </a:t>
            </a:r>
            <a:r>
              <a:rPr lang="en-ZA" sz="4400" dirty="0" smtClean="0"/>
              <a:t>Technology</a:t>
            </a:r>
            <a:endParaRPr lang="en-ZA" sz="4400" i="1" dirty="0"/>
          </a:p>
          <a:p>
            <a:endParaRPr lang="en-ZA" sz="4400" dirty="0">
              <a:solidFill>
                <a:schemeClr val="tx2"/>
              </a:solidFill>
            </a:endParaRPr>
          </a:p>
          <a:p>
            <a:pPr marL="0" indent="0">
              <a:buNone/>
            </a:pPr>
            <a:r>
              <a:rPr lang="en-ZA" dirty="0" smtClean="0"/>
              <a:t> </a:t>
            </a:r>
            <a:endParaRPr lang="en-ZA" dirty="0"/>
          </a:p>
        </p:txBody>
      </p:sp>
    </p:spTree>
    <p:extLst>
      <p:ext uri="{BB962C8B-B14F-4D97-AF65-F5344CB8AC3E}">
        <p14:creationId xmlns:p14="http://schemas.microsoft.com/office/powerpoint/2010/main" val="59449059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List of resources</a:t>
            </a:r>
            <a:endParaRPr lang="en-ZA" dirty="0">
              <a:solidFill>
                <a:srgbClr val="C00000"/>
              </a:solidFill>
            </a:endParaRPr>
          </a:p>
        </p:txBody>
      </p:sp>
      <p:sp>
        <p:nvSpPr>
          <p:cNvPr id="3" name="Content Placeholder 2"/>
          <p:cNvSpPr>
            <a:spLocks noGrp="1"/>
          </p:cNvSpPr>
          <p:nvPr>
            <p:ph idx="1"/>
          </p:nvPr>
        </p:nvSpPr>
        <p:spPr>
          <a:xfrm>
            <a:off x="495300" y="1114679"/>
            <a:ext cx="8915400" cy="4525963"/>
          </a:xfrm>
        </p:spPr>
        <p:txBody>
          <a:bodyPr>
            <a:noAutofit/>
          </a:bodyPr>
          <a:lstStyle/>
          <a:p>
            <a:r>
              <a:rPr lang="en-ZA" sz="2000" dirty="0">
                <a:hlinkClick r:id="rId2"/>
              </a:rPr>
              <a:t>A Basic Guide to Open Educational Resources</a:t>
            </a:r>
            <a:r>
              <a:rPr lang="en-ZA" sz="2000" dirty="0"/>
              <a:t> This is a free eBook from UNESCO</a:t>
            </a:r>
          </a:p>
          <a:p>
            <a:r>
              <a:rPr lang="en-ZA" sz="2000" dirty="0">
                <a:hlinkClick r:id="rId3"/>
              </a:rPr>
              <a:t>CCCOER Webinars</a:t>
            </a:r>
            <a:r>
              <a:rPr lang="en-ZA" sz="2000" dirty="0"/>
              <a:t> Discover how other community colleges are adopting and creating OER via 20 minute webinars.</a:t>
            </a:r>
          </a:p>
          <a:p>
            <a:r>
              <a:rPr lang="en-ZA" sz="2000" dirty="0">
                <a:hlinkClick r:id="rId4"/>
              </a:rPr>
              <a:t>Guidelines for open educational resources (OER) in higher education</a:t>
            </a:r>
            <a:r>
              <a:rPr lang="en-ZA" sz="2000" dirty="0"/>
              <a:t> "Given the potential of OER to improve higher education systems, UNESCO and the Commonwealth of Learning (COL) have developed these </a:t>
            </a:r>
            <a:r>
              <a:rPr lang="en-ZA" sz="2000" dirty="0" smtClean="0"/>
              <a:t>Guidelines … </a:t>
            </a:r>
            <a:r>
              <a:rPr lang="en-ZA" sz="2000" dirty="0"/>
              <a:t>to support governments, higher education institutions/providers, academic staff, student bodies and quality assurance/accreditation and recognition bodies."</a:t>
            </a:r>
          </a:p>
          <a:p>
            <a:r>
              <a:rPr lang="en-ZA" sz="2000" dirty="0">
                <a:hlinkClick r:id="rId5"/>
              </a:rPr>
              <a:t>Learning about OER - </a:t>
            </a:r>
            <a:r>
              <a:rPr lang="en-ZA" sz="2000" dirty="0" err="1">
                <a:hlinkClick r:id="rId5"/>
              </a:rPr>
              <a:t>videoclip</a:t>
            </a:r>
            <a:r>
              <a:rPr lang="en-ZA" sz="2000" dirty="0"/>
              <a:t> </a:t>
            </a:r>
          </a:p>
          <a:p>
            <a:r>
              <a:rPr lang="en-ZA" sz="2000" dirty="0">
                <a:hlinkClick r:id="rId6"/>
              </a:rPr>
              <a:t>OER Handbook for Educators</a:t>
            </a:r>
            <a:r>
              <a:rPr lang="en-ZA" sz="2000" dirty="0"/>
              <a:t> "Welcome to the world of Open Educational Resources (OER). This handbook is designed to help educators find, use, develop and share OER to enhance their effectiveness online and in the classroom</a:t>
            </a:r>
            <a:r>
              <a:rPr lang="en-ZA" sz="2000" dirty="0" smtClean="0"/>
              <a:t>.“</a:t>
            </a:r>
          </a:p>
          <a:p>
            <a:r>
              <a:rPr lang="en-ZA" sz="2000" dirty="0">
                <a:hlinkClick r:id="rId7"/>
              </a:rPr>
              <a:t>FAQs from OER Africa</a:t>
            </a:r>
            <a:r>
              <a:rPr lang="en-ZA" sz="2000" dirty="0"/>
              <a:t> </a:t>
            </a:r>
          </a:p>
        </p:txBody>
      </p:sp>
    </p:spTree>
    <p:extLst>
      <p:ext uri="{BB962C8B-B14F-4D97-AF65-F5344CB8AC3E}">
        <p14:creationId xmlns:p14="http://schemas.microsoft.com/office/powerpoint/2010/main" val="20304738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A90F14"/>
                </a:solidFill>
              </a:rPr>
              <a:t>What are Open Educational </a:t>
            </a:r>
            <a:r>
              <a:rPr lang="en-US" dirty="0" smtClean="0">
                <a:solidFill>
                  <a:srgbClr val="A90F14"/>
                </a:solidFill>
              </a:rPr>
              <a:t>Resources</a:t>
            </a:r>
            <a:endParaRPr lang="en-ZA" dirty="0">
              <a:solidFill>
                <a:schemeClr val="tx1"/>
              </a:solidFill>
            </a:endParaRPr>
          </a:p>
        </p:txBody>
      </p:sp>
      <p:sp>
        <p:nvSpPr>
          <p:cNvPr id="3" name="Content Placeholder 2"/>
          <p:cNvSpPr>
            <a:spLocks noGrp="1"/>
          </p:cNvSpPr>
          <p:nvPr>
            <p:ph idx="1"/>
          </p:nvPr>
        </p:nvSpPr>
        <p:spPr/>
        <p:txBody>
          <a:bodyPr/>
          <a:lstStyle/>
          <a:p>
            <a:r>
              <a:rPr lang="en-ZA" dirty="0"/>
              <a:t>Thus, an OER is simply an educational resource that incorporates </a:t>
            </a:r>
            <a:r>
              <a:rPr lang="en-ZA" dirty="0" smtClean="0"/>
              <a:t>a </a:t>
            </a:r>
            <a:r>
              <a:rPr lang="en-ZA" b="1" dirty="0" smtClean="0"/>
              <a:t>licence</a:t>
            </a:r>
            <a:r>
              <a:rPr lang="en-ZA" dirty="0" smtClean="0"/>
              <a:t> </a:t>
            </a:r>
            <a:r>
              <a:rPr lang="en-ZA" dirty="0"/>
              <a:t>that facilitates reuse, and potentially adaptation, without first </a:t>
            </a:r>
            <a:r>
              <a:rPr lang="en-ZA" dirty="0" smtClean="0"/>
              <a:t>requesting permission </a:t>
            </a:r>
            <a:r>
              <a:rPr lang="en-ZA" dirty="0"/>
              <a:t>from the copyright </a:t>
            </a:r>
            <a:r>
              <a:rPr lang="en-ZA" dirty="0" smtClean="0"/>
              <a:t>holder</a:t>
            </a:r>
          </a:p>
          <a:p>
            <a:pPr>
              <a:buNone/>
            </a:pPr>
            <a:r>
              <a:rPr lang="en-ZA" dirty="0" smtClean="0"/>
              <a:t>See more at:</a:t>
            </a:r>
          </a:p>
          <a:p>
            <a:pPr>
              <a:buNone/>
            </a:pPr>
            <a:r>
              <a:rPr lang="en-ZA" dirty="0" smtClean="0"/>
              <a:t> </a:t>
            </a:r>
            <a:r>
              <a:rPr lang="en-ZA" dirty="0" smtClean="0">
                <a:hlinkClick r:id="rId2"/>
              </a:rPr>
              <a:t>What are Open Educational Resources</a:t>
            </a:r>
            <a:r>
              <a:rPr lang="en-ZA" dirty="0" smtClean="0"/>
              <a:t>  (2:36 minutes on YouTube).</a:t>
            </a:r>
            <a:r>
              <a:rPr lang="en-ZA" sz="3600" dirty="0" smtClean="0"/>
              <a:t> </a:t>
            </a:r>
          </a:p>
          <a:p>
            <a:endParaRPr lang="en-ZA" dirty="0"/>
          </a:p>
        </p:txBody>
      </p:sp>
    </p:spTree>
    <p:extLst>
      <p:ext uri="{BB962C8B-B14F-4D97-AF65-F5344CB8AC3E}">
        <p14:creationId xmlns:p14="http://schemas.microsoft.com/office/powerpoint/2010/main" val="276705314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List of resources</a:t>
            </a:r>
            <a:endParaRPr lang="en-ZA" dirty="0">
              <a:solidFill>
                <a:srgbClr val="C00000"/>
              </a:solidFill>
            </a:endParaRPr>
          </a:p>
        </p:txBody>
      </p:sp>
      <p:sp>
        <p:nvSpPr>
          <p:cNvPr id="3" name="Content Placeholder 2"/>
          <p:cNvSpPr>
            <a:spLocks noGrp="1"/>
          </p:cNvSpPr>
          <p:nvPr>
            <p:ph idx="1"/>
          </p:nvPr>
        </p:nvSpPr>
        <p:spPr/>
        <p:txBody>
          <a:bodyPr>
            <a:normAutofit fontScale="92500" lnSpcReduction="20000"/>
          </a:bodyPr>
          <a:lstStyle/>
          <a:p>
            <a:r>
              <a:rPr lang="en-ZA" dirty="0">
                <a:hlinkClick r:id="rId2"/>
              </a:rPr>
              <a:t>A Brief Guide To Understanding MOOCs</a:t>
            </a:r>
            <a:r>
              <a:rPr lang="en-ZA" dirty="0"/>
              <a:t> Ken Masters (Sultan </a:t>
            </a:r>
            <a:r>
              <a:rPr lang="en-ZA" dirty="0" err="1"/>
              <a:t>Qaboos</a:t>
            </a:r>
            <a:r>
              <a:rPr lang="en-ZA" dirty="0"/>
              <a:t> University) writes a very accessible analysis of how MOOCs have developed, and what separates them from other models of online education.</a:t>
            </a:r>
          </a:p>
          <a:p>
            <a:r>
              <a:rPr lang="en-ZA" dirty="0">
                <a:hlinkClick r:id="rId3"/>
              </a:rPr>
              <a:t>What You Need to Know About MOOCs</a:t>
            </a:r>
            <a:r>
              <a:rPr lang="en-ZA" dirty="0"/>
              <a:t> This is The Chronicle of Higher Education's </a:t>
            </a:r>
            <a:r>
              <a:rPr lang="en-ZA" dirty="0" err="1"/>
              <a:t>launchpad</a:t>
            </a:r>
            <a:r>
              <a:rPr lang="en-ZA" dirty="0"/>
              <a:t> for MOOC-related materials; notice the timeline of news and features, which the Chronicle continues to expand</a:t>
            </a:r>
            <a:r>
              <a:rPr lang="en-ZA" dirty="0" smtClean="0"/>
              <a:t>.</a:t>
            </a:r>
          </a:p>
          <a:p>
            <a:r>
              <a:rPr lang="en-US" dirty="0" smtClean="0">
                <a:solidFill>
                  <a:schemeClr val="tx2"/>
                </a:solidFill>
                <a:hlinkClick r:id="rId4"/>
              </a:rPr>
              <a:t>7 Things you should know about MOOCs</a:t>
            </a:r>
            <a:endParaRPr lang="en-US" dirty="0" smtClean="0">
              <a:solidFill>
                <a:schemeClr val="tx2"/>
              </a:solidFill>
            </a:endParaRPr>
          </a:p>
        </p:txBody>
      </p:sp>
    </p:spTree>
    <p:extLst>
      <p:ext uri="{BB962C8B-B14F-4D97-AF65-F5344CB8AC3E}">
        <p14:creationId xmlns:p14="http://schemas.microsoft.com/office/powerpoint/2010/main" val="16834019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List of resources</a:t>
            </a:r>
            <a:endParaRPr lang="en-ZA" dirty="0">
              <a:solidFill>
                <a:srgbClr val="C00000"/>
              </a:solidFill>
            </a:endParaRPr>
          </a:p>
        </p:txBody>
      </p:sp>
      <p:sp>
        <p:nvSpPr>
          <p:cNvPr id="3" name="Content Placeholder 2"/>
          <p:cNvSpPr>
            <a:spLocks noGrp="1"/>
          </p:cNvSpPr>
          <p:nvPr>
            <p:ph idx="1"/>
          </p:nvPr>
        </p:nvSpPr>
        <p:spPr/>
        <p:txBody>
          <a:bodyPr>
            <a:normAutofit/>
          </a:bodyPr>
          <a:lstStyle/>
          <a:p>
            <a:r>
              <a:rPr lang="en-US" dirty="0" err="1" smtClean="0">
                <a:hlinkClick r:id="rId2"/>
              </a:rPr>
              <a:t>Unisa</a:t>
            </a:r>
            <a:r>
              <a:rPr lang="en-US" dirty="0" smtClean="0">
                <a:hlinkClick r:id="rId2"/>
              </a:rPr>
              <a:t> Open</a:t>
            </a:r>
            <a:endParaRPr lang="en-US" dirty="0" smtClean="0"/>
          </a:p>
          <a:p>
            <a:r>
              <a:rPr lang="en-US" dirty="0" smtClean="0">
                <a:hlinkClick r:id="rId3"/>
              </a:rPr>
              <a:t>OER </a:t>
            </a:r>
            <a:r>
              <a:rPr lang="en-US" dirty="0" err="1" smtClean="0">
                <a:hlinkClick r:id="rId3"/>
              </a:rPr>
              <a:t>LibGuide</a:t>
            </a:r>
            <a:r>
              <a:rPr lang="en-US" dirty="0" smtClean="0"/>
              <a:t> : S</a:t>
            </a:r>
            <a:r>
              <a:rPr lang="en-ZA" dirty="0" err="1" smtClean="0"/>
              <a:t>erves</a:t>
            </a:r>
            <a:r>
              <a:rPr lang="en-ZA" dirty="0" smtClean="0"/>
              <a:t> </a:t>
            </a:r>
            <a:r>
              <a:rPr lang="en-ZA" dirty="0"/>
              <a:t>as a point of departure in finding information </a:t>
            </a:r>
            <a:r>
              <a:rPr lang="en-ZA" dirty="0" smtClean="0"/>
              <a:t>OERs </a:t>
            </a:r>
            <a:endParaRPr lang="en-US" dirty="0" smtClean="0"/>
          </a:p>
          <a:p>
            <a:r>
              <a:rPr lang="en-US" dirty="0" smtClean="0">
                <a:hlinkClick r:id="rId4"/>
              </a:rPr>
              <a:t>MOOCs </a:t>
            </a:r>
            <a:r>
              <a:rPr lang="en-US" dirty="0" err="1" smtClean="0">
                <a:hlinkClick r:id="rId4"/>
              </a:rPr>
              <a:t>LibGuide</a:t>
            </a:r>
            <a:r>
              <a:rPr lang="en-US" dirty="0" smtClean="0"/>
              <a:t> : Gives and overview and guidance </a:t>
            </a:r>
            <a:r>
              <a:rPr lang="en-ZA" dirty="0" smtClean="0"/>
              <a:t>in </a:t>
            </a:r>
            <a:r>
              <a:rPr lang="en-ZA" dirty="0"/>
              <a:t>finding information on MOOCs as well as providing further avenues for self-exploration</a:t>
            </a:r>
            <a:endParaRPr lang="en-US" dirty="0" smtClean="0"/>
          </a:p>
          <a:p>
            <a:r>
              <a:rPr lang="en-US" dirty="0">
                <a:hlinkClick r:id="rId5"/>
              </a:rPr>
              <a:t>What is a MOOC</a:t>
            </a:r>
            <a:endParaRPr lang="en-ZA" dirty="0"/>
          </a:p>
          <a:p>
            <a:endParaRPr lang="en-ZA" dirty="0"/>
          </a:p>
          <a:p>
            <a:endParaRPr lang="en-ZA" dirty="0"/>
          </a:p>
        </p:txBody>
      </p:sp>
    </p:spTree>
    <p:extLst>
      <p:ext uri="{BB962C8B-B14F-4D97-AF65-F5344CB8AC3E}">
        <p14:creationId xmlns:p14="http://schemas.microsoft.com/office/powerpoint/2010/main" val="119205471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 Thank you</a:t>
            </a:r>
            <a:br>
              <a:rPr lang="en-US" dirty="0" smtClean="0">
                <a:solidFill>
                  <a:srgbClr val="C00000"/>
                </a:solidFill>
              </a:rPr>
            </a:br>
            <a:r>
              <a:rPr lang="en-US" dirty="0" err="1" smtClean="0">
                <a:solidFill>
                  <a:srgbClr val="C00000"/>
                </a:solidFill>
              </a:rPr>
              <a:t>CheeriOER</a:t>
            </a:r>
            <a:r>
              <a:rPr lang="en-US" dirty="0" smtClean="0">
                <a:solidFill>
                  <a:srgbClr val="C00000"/>
                </a:solidFill>
              </a:rPr>
              <a:t> !</a:t>
            </a:r>
            <a:endParaRPr lang="en-ZA" dirty="0">
              <a:solidFill>
                <a:srgbClr val="C00000"/>
              </a:solidFill>
            </a:endParaRPr>
          </a:p>
        </p:txBody>
      </p:sp>
      <p:pic>
        <p:nvPicPr>
          <p:cNvPr id="4" name="Content Placeholder 3"/>
          <p:cNvPicPr>
            <a:picLocks noGrp="1" noChangeAspect="1"/>
          </p:cNvPicPr>
          <p:nvPr>
            <p:ph idx="1"/>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580300" y="1417638"/>
            <a:ext cx="6788944" cy="4525963"/>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13510</TotalTime>
  <Words>4421</Words>
  <Application>Microsoft Office PowerPoint</Application>
  <PresentationFormat>A4 Paper (210x297 mm)</PresentationFormat>
  <Paragraphs>581</Paragraphs>
  <Slides>92</Slides>
  <Notes>0</Notes>
  <HiddenSlides>6</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92</vt:i4>
      </vt:variant>
    </vt:vector>
  </HeadingPairs>
  <TitlesOfParts>
    <vt:vector size="98" baseType="lpstr">
      <vt:lpstr>Arial</vt:lpstr>
      <vt:lpstr>Calibri</vt:lpstr>
      <vt:lpstr>Times New Roman</vt:lpstr>
      <vt:lpstr>Wingdings</vt:lpstr>
      <vt:lpstr>Office Theme</vt:lpstr>
      <vt:lpstr>Custom Design</vt:lpstr>
      <vt:lpstr>Open Educational Resources (OERs) and the Role of the Library</vt:lpstr>
      <vt:lpstr>Purpose of Presentation   </vt:lpstr>
      <vt:lpstr>Role of the Library </vt:lpstr>
      <vt:lpstr>Outside the scope of the library</vt:lpstr>
      <vt:lpstr>UnisaOpen (1)</vt:lpstr>
      <vt:lpstr>UnisaOpen(2)</vt:lpstr>
      <vt:lpstr>Unisa OpenCourseWare</vt:lpstr>
      <vt:lpstr>What are Open Educational Resources</vt:lpstr>
      <vt:lpstr>What are Open Educational Resources</vt:lpstr>
      <vt:lpstr>What is Open Course Ware</vt:lpstr>
      <vt:lpstr>Open access publishing / journals</vt:lpstr>
      <vt:lpstr>What are open access journals</vt:lpstr>
      <vt:lpstr>Difference between OER and Open Access Publishing / Journals (1)</vt:lpstr>
      <vt:lpstr>Difference between OER and Open Access Publishing / Journals (2)</vt:lpstr>
      <vt:lpstr>Example – Open Access vs Restricted Access</vt:lpstr>
      <vt:lpstr>Open Access Journals</vt:lpstr>
      <vt:lpstr>Elsevier</vt:lpstr>
      <vt:lpstr>MOOCs</vt:lpstr>
      <vt:lpstr>What is a MOOC</vt:lpstr>
      <vt:lpstr>Core Differences between OERs and MOOC’s</vt:lpstr>
      <vt:lpstr>Back to OERs</vt:lpstr>
      <vt:lpstr>Benefits of OERs (1)</vt:lpstr>
      <vt:lpstr>Benefits of OERs (2)</vt:lpstr>
      <vt:lpstr>Benefits of OERs (3)</vt:lpstr>
      <vt:lpstr>Benefits of OERs (4)</vt:lpstr>
      <vt:lpstr>Challenges of OERs (1)</vt:lpstr>
      <vt:lpstr>Challenges of OERs (2)</vt:lpstr>
      <vt:lpstr>Challenges of OERs (3)</vt:lpstr>
      <vt:lpstr>Challenges of OERs (4)</vt:lpstr>
      <vt:lpstr>Challenges of OERs  </vt:lpstr>
      <vt:lpstr>Scope of OERs</vt:lpstr>
      <vt:lpstr>Scope of OERs</vt:lpstr>
      <vt:lpstr>OER Resource Types (1)</vt:lpstr>
      <vt:lpstr>OER Resource Types (2)</vt:lpstr>
      <vt:lpstr>OER Resource Types (3)</vt:lpstr>
      <vt:lpstr>OER Resource Types (4)</vt:lpstr>
      <vt:lpstr> Searching for OERs</vt:lpstr>
      <vt:lpstr>Good video – time well spent</vt:lpstr>
      <vt:lpstr>Understanding some terms</vt:lpstr>
      <vt:lpstr>Search Engines </vt:lpstr>
      <vt:lpstr>Repositories</vt:lpstr>
      <vt:lpstr>OER search engines / repositories</vt:lpstr>
      <vt:lpstr>Searching</vt:lpstr>
      <vt:lpstr>Questions to ask before searching</vt:lpstr>
      <vt:lpstr>Planning your search strategy</vt:lpstr>
      <vt:lpstr>Registering</vt:lpstr>
      <vt:lpstr>  Search Engines ImageCredit: www.seomastering.com  </vt:lpstr>
      <vt:lpstr>Recommended search engines</vt:lpstr>
      <vt:lpstr> </vt:lpstr>
      <vt:lpstr>PowerPoint Presentation</vt:lpstr>
      <vt:lpstr>Approaching the search engines</vt:lpstr>
      <vt:lpstr>Basic principles of using the main search screen on search engines (1)</vt:lpstr>
      <vt:lpstr>Basic principles of using the main search screen on search engines (2)</vt:lpstr>
      <vt:lpstr>  Selected Search Engines in more Detail ImageCredit: www.seomastering.com  </vt:lpstr>
      <vt:lpstr>OER Commons</vt:lpstr>
      <vt:lpstr>OER Commons</vt:lpstr>
      <vt:lpstr>Exercise on OER Commons</vt:lpstr>
      <vt:lpstr>MERLOT</vt:lpstr>
      <vt:lpstr>MERLOT     </vt:lpstr>
      <vt:lpstr>Exercise MERLOT</vt:lpstr>
      <vt:lpstr>    About OER Africa   </vt:lpstr>
      <vt:lpstr>OER Africa</vt:lpstr>
      <vt:lpstr>OER Africa</vt:lpstr>
      <vt:lpstr>Exercise OER Africa</vt:lpstr>
      <vt:lpstr>Evaluation criteria</vt:lpstr>
      <vt:lpstr>What makes a good OER</vt:lpstr>
      <vt:lpstr>Evaluation criteria</vt:lpstr>
      <vt:lpstr>Licensing This section falls outside the scope of the library, but you need to be aware of how it works</vt:lpstr>
      <vt:lpstr>Licensing</vt:lpstr>
      <vt:lpstr>Creative Commons</vt:lpstr>
      <vt:lpstr>PowerPoint Presentation</vt:lpstr>
      <vt:lpstr>PowerPoint Presentation</vt:lpstr>
      <vt:lpstr>Creative Commons (CC)</vt:lpstr>
      <vt:lpstr>Bird’s eye of view of the types of CCL Source Credit:  Lorna Campbell Wordpress</vt:lpstr>
      <vt:lpstr> Creating a license Source:  Creative Commons  </vt:lpstr>
      <vt:lpstr> Turning a Resource into an Open Educational Resource (OER)  </vt:lpstr>
      <vt:lpstr>Steps to license your OER</vt:lpstr>
      <vt:lpstr>Steps to license your OER</vt:lpstr>
      <vt:lpstr>Licensing your work</vt:lpstr>
      <vt:lpstr>PowerPoint Presentation</vt:lpstr>
      <vt:lpstr>PowerPoint Presentation</vt:lpstr>
      <vt:lpstr>Unisa contributing to OER initiatives</vt:lpstr>
      <vt:lpstr>GNU Free Documentation License</vt:lpstr>
      <vt:lpstr>Example of a GNU Free  Documentation License</vt:lpstr>
      <vt:lpstr>What is the Unisa Institutional Repository?</vt:lpstr>
      <vt:lpstr>PowerPoint Presentation</vt:lpstr>
      <vt:lpstr>myUnisa Online Course developed by CPD – An introduction to OERs at Unisa Offered from the second half of 2016  Contact CPDinfo@unisa.ac.za to be placed on the mailing list</vt:lpstr>
      <vt:lpstr>List of resources</vt:lpstr>
      <vt:lpstr>List of resources</vt:lpstr>
      <vt:lpstr>List of resources</vt:lpstr>
      <vt:lpstr>List of resources</vt:lpstr>
      <vt:lpstr> Thank you CheeriOER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MvZyl LMGrobler etal</dc:creator>
  <cp:lastModifiedBy>Van der Westhuizen, Ansie</cp:lastModifiedBy>
  <cp:revision>758</cp:revision>
  <cp:lastPrinted>2016-03-30T12:10:31Z</cp:lastPrinted>
  <dcterms:created xsi:type="dcterms:W3CDTF">2012-05-21T07:15:18Z</dcterms:created>
  <dcterms:modified xsi:type="dcterms:W3CDTF">2018-08-14T06:18:32Z</dcterms:modified>
</cp:coreProperties>
</file>