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1"/>
  </p:notesMasterIdLst>
  <p:handoutMasterIdLst>
    <p:handoutMasterId r:id="rId12"/>
  </p:handoutMasterIdLst>
  <p:sldIdLst>
    <p:sldId id="274" r:id="rId3"/>
    <p:sldId id="349" r:id="rId4"/>
    <p:sldId id="346" r:id="rId5"/>
    <p:sldId id="348" r:id="rId6"/>
    <p:sldId id="284" r:id="rId7"/>
    <p:sldId id="345" r:id="rId8"/>
    <p:sldId id="350" r:id="rId9"/>
    <p:sldId id="351" r:id="rId10"/>
  </p:sldIdLst>
  <p:sldSz cx="9906000" cy="6858000" type="A4"/>
  <p:notesSz cx="6858000" cy="9144000"/>
  <p:custDataLst>
    <p:tags r:id="rId13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odi Smit" initials="IS" lastIdx="0" clrIdx="0">
    <p:extLst>
      <p:ext uri="{19B8F6BF-5375-455C-9EA6-DF929625EA0E}">
        <p15:presenceInfo xmlns:p15="http://schemas.microsoft.com/office/powerpoint/2012/main" userId="Ilodi Smi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8F30"/>
    <a:srgbClr val="B0764C"/>
    <a:srgbClr val="B7668C"/>
    <a:srgbClr val="FAB65B"/>
    <a:srgbClr val="C25F26"/>
    <a:srgbClr val="E68035"/>
    <a:srgbClr val="002F66"/>
    <a:srgbClr val="0089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78436" autoAdjust="0"/>
  </p:normalViewPr>
  <p:slideViewPr>
    <p:cSldViewPr snapToGrid="0" snapToObjects="1">
      <p:cViewPr varScale="1">
        <p:scale>
          <a:sx n="75" d="100"/>
          <a:sy n="75" d="100"/>
        </p:scale>
        <p:origin x="1378" y="43"/>
      </p:cViewPr>
      <p:guideLst>
        <p:guide orient="horz" pos="2160"/>
        <p:guide pos="312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6F08732-D862-4133-A631-87AFF9661C17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33D7887-FAB9-4842-AFD0-AE9B403FA67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ABDB0A-41AC-4A6A-B64C-0CC05C2C4498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C564467-BF94-4EFB-8A4C-90C5B3ACD1A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WELCOME TO THE UNISA DEPARTMENT OF HEALTH STUDIES’ </a:t>
            </a:r>
            <a:r>
              <a:rPr lang="en-US" altLang="en-US" dirty="0" err="1"/>
              <a:t>OER</a:t>
            </a:r>
            <a:r>
              <a:rPr lang="en-US" altLang="en-US" dirty="0"/>
              <a:t> ON STRENGTHENING HEALTH MANAGEMENT INFORMATION SYSTEMS IN AFRICA. WE HOPE THIS </a:t>
            </a:r>
            <a:r>
              <a:rPr lang="en-US" altLang="en-US" dirty="0" err="1"/>
              <a:t>OER</a:t>
            </a:r>
            <a:r>
              <a:rPr lang="en-US" altLang="en-US" dirty="0"/>
              <a:t> WILL TRIGGER DEEPER REFLECTIONS AND GENERATION OF SOLUTIONS FOR DATA MANAGEMENT PROCESSES IN YOUR FACILITY &lt;&lt;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Unisa’s Department of Health Studies welcomes you to the Open Educational Resource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OER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on strengthening health management information systems in Africa. We hope that this resource will trigger deeper reflections and generation of solutions for data management processes in your facility.</a:t>
            </a:r>
            <a:r>
              <a:rPr lang="en-US" altLang="en-US" i="0" dirty="0"/>
              <a:t> &gt;&gt;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1687851-BA98-4A90-904F-272245520A02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hape 86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endParaRPr lang="en-ZA" dirty="0"/>
          </a:p>
        </p:txBody>
      </p:sp>
      <p:sp>
        <p:nvSpPr>
          <p:cNvPr id="12291" name="Shape 87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484040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hape 86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endParaRPr lang="en-ZA" dirty="0"/>
          </a:p>
        </p:txBody>
      </p:sp>
      <p:sp>
        <p:nvSpPr>
          <p:cNvPr id="12291" name="Shape 87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871655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hape 86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endParaRPr lang="en-ZA" dirty="0"/>
          </a:p>
        </p:txBody>
      </p:sp>
      <p:sp>
        <p:nvSpPr>
          <p:cNvPr id="12291" name="Shape 87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148517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ADD A TEXT</a:t>
            </a:r>
            <a:endParaRPr lang="en-ZA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5303CE00-F089-4102-A405-66778422B11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4F246CC-3F91-4D7D-BED3-3EC1C44BB7E2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703" y="278294"/>
            <a:ext cx="5562323" cy="2405271"/>
          </a:xfrm>
        </p:spPr>
        <p:txBody>
          <a:bodyPr anchor="t">
            <a:normAutofit/>
          </a:bodyPr>
          <a:lstStyle>
            <a:lvl1pPr algn="l">
              <a:defRPr sz="32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703" y="2941982"/>
            <a:ext cx="2332106" cy="2315817"/>
          </a:xfrm>
        </p:spPr>
        <p:txBody>
          <a:bodyPr rtlCol="0">
            <a:norm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lang="en-US" sz="2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98507-54FA-43B1-B2FE-0636290A6E8A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52EDA-A5D7-4B69-82EB-E6C8D729EAC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42000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931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4746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>
                <a:solidFill>
                  <a:srgbClr val="E68F3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5C087-4F0C-4596-B2BE-89572588A60B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760A6-9E1B-4D47-83E1-EEF54C80FE6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1699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tc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>
                <a:solidFill>
                  <a:srgbClr val="E68F3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1450" y="1600201"/>
            <a:ext cx="2889250" cy="418437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Tx/>
              <a:buNone/>
              <a:defRPr sz="1600"/>
            </a:lvl1pPr>
            <a:lvl2pPr marL="0" indent="0">
              <a:lnSpc>
                <a:spcPct val="150000"/>
              </a:lnSpc>
              <a:buFontTx/>
              <a:buNone/>
              <a:defRPr sz="1600"/>
            </a:lvl2pPr>
            <a:lvl3pPr marL="0" indent="0">
              <a:lnSpc>
                <a:spcPct val="150000"/>
              </a:lnSpc>
              <a:buFontTx/>
              <a:buNone/>
              <a:defRPr sz="1600"/>
            </a:lvl3pPr>
            <a:lvl4pPr marL="0" indent="0">
              <a:lnSpc>
                <a:spcPct val="150000"/>
              </a:lnSpc>
              <a:buFontTx/>
              <a:buNone/>
              <a:defRPr sz="1600"/>
            </a:lvl4pPr>
            <a:lvl5pPr marL="0" indent="0">
              <a:lnSpc>
                <a:spcPct val="150000"/>
              </a:lnSpc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495300" y="1600200"/>
            <a:ext cx="5943600" cy="418437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ECC94-ACA9-4663-BC2A-6F67121717AE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3EAA7-AC1B-4138-9504-DB70A2E0369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79782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&amp; ca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5961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FBDF0-A9FA-4368-BFDA-2AFDA536DF85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2C993-8061-4C47-854E-91F421B43EC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8706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>
                <a:solidFill>
                  <a:srgbClr val="E68F3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4246A-A50C-4A6B-9BA6-1D5854149361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1F6B3-CCB8-42F0-A52A-A1342574C90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31412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E68F3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31372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733" y="1600201"/>
            <a:ext cx="431596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C91A0-671A-457E-80C1-B3103E69C114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6832C-65B4-404B-BEC4-9B11939CC7A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50717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 rtlCol="0">
            <a:normAutofit/>
          </a:bodyPr>
          <a:lstStyle>
            <a:lvl1pPr>
              <a:def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E68F3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BDD36-1ADF-460B-8755-CF0E8BF089BD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5309C-3550-4141-8B0C-2A5C9CAD88B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93115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1FE10-507F-4EA9-9182-E2E72790226D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5B76B-02A6-4473-973D-26A0BD4456C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5535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080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8B528A-6372-4AD6-9880-A14DAA9D72E4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F6FFF10-42D5-4EC4-BB9A-D575359D91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1031" name="Picture 11" descr="Inside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19050"/>
            <a:ext cx="9918700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73730B-4E57-495A-B4E2-B233D164D0F4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9229893-D005-4F3A-9278-1AC6AE3AFA2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m4a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4a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4.png"/><Relationship Id="rId5" Type="http://schemas.openxmlformats.org/officeDocument/2006/relationships/image" Target="../media/image5.JP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hare.net/stephipoulose/health-management-information-system-60612975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easureevaluation.org/his-strengthening-resource-center" TargetMode="External"/><Relationship Id="rId4" Type="http://schemas.openxmlformats.org/officeDocument/2006/relationships/hyperlink" Target="https://www.slideshare.net/measureevaluation/health-management-information-system-in-ethiopia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5875"/>
            <a:ext cx="9929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>
          <a:xfrm>
            <a:off x="311150" y="2946400"/>
            <a:ext cx="3186113" cy="23114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dirty="0">
                <a:solidFill>
                  <a:schemeClr val="tx1"/>
                </a:solidFill>
              </a:rPr>
              <a:t>Department of Health </a:t>
            </a:r>
            <a:r>
              <a:rPr lang="en-ZA" dirty="0" smtClean="0">
                <a:solidFill>
                  <a:schemeClr val="tx1"/>
                </a:solidFill>
              </a:rPr>
              <a:t>Studies </a:t>
            </a:r>
            <a:endParaRPr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dirty="0">
                <a:solidFill>
                  <a:schemeClr val="tx1"/>
                </a:solidFill>
              </a:rPr>
              <a:t>UNISA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150" y="277813"/>
            <a:ext cx="5562600" cy="24050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STRENGTHENING HEALTH MANAGEMENT INFORMATION SYSTEMS IN AFRICA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89"/>
          <p:cNvSpPr>
            <a:spLocks noGrp="1"/>
          </p:cNvSpPr>
          <p:nvPr>
            <p:ph type="title"/>
          </p:nvPr>
        </p:nvSpPr>
        <p:spPr/>
        <p:txBody>
          <a:bodyPr lIns="91425" tIns="45700" rIns="91425" bIns="45700">
            <a:normAutofit fontScale="90000"/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INTRODUCTION TO HEALTH MANAGEMENT INFORMATION SYSTEMS (HMIS) </a:t>
            </a:r>
            <a:endParaRPr lang="en-US" altLang="en-US" dirty="0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5300" y="1661330"/>
            <a:ext cx="8915400" cy="4822597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n-US" sz="2000" dirty="0"/>
              <a:t>This is part one of a series of four OERs that aim to engage with the audience to generate solutions to one of the key challenges in Africa, namely </a:t>
            </a:r>
            <a:r>
              <a:rPr lang="en-US" sz="2000" dirty="0" smtClean="0"/>
              <a:t>health </a:t>
            </a:r>
            <a:r>
              <a:rPr lang="en-US" sz="2000" dirty="0"/>
              <a:t>information </a:t>
            </a:r>
            <a:r>
              <a:rPr lang="en-US" sz="2000" dirty="0" smtClean="0"/>
              <a:t>management. </a:t>
            </a:r>
            <a:endParaRPr lang="en-US" sz="2000" dirty="0"/>
          </a:p>
          <a:p>
            <a:pPr marL="0" indent="0" algn="just">
              <a:buNone/>
              <a:defRPr/>
            </a:pPr>
            <a:endParaRPr lang="en-US" sz="2000" dirty="0"/>
          </a:p>
          <a:p>
            <a:pPr marL="0" indent="0" algn="ctr">
              <a:buNone/>
              <a:defRPr/>
            </a:pPr>
            <a:r>
              <a:rPr lang="en-US" sz="2000" dirty="0"/>
              <a:t>The purpose of this series of OERs is to provide </a:t>
            </a:r>
            <a:r>
              <a:rPr lang="en-US" sz="2000" dirty="0" smtClean="0"/>
              <a:t>opportunities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for </a:t>
            </a:r>
            <a:endParaRPr lang="en-US" sz="2000" dirty="0"/>
          </a:p>
          <a:p>
            <a:pPr marL="0" indent="0" algn="ctr"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reflection</a:t>
            </a:r>
          </a:p>
          <a:p>
            <a:pPr marL="0" indent="0" algn="ctr">
              <a:buNone/>
              <a:defRPr/>
            </a:pPr>
            <a:r>
              <a:rPr lang="en-US" sz="2000" dirty="0"/>
              <a:t>on your own situation and generation of </a:t>
            </a:r>
          </a:p>
          <a:p>
            <a:pPr marL="0" indent="0" algn="ctr"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solutions</a:t>
            </a:r>
            <a:r>
              <a:rPr lang="en-US" sz="2000" dirty="0"/>
              <a:t>, </a:t>
            </a:r>
          </a:p>
          <a:p>
            <a:pPr marL="0" indent="0" algn="ctr">
              <a:buNone/>
              <a:defRPr/>
            </a:pPr>
            <a:r>
              <a:rPr lang="en-US" sz="2000" dirty="0"/>
              <a:t>specifically </a:t>
            </a:r>
            <a:r>
              <a:rPr lang="en-US" sz="2000" dirty="0" smtClean="0"/>
              <a:t>with </a:t>
            </a:r>
            <a:r>
              <a:rPr lang="en-US" sz="2000" dirty="0"/>
              <a:t>regard to </a:t>
            </a:r>
            <a:r>
              <a:rPr lang="en-US" sz="2000" dirty="0" smtClean="0"/>
              <a:t>contextual/organizational, </a:t>
            </a:r>
            <a:r>
              <a:rPr lang="en-US" sz="2000" dirty="0" err="1" smtClean="0"/>
              <a:t>behavioural</a:t>
            </a:r>
            <a:r>
              <a:rPr lang="en-US" sz="2000" dirty="0" smtClean="0"/>
              <a:t> and </a:t>
            </a:r>
            <a:r>
              <a:rPr lang="en-US" sz="2000" dirty="0"/>
              <a:t>technical factors that influence the quality of health data generated from the health information </a:t>
            </a:r>
            <a:r>
              <a:rPr lang="en-US" sz="2000" dirty="0" smtClean="0"/>
              <a:t>system.  </a:t>
            </a:r>
            <a:endParaRPr lang="en-US" sz="2000" dirty="0"/>
          </a:p>
          <a:p>
            <a:pPr marL="0" indent="0" algn="ctr">
              <a:buNone/>
              <a:defRPr/>
            </a:pPr>
            <a:endParaRPr lang="en-US" sz="2000" dirty="0"/>
          </a:p>
          <a:p>
            <a:pPr marL="0" indent="0" algn="ctr">
              <a:buNone/>
              <a:defRPr/>
            </a:pPr>
            <a:r>
              <a:rPr lang="en-US" sz="2000" dirty="0" smtClean="0"/>
              <a:t>This series </a:t>
            </a:r>
            <a:r>
              <a:rPr lang="en-US" sz="2000" dirty="0"/>
              <a:t>of OERs will enable </a:t>
            </a:r>
            <a:r>
              <a:rPr lang="en-US" sz="2000" dirty="0" smtClean="0"/>
              <a:t>managers </a:t>
            </a:r>
            <a:r>
              <a:rPr lang="en-US" sz="2000" dirty="0"/>
              <a:t>to ensure effectiveness and efficiency of </a:t>
            </a:r>
            <a:r>
              <a:rPr lang="en-US" sz="2000" dirty="0" smtClean="0"/>
              <a:t>HMIS. </a:t>
            </a:r>
            <a:endParaRPr lang="en-GB" sz="2000" dirty="0"/>
          </a:p>
        </p:txBody>
      </p:sp>
      <p:pic>
        <p:nvPicPr>
          <p:cNvPr id="5" name="Media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97417" y="2181867"/>
            <a:ext cx="609600" cy="609600"/>
          </a:xfrm>
          <a:prstGeom prst="rect">
            <a:avLst/>
          </a:prstGeom>
        </p:spPr>
      </p:pic>
      <p:pic>
        <p:nvPicPr>
          <p:cNvPr id="7" name="Media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97417" y="3924312"/>
            <a:ext cx="609600" cy="68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98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911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59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tmFilter="0, 0; .2, .5; .8, .5; 1, 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 tmFilter="0, 0; .2, .5; .8, .5; 1, 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500" autoRev="1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89"/>
          <p:cNvSpPr>
            <a:spLocks noGrp="1"/>
          </p:cNvSpPr>
          <p:nvPr>
            <p:ph type="title"/>
          </p:nvPr>
        </p:nvSpPr>
        <p:spPr/>
        <p:txBody>
          <a:bodyPr lIns="91425" tIns="45700" rIns="91425" bIns="45700"/>
          <a:lstStyle/>
          <a:p>
            <a:r>
              <a:rPr lang="en-US" altLang="en-US" dirty="0">
                <a:solidFill>
                  <a:schemeClr val="tx1"/>
                </a:solidFill>
              </a:rPr>
              <a:t>INTRODUCTION TO HMIS</a:t>
            </a:r>
            <a:endParaRPr lang="en-US" altLang="en-US" dirty="0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5300" y="1429880"/>
            <a:ext cx="89154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000" dirty="0"/>
              <a:t>The effectiveness of Routine Health Information Systems </a:t>
            </a:r>
            <a:r>
              <a:rPr lang="en-US" sz="2000" dirty="0" smtClean="0"/>
              <a:t>(RHISs) in </a:t>
            </a:r>
            <a:r>
              <a:rPr lang="en-US" sz="2000" dirty="0"/>
              <a:t>improving the performance of the health systems, has raised several questions in developing countries. </a:t>
            </a:r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r>
              <a:rPr lang="en-US" sz="2000" dirty="0"/>
              <a:t>Data from any form of a HIS play a vital role in:</a:t>
            </a:r>
          </a:p>
          <a:p>
            <a:pPr>
              <a:defRPr/>
            </a:pPr>
            <a:r>
              <a:rPr lang="en-US" sz="2000" dirty="0"/>
              <a:t>resource allocation and </a:t>
            </a:r>
          </a:p>
          <a:p>
            <a:pPr>
              <a:defRPr/>
            </a:pPr>
            <a:r>
              <a:rPr lang="en-US" sz="2000" dirty="0"/>
              <a:t>day-to-day management decisions in health care. </a:t>
            </a:r>
          </a:p>
          <a:p>
            <a:pPr>
              <a:defRPr/>
            </a:pPr>
            <a:endParaRPr lang="en-US" sz="2000" dirty="0"/>
          </a:p>
          <a:p>
            <a:pPr marL="0" indent="0">
              <a:buNone/>
              <a:defRPr/>
            </a:pPr>
            <a:r>
              <a:rPr lang="en-US" sz="2000" dirty="0"/>
              <a:t>Therefore, strategic decisions in health service provision depend on the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 of data</a:t>
            </a:r>
            <a:r>
              <a:rPr lang="en-US" sz="2000" dirty="0"/>
              <a:t> generated from RHIS in order to make informed decisions. </a:t>
            </a:r>
            <a:endParaRPr lang="en-ZA" sz="2000" dirty="0"/>
          </a:p>
        </p:txBody>
      </p:sp>
      <p:pic>
        <p:nvPicPr>
          <p:cNvPr id="8" name="Media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92227" y="538226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27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3" y="2434255"/>
            <a:ext cx="5749884" cy="4176802"/>
          </a:xfrm>
          <a:prstGeom prst="rect">
            <a:avLst/>
          </a:prstGeom>
        </p:spPr>
      </p:pic>
      <p:sp>
        <p:nvSpPr>
          <p:cNvPr id="11266" name="Shape 89"/>
          <p:cNvSpPr>
            <a:spLocks noGrp="1"/>
          </p:cNvSpPr>
          <p:nvPr>
            <p:ph type="title"/>
          </p:nvPr>
        </p:nvSpPr>
        <p:spPr/>
        <p:txBody>
          <a:bodyPr lIns="91425" tIns="45700" rIns="91425" bIns="45700"/>
          <a:lstStyle/>
          <a:p>
            <a:r>
              <a:rPr lang="en-US" altLang="en-US" dirty="0">
                <a:solidFill>
                  <a:schemeClr val="tx1"/>
                </a:solidFill>
              </a:rPr>
              <a:t>INTRODUCTION TO HMIS</a:t>
            </a:r>
            <a:endParaRPr lang="en-US" altLang="en-US" dirty="0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5300" y="1470125"/>
            <a:ext cx="89154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000" dirty="0" smtClean="0"/>
              <a:t>This series </a:t>
            </a:r>
            <a:r>
              <a:rPr lang="en-US" sz="2000" dirty="0"/>
              <a:t>of OERs draws on the Performance of Routine Information System Management (PRISM) framework that assumes </a:t>
            </a:r>
            <a:r>
              <a:rPr lang="en-US" sz="2000" dirty="0" smtClean="0"/>
              <a:t>a </a:t>
            </a:r>
            <a:r>
              <a:rPr lang="en-US" sz="2000" dirty="0"/>
              <a:t>relationship </a:t>
            </a:r>
            <a:r>
              <a:rPr lang="en-US" sz="2000" dirty="0" smtClean="0"/>
              <a:t>between </a:t>
            </a:r>
            <a:r>
              <a:rPr lang="en-US" sz="2000" dirty="0"/>
              <a:t>technical, behavioural and </a:t>
            </a:r>
            <a:r>
              <a:rPr lang="en-US" sz="2000" dirty="0" err="1" smtClean="0"/>
              <a:t>organisational</a:t>
            </a:r>
            <a:r>
              <a:rPr lang="en-US" sz="2000" dirty="0" smtClean="0"/>
              <a:t> determinants </a:t>
            </a:r>
            <a:r>
              <a:rPr lang="en-US" sz="2000" dirty="0"/>
              <a:t>of the routine information processes and performance. </a:t>
            </a:r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</p:txBody>
      </p:sp>
      <p:pic>
        <p:nvPicPr>
          <p:cNvPr id="5" name="Media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59519" y="329309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3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3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Getting to grips with HMIS</a:t>
            </a:r>
            <a:endParaRPr lang="en-ZA" alt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sz="2400" dirty="0"/>
              <a:t>We begin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by </a:t>
            </a:r>
            <a:r>
              <a:rPr lang="en-US" sz="2400" dirty="0"/>
              <a:t>discussing what Health Information Systems (HIS) </a:t>
            </a:r>
            <a:r>
              <a:rPr lang="en-US" sz="2400" dirty="0" smtClean="0"/>
              <a:t>are:     </a:t>
            </a:r>
          </a:p>
          <a:p>
            <a:pPr marL="0" indent="0">
              <a:buNone/>
              <a:defRPr/>
            </a:pPr>
            <a:endParaRPr lang="en-US" sz="2400" dirty="0" smtClean="0">
              <a:hlinkClick r:id="rId3"/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hlinkClick r:id="rId3"/>
              </a:rPr>
              <a:t>A </a:t>
            </a:r>
            <a:r>
              <a:rPr lang="en-US" sz="2400" dirty="0">
                <a:hlinkClick r:id="rId3"/>
              </a:rPr>
              <a:t>good start</a:t>
            </a:r>
            <a:r>
              <a:rPr lang="en-US" sz="2400" dirty="0"/>
              <a:t>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We then proceed with an </a:t>
            </a:r>
            <a:r>
              <a:rPr lang="en-US" sz="2400" dirty="0" smtClean="0"/>
              <a:t>analysis to differentiate </a:t>
            </a:r>
            <a:r>
              <a:rPr lang="en-US" sz="2400" dirty="0"/>
              <a:t>between RHIS and HMIS:</a:t>
            </a:r>
          </a:p>
          <a:p>
            <a:pPr marL="0" indent="0">
              <a:buNone/>
              <a:defRPr/>
            </a:pPr>
            <a:endParaRPr lang="en-US" sz="2400" dirty="0" smtClean="0">
              <a:hlinkClick r:id="rId4"/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hlinkClick r:id="rId4"/>
              </a:rPr>
              <a:t>HMIS </a:t>
            </a:r>
            <a:r>
              <a:rPr lang="en-US" sz="2400" dirty="0">
                <a:hlinkClick r:id="rId4"/>
              </a:rPr>
              <a:t>in Ethiopia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r>
              <a:rPr lang="en-US" sz="2400" dirty="0">
                <a:hlinkClick r:id="rId5"/>
              </a:rPr>
              <a:t>HIS Resources</a:t>
            </a:r>
            <a:r>
              <a:rPr lang="en-US" sz="2400" dirty="0"/>
              <a:t>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95299" y="274638"/>
            <a:ext cx="9139767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ACTIVITY: REFLECT ON DATA MANAGEMENT IN YOUR HEALTH FACILITY…</a:t>
            </a:r>
            <a:endParaRPr lang="en-ZA" altLang="en-US" dirty="0">
              <a:solidFill>
                <a:schemeClr val="tx1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95300" y="1682376"/>
            <a:ext cx="8915400" cy="4525963"/>
          </a:xfrm>
        </p:spPr>
        <p:txBody>
          <a:bodyPr/>
          <a:lstStyle/>
          <a:p>
            <a:r>
              <a:rPr lang="en-US" altLang="en-US" sz="2800" dirty="0"/>
              <a:t>Use the SWOT analysis to evaluate health data management currently implemented in your facility.</a:t>
            </a:r>
          </a:p>
          <a:p>
            <a:pPr marL="0" indent="0">
              <a:buNone/>
            </a:pPr>
            <a:endParaRPr lang="en-ZA" altLang="en-US" sz="1800" dirty="0"/>
          </a:p>
          <a:p>
            <a:r>
              <a:rPr lang="en-US" altLang="en-US" sz="2800" dirty="0"/>
              <a:t>Identify and explain the current  processes that are in place </a:t>
            </a:r>
            <a:r>
              <a:rPr lang="en-US" altLang="en-US" sz="2800"/>
              <a:t>to </a:t>
            </a:r>
            <a:r>
              <a:rPr lang="en-US" altLang="en-US" sz="2800" smtClean="0"/>
              <a:t>instill </a:t>
            </a:r>
            <a:r>
              <a:rPr lang="en-US" altLang="en-US" sz="2800" dirty="0"/>
              <a:t>a culture of information management in your facility.</a:t>
            </a:r>
          </a:p>
          <a:p>
            <a:pPr marL="0" indent="0">
              <a:buNone/>
            </a:pPr>
            <a:endParaRPr lang="en-US" altLang="en-US" sz="1800" dirty="0"/>
          </a:p>
          <a:p>
            <a:r>
              <a:rPr lang="en-US" altLang="en-US" sz="2800" dirty="0"/>
              <a:t>To what extent are the health professionals in your unit aware of the importance of health data management processes?</a:t>
            </a:r>
          </a:p>
          <a:p>
            <a:pPr marL="0" indent="0">
              <a:buNone/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70647" y="274638"/>
            <a:ext cx="8915400" cy="1143000"/>
          </a:xfrm>
        </p:spPr>
        <p:txBody>
          <a:bodyPr/>
          <a:lstStyle/>
          <a:p>
            <a:r>
              <a:rPr lang="en-ZA" sz="3200" b="1" dirty="0"/>
              <a:t>WHAT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70647" y="1640541"/>
            <a:ext cx="8915400" cy="4525963"/>
          </a:xfrm>
        </p:spPr>
        <p:txBody>
          <a:bodyPr/>
          <a:lstStyle/>
          <a:p>
            <a:pPr marL="0" indent="0">
              <a:buNone/>
            </a:pPr>
            <a:r>
              <a:rPr lang="en-ZA" sz="2800" dirty="0"/>
              <a:t>The series of OERs that follow will elaborate on the organisational, technical and behavioural aspects of HMIS. </a:t>
            </a:r>
          </a:p>
          <a:p>
            <a:pPr marL="0" indent="0">
              <a:buNone/>
            </a:pPr>
            <a:endParaRPr lang="en-ZA" sz="2800" dirty="0"/>
          </a:p>
          <a:p>
            <a:pPr marL="0" indent="0">
              <a:buNone/>
            </a:pPr>
            <a:endParaRPr lang="en-ZA" sz="2800" dirty="0"/>
          </a:p>
          <a:p>
            <a:pPr marL="0" indent="0">
              <a:buNone/>
            </a:pPr>
            <a:r>
              <a:rPr lang="en-ZA" sz="2800" dirty="0"/>
              <a:t>Once you have studied the series of OERs offered, you will be able to develop strategies to strengthen HMIS.  </a:t>
            </a:r>
          </a:p>
        </p:txBody>
      </p:sp>
    </p:spTree>
    <p:extLst>
      <p:ext uri="{BB962C8B-B14F-4D97-AF65-F5344CB8AC3E}">
        <p14:creationId xmlns:p14="http://schemas.microsoft.com/office/powerpoint/2010/main" val="368507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icensebuttons.net/l/by-nc-nd/3.0/88x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242" y="2289176"/>
            <a:ext cx="3572001" cy="102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26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2234</TotalTime>
  <Words>472</Words>
  <Application>Microsoft Office PowerPoint</Application>
  <PresentationFormat>A4 Paper (210x297 mm)</PresentationFormat>
  <Paragraphs>52</Paragraphs>
  <Slides>8</Slides>
  <Notes>6</Notes>
  <HiddenSlides>0</HiddenSlides>
  <MMClips>4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Office Theme</vt:lpstr>
      <vt:lpstr>Custom Design</vt:lpstr>
      <vt:lpstr>STRENGTHENING HEALTH MANAGEMENT INFORMATION SYSTEMS IN AFRICA  </vt:lpstr>
      <vt:lpstr>INTRODUCTION TO HEALTH MANAGEMENT INFORMATION SYSTEMS (HMIS) </vt:lpstr>
      <vt:lpstr>INTRODUCTION TO HMIS</vt:lpstr>
      <vt:lpstr>INTRODUCTION TO HMIS</vt:lpstr>
      <vt:lpstr>Getting to grips with HMIS</vt:lpstr>
      <vt:lpstr>ACTIVITY: REFLECT ON DATA MANAGEMENT IN YOUR HEALTH FACILITY…</vt:lpstr>
      <vt:lpstr>WHAT NEXT?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Pedrie Van De Walt</dc:creator>
  <cp:lastModifiedBy>Kheswa, Velaphi</cp:lastModifiedBy>
  <cp:revision>318</cp:revision>
  <dcterms:created xsi:type="dcterms:W3CDTF">2012-05-21T07:34:04Z</dcterms:created>
  <dcterms:modified xsi:type="dcterms:W3CDTF">2018-06-27T05:26:08Z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2018.03.26   REVISED DEPARTMENTAL  OER</vt:lpwstr>
  </property>
  <property fmtid="{D5CDD505-2E9C-101B-9397-08002B2CF9AE}" pid="4" name="ArticulateGUID">
    <vt:lpwstr>1F13FF87-3E9C-43D5-BBD0-CFDFE020C2E3</vt:lpwstr>
  </property>
  <property fmtid="{D5CDD505-2E9C-101B-9397-08002B2CF9AE}" pid="5" name="ArticulateProjectFull">
    <vt:lpwstr>E:\Khanyisile\WORK\2018\OER_HEALTH STUDIES\2018.03.26   REVISED DEPARTMENTAL  OER_1.ppta</vt:lpwstr>
  </property>
  <property fmtid="{D5CDD505-2E9C-101B-9397-08002B2CF9AE}" pid="6" name="_MarkAsFinal">
    <vt:bool>true</vt:bool>
  </property>
</Properties>
</file>