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20"/>
  </p:notesMasterIdLst>
  <p:handoutMasterIdLst>
    <p:handoutMasterId r:id="rId21"/>
  </p:handoutMasterIdLst>
  <p:sldIdLst>
    <p:sldId id="256" r:id="rId3"/>
    <p:sldId id="453" r:id="rId4"/>
    <p:sldId id="454" r:id="rId5"/>
    <p:sldId id="455" r:id="rId6"/>
    <p:sldId id="456" r:id="rId7"/>
    <p:sldId id="461" r:id="rId8"/>
    <p:sldId id="457" r:id="rId9"/>
    <p:sldId id="467" r:id="rId10"/>
    <p:sldId id="469" r:id="rId11"/>
    <p:sldId id="458" r:id="rId12"/>
    <p:sldId id="462" r:id="rId13"/>
    <p:sldId id="470" r:id="rId14"/>
    <p:sldId id="463" r:id="rId15"/>
    <p:sldId id="464" r:id="rId16"/>
    <p:sldId id="465" r:id="rId17"/>
    <p:sldId id="468" r:id="rId18"/>
    <p:sldId id="466" r:id="rId19"/>
  </p:sldIdLst>
  <p:sldSz cx="9906000" cy="6858000" type="A4"/>
  <p:notesSz cx="7023100" cy="93091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8895"/>
    <a:srgbClr val="0089D0"/>
    <a:srgbClr val="F3CA7E"/>
    <a:srgbClr val="92CEDC"/>
    <a:srgbClr val="31AFE4"/>
    <a:srgbClr val="098ACD"/>
    <a:srgbClr val="00A48A"/>
    <a:srgbClr val="E68F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2" autoAdjust="0"/>
    <p:restoredTop sz="94660"/>
  </p:normalViewPr>
  <p:slideViewPr>
    <p:cSldViewPr snapToGrid="0" snapToObjects="1">
      <p:cViewPr varScale="1">
        <p:scale>
          <a:sx n="77" d="100"/>
          <a:sy n="77" d="100"/>
        </p:scale>
        <p:origin x="1014" y="90"/>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layout>
        <c:manualLayout>
          <c:xMode val="edge"/>
          <c:yMode val="edge"/>
          <c:x val="0.34024203350420124"/>
          <c:y val="5.0143304279478433E-2"/>
        </c:manualLayout>
      </c:layout>
      <c:overlay val="0"/>
    </c:title>
    <c:autoTitleDeleted val="0"/>
    <c:plotArea>
      <c:layout/>
      <c:pieChart>
        <c:varyColors val="1"/>
        <c:ser>
          <c:idx val="0"/>
          <c:order val="0"/>
          <c:tx>
            <c:strRef>
              <c:f>Sheet1!$B$1</c:f>
              <c:strCache>
                <c:ptCount val="1"/>
                <c:pt idx="0">
                  <c:v>Age</c:v>
                </c:pt>
              </c:strCache>
            </c:strRef>
          </c:tx>
          <c:spPr>
            <a:ln>
              <a:solidFill>
                <a:srgbClr val="0089D0"/>
              </a:solidFill>
            </a:ln>
          </c:spPr>
          <c:dPt>
            <c:idx val="0"/>
            <c:bubble3D val="0"/>
            <c:extLst>
              <c:ext xmlns:c16="http://schemas.microsoft.com/office/drawing/2014/chart" uri="{C3380CC4-5D6E-409C-BE32-E72D297353CC}">
                <c16:uniqueId val="{00000000-7EB7-4676-BF50-2DA429F861AF}"/>
              </c:ext>
            </c:extLst>
          </c:dPt>
          <c:dPt>
            <c:idx val="1"/>
            <c:bubble3D val="0"/>
            <c:extLst>
              <c:ext xmlns:c16="http://schemas.microsoft.com/office/drawing/2014/chart" uri="{C3380CC4-5D6E-409C-BE32-E72D297353CC}">
                <c16:uniqueId val="{00000001-7EB7-4676-BF50-2DA429F861AF}"/>
              </c:ext>
            </c:extLst>
          </c:dPt>
          <c:dPt>
            <c:idx val="2"/>
            <c:bubble3D val="0"/>
            <c:extLst>
              <c:ext xmlns:c16="http://schemas.microsoft.com/office/drawing/2014/chart" uri="{C3380CC4-5D6E-409C-BE32-E72D297353CC}">
                <c16:uniqueId val="{00000002-7EB7-4676-BF50-2DA429F861AF}"/>
              </c:ext>
            </c:extLst>
          </c:dPt>
          <c:dPt>
            <c:idx val="3"/>
            <c:bubble3D val="0"/>
            <c:extLst>
              <c:ext xmlns:c16="http://schemas.microsoft.com/office/drawing/2014/chart" uri="{C3380CC4-5D6E-409C-BE32-E72D297353CC}">
                <c16:uniqueId val="{00000003-7EB7-4676-BF50-2DA429F861AF}"/>
              </c:ext>
            </c:extLst>
          </c:dPt>
          <c:dLbls>
            <c:spPr>
              <a:noFill/>
              <a:ln w="25361">
                <a:noFill/>
              </a:ln>
            </c:sp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25 years and younger</c:v>
                </c:pt>
                <c:pt idx="1">
                  <c:v>26 -40 years</c:v>
                </c:pt>
                <c:pt idx="2">
                  <c:v>41 - 55 years</c:v>
                </c:pt>
                <c:pt idx="3">
                  <c:v>56 years and older</c:v>
                </c:pt>
              </c:strCache>
            </c:strRef>
          </c:cat>
          <c:val>
            <c:numRef>
              <c:f>Sheet1!$B$2:$B$5</c:f>
              <c:numCache>
                <c:formatCode>0%</c:formatCode>
                <c:ptCount val="4"/>
                <c:pt idx="0">
                  <c:v>0.25</c:v>
                </c:pt>
                <c:pt idx="1">
                  <c:v>0.63</c:v>
                </c:pt>
                <c:pt idx="2">
                  <c:v>0.1</c:v>
                </c:pt>
                <c:pt idx="3">
                  <c:v>0.02</c:v>
                </c:pt>
              </c:numCache>
            </c:numRef>
          </c:val>
          <c:extLst>
            <c:ext xmlns:c16="http://schemas.microsoft.com/office/drawing/2014/chart" uri="{C3380CC4-5D6E-409C-BE32-E72D297353CC}">
              <c16:uniqueId val="{00000004-7EB7-4676-BF50-2DA429F861AF}"/>
            </c:ext>
          </c:extLst>
        </c:ser>
        <c:dLbls>
          <c:showLegendKey val="0"/>
          <c:showVal val="0"/>
          <c:showCatName val="0"/>
          <c:showSerName val="0"/>
          <c:showPercent val="0"/>
          <c:showBubbleSize val="0"/>
          <c:showLeaderLines val="1"/>
        </c:dLbls>
        <c:firstSliceAng val="0"/>
      </c:pieChart>
      <c:spPr>
        <a:noFill/>
        <a:ln w="25361">
          <a:noFill/>
        </a:ln>
      </c:spPr>
    </c:plotArea>
    <c:legend>
      <c:legendPos val="r"/>
      <c:overlay val="0"/>
    </c:legend>
    <c:plotVisOnly val="1"/>
    <c:dispBlanksAs val="zero"/>
    <c:showDLblsOverMax val="0"/>
  </c:chart>
  <c:spPr>
    <a:solidFill>
      <a:sysClr val="window" lastClr="FFFFFF"/>
    </a:solidFill>
    <a:ln w="25361" cap="flat" cmpd="sng" algn="ctr">
      <a:solidFill>
        <a:sysClr val="windowText" lastClr="000000"/>
      </a:solidFill>
      <a:prstDash val="solid"/>
    </a:ln>
    <a:effectLst/>
  </c:spPr>
  <c:txPr>
    <a:bodyPr/>
    <a:lstStyle/>
    <a:p>
      <a:pPr>
        <a:defRPr>
          <a:solidFill>
            <a:sysClr val="windowText" lastClr="000000"/>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layout>
        <c:manualLayout>
          <c:xMode val="edge"/>
          <c:yMode val="edge"/>
          <c:x val="0.3076578015160692"/>
          <c:y val="5.4681964754405704E-2"/>
        </c:manualLayout>
      </c:layout>
      <c:overlay val="0"/>
    </c:title>
    <c:autoTitleDeleted val="0"/>
    <c:plotArea>
      <c:layout/>
      <c:pieChart>
        <c:varyColors val="1"/>
        <c:ser>
          <c:idx val="0"/>
          <c:order val="0"/>
          <c:tx>
            <c:strRef>
              <c:f>Sheet1!$B$1</c:f>
              <c:strCache>
                <c:ptCount val="1"/>
                <c:pt idx="0">
                  <c:v>Educational level</c:v>
                </c:pt>
              </c:strCache>
            </c:strRef>
          </c:tx>
          <c:dPt>
            <c:idx val="0"/>
            <c:bubble3D val="0"/>
            <c:extLst>
              <c:ext xmlns:c16="http://schemas.microsoft.com/office/drawing/2014/chart" uri="{C3380CC4-5D6E-409C-BE32-E72D297353CC}">
                <c16:uniqueId val="{00000000-B74C-4893-A77C-9557B781D444}"/>
              </c:ext>
            </c:extLst>
          </c:dPt>
          <c:dPt>
            <c:idx val="1"/>
            <c:bubble3D val="0"/>
            <c:extLst>
              <c:ext xmlns:c16="http://schemas.microsoft.com/office/drawing/2014/chart" uri="{C3380CC4-5D6E-409C-BE32-E72D297353CC}">
                <c16:uniqueId val="{00000001-B74C-4893-A77C-9557B781D444}"/>
              </c:ext>
            </c:extLst>
          </c:dPt>
          <c:dPt>
            <c:idx val="2"/>
            <c:bubble3D val="0"/>
            <c:extLst>
              <c:ext xmlns:c16="http://schemas.microsoft.com/office/drawing/2014/chart" uri="{C3380CC4-5D6E-409C-BE32-E72D297353CC}">
                <c16:uniqueId val="{00000002-B74C-4893-A77C-9557B781D444}"/>
              </c:ext>
            </c:extLst>
          </c:dPt>
          <c:dPt>
            <c:idx val="3"/>
            <c:bubble3D val="0"/>
            <c:extLst>
              <c:ext xmlns:c16="http://schemas.microsoft.com/office/drawing/2014/chart" uri="{C3380CC4-5D6E-409C-BE32-E72D297353CC}">
                <c16:uniqueId val="{00000003-B74C-4893-A77C-9557B781D444}"/>
              </c:ext>
            </c:extLst>
          </c:dPt>
          <c:dPt>
            <c:idx val="4"/>
            <c:bubble3D val="0"/>
            <c:extLst>
              <c:ext xmlns:c16="http://schemas.microsoft.com/office/drawing/2014/chart" uri="{C3380CC4-5D6E-409C-BE32-E72D297353CC}">
                <c16:uniqueId val="{00000004-B74C-4893-A77C-9557B781D444}"/>
              </c:ext>
            </c:extLst>
          </c:dPt>
          <c:dLbls>
            <c:dLbl>
              <c:idx val="0"/>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74C-4893-A77C-9557B781D444}"/>
                </c:ext>
              </c:extLst>
            </c:dLbl>
            <c:dLbl>
              <c:idx val="1"/>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74C-4893-A77C-9557B781D444}"/>
                </c:ext>
              </c:extLst>
            </c:dLbl>
            <c:dLbl>
              <c:idx val="2"/>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74C-4893-A77C-9557B781D444}"/>
                </c:ext>
              </c:extLst>
            </c:dLbl>
            <c:dLbl>
              <c:idx val="3"/>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74C-4893-A77C-9557B781D444}"/>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cat>
            <c:strRef>
              <c:f>Sheet1!$A$2:$A$6</c:f>
              <c:strCache>
                <c:ptCount val="5"/>
                <c:pt idx="0">
                  <c:v>National Diploma</c:v>
                </c:pt>
                <c:pt idx="1">
                  <c:v>Bachelor</c:v>
                </c:pt>
                <c:pt idx="2">
                  <c:v>Honours degree</c:v>
                </c:pt>
                <c:pt idx="3">
                  <c:v>Masters</c:v>
                </c:pt>
                <c:pt idx="4">
                  <c:v>Doctorate</c:v>
                </c:pt>
              </c:strCache>
            </c:strRef>
          </c:cat>
          <c:val>
            <c:numRef>
              <c:f>Sheet1!$B$2:$B$6</c:f>
              <c:numCache>
                <c:formatCode>0%</c:formatCode>
                <c:ptCount val="5"/>
                <c:pt idx="0">
                  <c:v>0.22</c:v>
                </c:pt>
                <c:pt idx="1">
                  <c:v>0.28000000000000003</c:v>
                </c:pt>
                <c:pt idx="2">
                  <c:v>0.38</c:v>
                </c:pt>
                <c:pt idx="3">
                  <c:v>0.11</c:v>
                </c:pt>
                <c:pt idx="4">
                  <c:v>0.01</c:v>
                </c:pt>
              </c:numCache>
            </c:numRef>
          </c:val>
          <c:extLst>
            <c:ext xmlns:c16="http://schemas.microsoft.com/office/drawing/2014/chart" uri="{C3380CC4-5D6E-409C-BE32-E72D297353CC}">
              <c16:uniqueId val="{00000005-B74C-4893-A77C-9557B781D444}"/>
            </c:ext>
          </c:extLst>
        </c:ser>
        <c:dLbls>
          <c:showLegendKey val="0"/>
          <c:showVal val="0"/>
          <c:showCatName val="0"/>
          <c:showSerName val="0"/>
          <c:showPercent val="0"/>
          <c:showBubbleSize val="0"/>
          <c:showLeaderLines val="1"/>
        </c:dLbls>
        <c:firstSliceAng val="0"/>
      </c:pieChart>
      <c:spPr>
        <a:noFill/>
        <a:ln w="25384">
          <a:noFill/>
        </a:ln>
      </c:spPr>
    </c:plotArea>
    <c:legend>
      <c:legendPos val="r"/>
      <c:overlay val="0"/>
    </c:legend>
    <c:plotVisOnly val="1"/>
    <c:dispBlanksAs val="zero"/>
    <c:showDLblsOverMax val="0"/>
  </c:chart>
  <c:spPr>
    <a:solidFill>
      <a:sysClr val="window" lastClr="FFFFFF"/>
    </a:solidFill>
    <a:ln w="25384" cap="flat" cmpd="sng" algn="ctr">
      <a:solidFill>
        <a:sysClr val="windowText" lastClr="000000"/>
      </a:solidFill>
      <a:prstDash val="solid"/>
    </a:ln>
    <a:effectLst/>
  </c:spPr>
  <c:txPr>
    <a:bodyPr/>
    <a:lstStyle/>
    <a:p>
      <a:pPr>
        <a:defRPr>
          <a:solidFill>
            <a:sysClr val="windowText" lastClr="000000"/>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layout>
        <c:manualLayout>
          <c:xMode val="edge"/>
          <c:yMode val="edge"/>
          <c:x val="0.35670772860709482"/>
          <c:y val="4.4219872515935503E-2"/>
        </c:manualLayout>
      </c:layout>
      <c:overlay val="0"/>
    </c:title>
    <c:autoTitleDeleted val="0"/>
    <c:plotArea>
      <c:layout/>
      <c:pieChart>
        <c:varyColors val="1"/>
        <c:ser>
          <c:idx val="0"/>
          <c:order val="0"/>
          <c:tx>
            <c:strRef>
              <c:f>Sheet1!$B$1</c:f>
              <c:strCache>
                <c:ptCount val="1"/>
                <c:pt idx="0">
                  <c:v>Tenure</c:v>
                </c:pt>
              </c:strCache>
            </c:strRef>
          </c:tx>
          <c:dPt>
            <c:idx val="0"/>
            <c:bubble3D val="0"/>
            <c:extLst>
              <c:ext xmlns:c16="http://schemas.microsoft.com/office/drawing/2014/chart" uri="{C3380CC4-5D6E-409C-BE32-E72D297353CC}">
                <c16:uniqueId val="{00000000-CD8D-4421-B929-BBEB549D9C95}"/>
              </c:ext>
            </c:extLst>
          </c:dPt>
          <c:dPt>
            <c:idx val="1"/>
            <c:bubble3D val="0"/>
            <c:extLst>
              <c:ext xmlns:c16="http://schemas.microsoft.com/office/drawing/2014/chart" uri="{C3380CC4-5D6E-409C-BE32-E72D297353CC}">
                <c16:uniqueId val="{00000001-CD8D-4421-B929-BBEB549D9C95}"/>
              </c:ext>
            </c:extLst>
          </c:dPt>
          <c:dPt>
            <c:idx val="2"/>
            <c:bubble3D val="0"/>
            <c:extLst>
              <c:ext xmlns:c16="http://schemas.microsoft.com/office/drawing/2014/chart" uri="{C3380CC4-5D6E-409C-BE32-E72D297353CC}">
                <c16:uniqueId val="{00000002-CD8D-4421-B929-BBEB549D9C95}"/>
              </c:ext>
            </c:extLst>
          </c:dPt>
          <c:dPt>
            <c:idx val="3"/>
            <c:bubble3D val="0"/>
            <c:extLst>
              <c:ext xmlns:c16="http://schemas.microsoft.com/office/drawing/2014/chart" uri="{C3380CC4-5D6E-409C-BE32-E72D297353CC}">
                <c16:uniqueId val="{00000003-CD8D-4421-B929-BBEB549D9C95}"/>
              </c:ext>
            </c:extLst>
          </c:dPt>
          <c:dPt>
            <c:idx val="4"/>
            <c:bubble3D val="0"/>
            <c:extLst>
              <c:ext xmlns:c16="http://schemas.microsoft.com/office/drawing/2014/chart" uri="{C3380CC4-5D6E-409C-BE32-E72D297353CC}">
                <c16:uniqueId val="{00000004-CD8D-4421-B929-BBEB549D9C95}"/>
              </c:ext>
            </c:extLst>
          </c:dPt>
          <c:dPt>
            <c:idx val="5"/>
            <c:bubble3D val="0"/>
            <c:extLst>
              <c:ext xmlns:c16="http://schemas.microsoft.com/office/drawing/2014/chart" uri="{C3380CC4-5D6E-409C-BE32-E72D297353CC}">
                <c16:uniqueId val="{00000005-CD8D-4421-B929-BBEB549D9C95}"/>
              </c:ext>
            </c:extLst>
          </c:dPt>
          <c:dPt>
            <c:idx val="6"/>
            <c:bubble3D val="0"/>
            <c:extLst>
              <c:ext xmlns:c16="http://schemas.microsoft.com/office/drawing/2014/chart" uri="{C3380CC4-5D6E-409C-BE32-E72D297353CC}">
                <c16:uniqueId val="{00000006-CD8D-4421-B929-BBEB549D9C95}"/>
              </c:ext>
            </c:extLst>
          </c:dPt>
          <c:dLbls>
            <c:dLbl>
              <c:idx val="0"/>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D8D-4421-B929-BBEB549D9C95}"/>
                </c:ext>
              </c:extLst>
            </c:dLbl>
            <c:dLbl>
              <c:idx val="1"/>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D8D-4421-B929-BBEB549D9C95}"/>
                </c:ext>
              </c:extLst>
            </c:dLbl>
            <c:dLbl>
              <c:idx val="2"/>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D8D-4421-B929-BBEB549D9C95}"/>
                </c:ext>
              </c:extLst>
            </c:dLbl>
            <c:dLbl>
              <c:idx val="3"/>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D8D-4421-B929-BBEB549D9C95}"/>
                </c:ext>
              </c:extLst>
            </c:dLbl>
            <c:dLbl>
              <c:idx val="4"/>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D8D-4421-B929-BBEB549D9C95}"/>
                </c:ext>
              </c:extLst>
            </c:dLbl>
            <c:dLbl>
              <c:idx val="5"/>
              <c:spPr>
                <a:noFill/>
                <a:ln w="25384">
                  <a:noFill/>
                </a:ln>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D8D-4421-B929-BBEB549D9C9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cat>
            <c:strRef>
              <c:f>Sheet1!$A$2:$A$8</c:f>
              <c:strCache>
                <c:ptCount val="7"/>
                <c:pt idx="0">
                  <c:v>1 years and lesser</c:v>
                </c:pt>
                <c:pt idx="1">
                  <c:v>1-2 years</c:v>
                </c:pt>
                <c:pt idx="2">
                  <c:v>3-5 years</c:v>
                </c:pt>
                <c:pt idx="3">
                  <c:v>6-10 years</c:v>
                </c:pt>
                <c:pt idx="4">
                  <c:v>11-15 years</c:v>
                </c:pt>
                <c:pt idx="5">
                  <c:v>16-20 years</c:v>
                </c:pt>
                <c:pt idx="6">
                  <c:v>21 years and more</c:v>
                </c:pt>
              </c:strCache>
            </c:strRef>
          </c:cat>
          <c:val>
            <c:numRef>
              <c:f>Sheet1!$B$2:$B$8</c:f>
              <c:numCache>
                <c:formatCode>0%</c:formatCode>
                <c:ptCount val="7"/>
                <c:pt idx="0">
                  <c:v>0.09</c:v>
                </c:pt>
                <c:pt idx="1">
                  <c:v>0.1</c:v>
                </c:pt>
                <c:pt idx="2">
                  <c:v>0.25</c:v>
                </c:pt>
                <c:pt idx="3">
                  <c:v>0.31</c:v>
                </c:pt>
                <c:pt idx="4">
                  <c:v>0.21</c:v>
                </c:pt>
                <c:pt idx="5">
                  <c:v>0.04</c:v>
                </c:pt>
                <c:pt idx="6" formatCode="General">
                  <c:v>0</c:v>
                </c:pt>
              </c:numCache>
            </c:numRef>
          </c:val>
          <c:extLst>
            <c:ext xmlns:c16="http://schemas.microsoft.com/office/drawing/2014/chart" uri="{C3380CC4-5D6E-409C-BE32-E72D297353CC}">
              <c16:uniqueId val="{00000007-CD8D-4421-B929-BBEB549D9C95}"/>
            </c:ext>
          </c:extLst>
        </c:ser>
        <c:dLbls>
          <c:showLegendKey val="0"/>
          <c:showVal val="0"/>
          <c:showCatName val="0"/>
          <c:showSerName val="0"/>
          <c:showPercent val="0"/>
          <c:showBubbleSize val="0"/>
          <c:showLeaderLines val="1"/>
        </c:dLbls>
        <c:firstSliceAng val="0"/>
      </c:pieChart>
      <c:spPr>
        <a:noFill/>
        <a:ln w="25384">
          <a:noFill/>
        </a:ln>
      </c:spPr>
    </c:plotArea>
    <c:legend>
      <c:legendPos val="r"/>
      <c:overlay val="0"/>
    </c:legend>
    <c:plotVisOnly val="1"/>
    <c:dispBlanksAs val="zero"/>
    <c:showDLblsOverMax val="0"/>
  </c:chart>
  <c:spPr>
    <a:solidFill>
      <a:sysClr val="window" lastClr="FFFFFF"/>
    </a:solidFill>
    <a:ln w="25384" cap="flat" cmpd="sng" algn="ctr">
      <a:solidFill>
        <a:sysClr val="windowText" lastClr="000000"/>
      </a:solidFill>
      <a:prstDash val="solid"/>
    </a:ln>
    <a:effectLst/>
  </c:spPr>
  <c:txPr>
    <a:bodyPr/>
    <a:lstStyle/>
    <a:p>
      <a:pPr>
        <a:defRPr>
          <a:solidFill>
            <a:sysClr val="windowText" lastClr="000000"/>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7"/>
    </mc:Choice>
    <mc:Fallback>
      <c:style val="37"/>
    </mc:Fallback>
  </mc:AlternateContent>
  <c:chart>
    <c:title>
      <c:layout>
        <c:manualLayout>
          <c:xMode val="edge"/>
          <c:yMode val="edge"/>
          <c:x val="0.38400051392177376"/>
          <c:y val="5.03400408282298E-2"/>
        </c:manualLayout>
      </c:layout>
      <c:overlay val="0"/>
      <c:txPr>
        <a:bodyPr/>
        <a:lstStyle/>
        <a:p>
          <a:pPr>
            <a:defRPr lang="en-ZA"/>
          </a:pPr>
          <a:endParaRPr lang="en-US"/>
        </a:p>
      </c:txPr>
    </c:title>
    <c:autoTitleDeleted val="0"/>
    <c:plotArea>
      <c:layout/>
      <c:pieChart>
        <c:varyColors val="1"/>
        <c:ser>
          <c:idx val="0"/>
          <c:order val="0"/>
          <c:tx>
            <c:strRef>
              <c:f>Sheet1!$B$1</c:f>
              <c:strCache>
                <c:ptCount val="1"/>
                <c:pt idx="0">
                  <c:v>Gender</c:v>
                </c:pt>
              </c:strCache>
            </c:strRef>
          </c:tx>
          <c:dPt>
            <c:idx val="0"/>
            <c:bubble3D val="0"/>
            <c:extLst>
              <c:ext xmlns:c16="http://schemas.microsoft.com/office/drawing/2014/chart" uri="{C3380CC4-5D6E-409C-BE32-E72D297353CC}">
                <c16:uniqueId val="{00000000-7036-4D46-89B0-538DF09BB1DF}"/>
              </c:ext>
            </c:extLst>
          </c:dPt>
          <c:dPt>
            <c:idx val="1"/>
            <c:bubble3D val="0"/>
            <c:extLst>
              <c:ext xmlns:c16="http://schemas.microsoft.com/office/drawing/2014/chart" uri="{C3380CC4-5D6E-409C-BE32-E72D297353CC}">
                <c16:uniqueId val="{00000001-7036-4D46-89B0-538DF09BB1DF}"/>
              </c:ext>
            </c:extLst>
          </c:dPt>
          <c:dLbls>
            <c:spPr>
              <a:noFill/>
              <a:ln w="25369">
                <a:noFill/>
              </a:ln>
            </c:spPr>
            <c:txPr>
              <a:bodyPr/>
              <a:lstStyle/>
              <a:p>
                <a:pPr>
                  <a:defRPr lang="en-ZA"/>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Males</c:v>
                </c:pt>
                <c:pt idx="1">
                  <c:v>Females</c:v>
                </c:pt>
              </c:strCache>
            </c:strRef>
          </c:cat>
          <c:val>
            <c:numRef>
              <c:f>Sheet1!$B$2:$B$3</c:f>
              <c:numCache>
                <c:formatCode>0%</c:formatCode>
                <c:ptCount val="2"/>
                <c:pt idx="0">
                  <c:v>0.68</c:v>
                </c:pt>
                <c:pt idx="1">
                  <c:v>0.32</c:v>
                </c:pt>
              </c:numCache>
            </c:numRef>
          </c:val>
          <c:extLst>
            <c:ext xmlns:c16="http://schemas.microsoft.com/office/drawing/2014/chart" uri="{C3380CC4-5D6E-409C-BE32-E72D297353CC}">
              <c16:uniqueId val="{00000002-7036-4D46-89B0-538DF09BB1DF}"/>
            </c:ext>
          </c:extLst>
        </c:ser>
        <c:dLbls>
          <c:showLegendKey val="0"/>
          <c:showVal val="0"/>
          <c:showCatName val="0"/>
          <c:showSerName val="0"/>
          <c:showPercent val="0"/>
          <c:showBubbleSize val="0"/>
          <c:showLeaderLines val="1"/>
        </c:dLbls>
        <c:firstSliceAng val="0"/>
      </c:pieChart>
      <c:spPr>
        <a:noFill/>
        <a:ln w="25369">
          <a:noFill/>
        </a:ln>
      </c:spPr>
    </c:plotArea>
    <c:legend>
      <c:legendPos val="r"/>
      <c:overlay val="0"/>
      <c:txPr>
        <a:bodyPr/>
        <a:lstStyle/>
        <a:p>
          <a:pPr>
            <a:defRPr lang="en-ZA"/>
          </a:pPr>
          <a:endParaRPr lang="en-US"/>
        </a:p>
      </c:txPr>
    </c:legend>
    <c:plotVisOnly val="1"/>
    <c:dispBlanksAs val="zero"/>
    <c:showDLblsOverMax val="0"/>
  </c:chart>
  <c:spPr>
    <a:ln>
      <a:solidFill>
        <a:srgbClr val="638895"/>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ZA"/>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eaLnBrk="1" hangingPunct="1">
              <a:defRPr sz="1200">
                <a:latin typeface="Arial" charset="0"/>
              </a:defRPr>
            </a:lvl1pPr>
          </a:lstStyle>
          <a:p>
            <a:pPr>
              <a:defRPr/>
            </a:pPr>
            <a:fld id="{AECEE417-2FC4-47EA-9D6F-476BB8461560}" type="datetimeFigureOut">
              <a:rPr lang="en-ZA"/>
              <a:pPr>
                <a:defRPr/>
              </a:pPr>
              <a:t>2018/01/31</a:t>
            </a:fld>
            <a:endParaRPr lang="en-ZA"/>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ZA"/>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10EE3D4-CAF0-4DF8-BE13-A51AED49BD20}" type="slidenum">
              <a:rPr lang="en-ZA" altLang="en-US"/>
              <a:pPr>
                <a:defRPr/>
              </a:pPr>
              <a:t>‹#›</a:t>
            </a:fld>
            <a:endParaRPr lang="en-ZA"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3324" tIns="46662" rIns="93324" bIns="46662"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3324" tIns="46662" rIns="93324" bIns="46662" rtlCol="0"/>
          <a:lstStyle>
            <a:lvl1pPr algn="r" eaLnBrk="1" fontAlgn="auto" hangingPunct="1">
              <a:spcBef>
                <a:spcPts val="0"/>
              </a:spcBef>
              <a:spcAft>
                <a:spcPts val="0"/>
              </a:spcAft>
              <a:defRPr sz="1200">
                <a:latin typeface="+mn-lt"/>
              </a:defRPr>
            </a:lvl1pPr>
          </a:lstStyle>
          <a:p>
            <a:pPr>
              <a:defRPr/>
            </a:pPr>
            <a:fld id="{0E612635-AEA7-4A58-88D3-E60F5B95319D}" type="datetimeFigureOut">
              <a:rPr lang="en-US"/>
              <a:pPr>
                <a:defRPr/>
              </a:pPr>
              <a:t>2018/01/31</a:t>
            </a:fld>
            <a:endParaRPr lang="en-US"/>
          </a:p>
        </p:txBody>
      </p:sp>
      <p:sp>
        <p:nvSpPr>
          <p:cNvPr id="4" name="Slide Image Placeholder 3"/>
          <p:cNvSpPr>
            <a:spLocks noGrp="1" noRot="1" noChangeAspect="1"/>
          </p:cNvSpPr>
          <p:nvPr>
            <p:ph type="sldImg" idx="2"/>
          </p:nvPr>
        </p:nvSpPr>
        <p:spPr>
          <a:xfrm>
            <a:off x="990600" y="698500"/>
            <a:ext cx="5041900" cy="3490913"/>
          </a:xfrm>
          <a:prstGeom prst="rect">
            <a:avLst/>
          </a:prstGeom>
          <a:noFill/>
          <a:ln w="12700">
            <a:solidFill>
              <a:prstClr val="black"/>
            </a:solidFill>
          </a:ln>
        </p:spPr>
        <p:txBody>
          <a:bodyPr vert="horz" lIns="93324" tIns="46662" rIns="93324" bIns="46662" rtlCol="0" anchor="ctr"/>
          <a:lstStyle/>
          <a:p>
            <a:pPr lvl="0"/>
            <a:endParaRPr lang="en-US" noProof="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43238" cy="465138"/>
          </a:xfrm>
          <a:prstGeom prst="rect">
            <a:avLst/>
          </a:prstGeom>
        </p:spPr>
        <p:txBody>
          <a:bodyPr vert="horz" lIns="93324" tIns="46662" rIns="93324" bIns="46662"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wrap="square" lIns="93324" tIns="46662" rIns="93324" bIns="46662"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56249B9B-93BC-4D29-99D1-6B6D9D4F9D8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703" y="278294"/>
            <a:ext cx="5562323" cy="2405271"/>
          </a:xfrm>
        </p:spPr>
        <p:txBody>
          <a:bodyPr anchor="t">
            <a:normAutofit/>
          </a:bodyPr>
          <a:lstStyle>
            <a:lvl1pPr algn="l">
              <a:defRPr sz="3200" b="1"/>
            </a:lvl1pPr>
          </a:lstStyle>
          <a:p>
            <a:r>
              <a:rPr lang="en-US" dirty="0" smtClean="0"/>
              <a:t>Click to edit Master title style</a:t>
            </a:r>
            <a:endParaRPr lang="en-US" dirty="0"/>
          </a:p>
        </p:txBody>
      </p:sp>
      <p:sp>
        <p:nvSpPr>
          <p:cNvPr id="3" name="Subtitle 2"/>
          <p:cNvSpPr>
            <a:spLocks noGrp="1"/>
          </p:cNvSpPr>
          <p:nvPr>
            <p:ph type="subTitle" idx="1"/>
          </p:nvPr>
        </p:nvSpPr>
        <p:spPr>
          <a:xfrm>
            <a:off x="311703" y="2941982"/>
            <a:ext cx="2332106"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FADA9717-0FC6-43F9-A01C-B655C7671FB5}" type="datetimeFigureOut">
              <a:rPr lang="en-US"/>
              <a:pPr>
                <a:defRPr/>
              </a:pPr>
              <a:t>2018/01/31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89A411-8B0C-41E7-8F34-FED5569291C8}" type="slidenum">
              <a:rPr lang="en-US" altLang="en-US"/>
              <a:pPr>
                <a:defRPr/>
              </a:pPr>
              <a:t>‹#›</a:t>
            </a:fld>
            <a:endParaRPr lang="en-US" altLang="en-US"/>
          </a:p>
        </p:txBody>
      </p:sp>
    </p:spTree>
    <p:extLst>
      <p:ext uri="{BB962C8B-B14F-4D97-AF65-F5344CB8AC3E}">
        <p14:creationId xmlns:p14="http://schemas.microsoft.com/office/powerpoint/2010/main" val="21489477"/>
      </p:ext>
    </p:extLst>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285569"/>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2" name="Picture 6" descr="Back.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29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2413755"/>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F941C22-1B4C-4601-AE99-BFD033BE19B9}" type="datetimeFigureOut">
              <a:rPr lang="en-US"/>
              <a:pPr>
                <a:defRPr/>
              </a:pPr>
              <a:t>2018/01/31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C122D8-BB75-47F9-A652-4F77796C84E9}" type="slidenum">
              <a:rPr lang="en-US" altLang="en-US"/>
              <a:pPr>
                <a:defRPr/>
              </a:pPr>
              <a:t>‹#›</a:t>
            </a:fld>
            <a:endParaRPr lang="en-US" altLang="en-US"/>
          </a:p>
        </p:txBody>
      </p:sp>
    </p:spTree>
    <p:extLst>
      <p:ext uri="{BB962C8B-B14F-4D97-AF65-F5344CB8AC3E}">
        <p14:creationId xmlns:p14="http://schemas.microsoft.com/office/powerpoint/2010/main" val="2963307116"/>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21450" y="1600201"/>
            <a:ext cx="288925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Picture Placeholder 2"/>
          <p:cNvSpPr>
            <a:spLocks noGrp="1"/>
          </p:cNvSpPr>
          <p:nvPr>
            <p:ph type="pic" idx="13"/>
          </p:nvPr>
        </p:nvSpPr>
        <p:spPr>
          <a:xfrm>
            <a:off x="495300" y="1600200"/>
            <a:ext cx="59436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p:cNvSpPr>
            <a:spLocks noGrp="1"/>
          </p:cNvSpPr>
          <p:nvPr>
            <p:ph type="dt" sz="half" idx="14"/>
          </p:nvPr>
        </p:nvSpPr>
        <p:spPr/>
        <p:txBody>
          <a:bodyPr/>
          <a:lstStyle>
            <a:lvl1pPr>
              <a:defRPr/>
            </a:lvl1pPr>
          </a:lstStyle>
          <a:p>
            <a:pPr>
              <a:defRPr/>
            </a:pPr>
            <a:fld id="{7BC61BED-BD18-4242-BA48-78F4CA5C2D93}" type="datetimeFigureOut">
              <a:rPr lang="en-US"/>
              <a:pPr>
                <a:defRPr/>
              </a:pPr>
              <a:t>2018/01/31</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AC035820-DFE7-4451-A908-33748DEBFA03}" type="slidenum">
              <a:rPr lang="en-US" altLang="en-US"/>
              <a:pPr>
                <a:defRPr/>
              </a:pPr>
              <a:t>‹#›</a:t>
            </a:fld>
            <a:endParaRPr lang="en-US" altLang="en-US"/>
          </a:p>
        </p:txBody>
      </p:sp>
    </p:spTree>
    <p:extLst>
      <p:ext uri="{BB962C8B-B14F-4D97-AF65-F5344CB8AC3E}">
        <p14:creationId xmlns:p14="http://schemas.microsoft.com/office/powerpoint/2010/main" val="973093137"/>
      </p:ext>
    </p:extLst>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941645" y="612775"/>
            <a:ext cx="59436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7C38A5C-2823-45A7-80CE-2E2AF55E3506}" type="datetimeFigureOut">
              <a:rPr lang="en-US"/>
              <a:pPr>
                <a:defRPr/>
              </a:pPr>
              <a:t>2018/01/31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EBE99A5-9298-413E-8D0B-C6C799B02748}" type="slidenum">
              <a:rPr lang="en-US" altLang="en-US"/>
              <a:pPr>
                <a:defRPr/>
              </a:pPr>
              <a:t>‹#›</a:t>
            </a:fld>
            <a:endParaRPr lang="en-US" altLang="en-US"/>
          </a:p>
        </p:txBody>
      </p:sp>
    </p:spTree>
    <p:extLst>
      <p:ext uri="{BB962C8B-B14F-4D97-AF65-F5344CB8AC3E}">
        <p14:creationId xmlns:p14="http://schemas.microsoft.com/office/powerpoint/2010/main" val="2329370126"/>
      </p:ext>
    </p:extLst>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1257B1A-2FD3-41CD-8301-837608EA398B}" type="datetimeFigureOut">
              <a:rPr lang="en-US"/>
              <a:pPr>
                <a:defRPr/>
              </a:pPr>
              <a:t>2018/01/31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40E33C8-E952-405E-9B10-5FEF44D6E2CF}" type="slidenum">
              <a:rPr lang="en-US" altLang="en-US"/>
              <a:pPr>
                <a:defRPr/>
              </a:pPr>
              <a:t>‹#›</a:t>
            </a:fld>
            <a:endParaRPr lang="en-US" altLang="en-US"/>
          </a:p>
        </p:txBody>
      </p:sp>
    </p:spTree>
    <p:extLst>
      <p:ext uri="{BB962C8B-B14F-4D97-AF65-F5344CB8AC3E}">
        <p14:creationId xmlns:p14="http://schemas.microsoft.com/office/powerpoint/2010/main" val="217260817"/>
      </p:ext>
    </p:extLst>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smtClean="0"/>
              <a:t>Click to edit Master title style</a:t>
            </a:r>
            <a:endParaRPr lang="en-US"/>
          </a:p>
        </p:txBody>
      </p:sp>
      <p:sp>
        <p:nvSpPr>
          <p:cNvPr id="3" name="Content Placeholder 2"/>
          <p:cNvSpPr>
            <a:spLocks noGrp="1"/>
          </p:cNvSpPr>
          <p:nvPr>
            <p:ph sz="half" idx="1"/>
          </p:nvPr>
        </p:nvSpPr>
        <p:spPr>
          <a:xfrm>
            <a:off x="536575" y="1600201"/>
            <a:ext cx="43137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94733" y="1600201"/>
            <a:ext cx="43159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F2ADB76-9043-48AE-AB3A-26E51AA8E80C}" type="datetimeFigureOut">
              <a:rPr lang="en-US"/>
              <a:pPr>
                <a:defRPr/>
              </a:pPr>
              <a:t>2018/01/31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EE2C9FD-423D-42E8-9A47-58107713A590}" type="slidenum">
              <a:rPr lang="en-US" altLang="en-US"/>
              <a:pPr>
                <a:defRPr/>
              </a:pPr>
              <a:t>‹#›</a:t>
            </a:fld>
            <a:endParaRPr lang="en-US" altLang="en-US"/>
          </a:p>
        </p:txBody>
      </p:sp>
    </p:spTree>
    <p:extLst>
      <p:ext uri="{BB962C8B-B14F-4D97-AF65-F5344CB8AC3E}">
        <p14:creationId xmlns:p14="http://schemas.microsoft.com/office/powerpoint/2010/main" val="1746648781"/>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95CF6D5-FA26-4A8C-AA69-7C7307EB8EB5}" type="datetimeFigureOut">
              <a:rPr lang="en-US"/>
              <a:pPr>
                <a:defRPr/>
              </a:pPr>
              <a:t>2018/01/31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3B0B9B3-4AC9-4EED-8143-055375316344}" type="slidenum">
              <a:rPr lang="en-US" altLang="en-US"/>
              <a:pPr>
                <a:defRPr/>
              </a:pPr>
              <a:t>‹#›</a:t>
            </a:fld>
            <a:endParaRPr lang="en-US" altLang="en-US"/>
          </a:p>
        </p:txBody>
      </p:sp>
    </p:spTree>
    <p:extLst>
      <p:ext uri="{BB962C8B-B14F-4D97-AF65-F5344CB8AC3E}">
        <p14:creationId xmlns:p14="http://schemas.microsoft.com/office/powerpoint/2010/main" val="297899048"/>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5F0DC0D-714B-44FC-9849-D41F1F9D2700}" type="datetimeFigureOut">
              <a:rPr lang="en-US"/>
              <a:pPr>
                <a:defRPr/>
              </a:pPr>
              <a:t>2018/01/31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5B56F74-368F-4DC2-8A57-A3ADFE7517F7}" type="slidenum">
              <a:rPr lang="en-US" altLang="en-US"/>
              <a:pPr>
                <a:defRPr/>
              </a:pPr>
              <a:t>‹#›</a:t>
            </a:fld>
            <a:endParaRPr lang="en-US" altLang="en-US"/>
          </a:p>
        </p:txBody>
      </p:sp>
    </p:spTree>
    <p:extLst>
      <p:ext uri="{BB962C8B-B14F-4D97-AF65-F5344CB8AC3E}">
        <p14:creationId xmlns:p14="http://schemas.microsoft.com/office/powerpoint/2010/main" val="4115662980"/>
      </p:ext>
    </p:extLst>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smtClean="0"/>
            </a:lvl1pPr>
          </a:lstStyle>
          <a:p>
            <a:pPr>
              <a:defRPr/>
            </a:pPr>
            <a:fld id="{C4881051-00D5-404D-B256-80A17DEEB15F}" type="slidenum">
              <a:rPr lang="en-US" altLang="en-US"/>
              <a:pPr>
                <a:defRPr/>
              </a:pPr>
              <a:t>‹#›</a:t>
            </a:fld>
            <a:endParaRPr lang="en-US" altLang="en-US"/>
          </a:p>
        </p:txBody>
      </p:sp>
    </p:spTree>
    <p:extLst>
      <p:ext uri="{BB962C8B-B14F-4D97-AF65-F5344CB8AC3E}">
        <p14:creationId xmlns:p14="http://schemas.microsoft.com/office/powerpoint/2010/main" val="405888981"/>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5C64551-29D6-4ED4-9BA8-E08EA8DCA173}" type="datetimeFigureOut">
              <a:rPr lang="en-US"/>
              <a:pPr>
                <a:defRPr/>
              </a:pPr>
              <a:t>2018/01/31</a:t>
            </a:fld>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9E026513-EFB5-49C3-99C5-92842A106A51}" type="slidenum">
              <a:rPr lang="en-US" altLang="en-US"/>
              <a:pPr>
                <a:defRPr/>
              </a:pPr>
              <a:t>‹#›</a:t>
            </a:fld>
            <a:endParaRPr lang="en-US" altLang="en-US"/>
          </a:p>
        </p:txBody>
      </p:sp>
      <p:pic>
        <p:nvPicPr>
          <p:cNvPr id="1031" name="Picture 9" descr="Inside.pn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0" y="0"/>
            <a:ext cx="9947275"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Lst>
  <p:transition spd="slow">
    <p:cover/>
  </p:transition>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itchFamily="34" charset="0"/>
          <a:cs typeface="Arial" pitchFamily="34" charset="0"/>
        </a:defRPr>
      </a:lvl2pPr>
      <a:lvl3pPr algn="ctr" defTabSz="457200" rtl="0" eaLnBrk="0" fontAlgn="base" hangingPunct="0">
        <a:spcBef>
          <a:spcPct val="0"/>
        </a:spcBef>
        <a:spcAft>
          <a:spcPct val="0"/>
        </a:spcAft>
        <a:defRPr sz="4400">
          <a:solidFill>
            <a:schemeClr val="tx1"/>
          </a:solidFill>
          <a:latin typeface="Arial" pitchFamily="34" charset="0"/>
          <a:cs typeface="Arial" pitchFamily="34" charset="0"/>
        </a:defRPr>
      </a:lvl3pPr>
      <a:lvl4pPr algn="ctr" defTabSz="457200" rtl="0" eaLnBrk="0" fontAlgn="base" hangingPunct="0">
        <a:spcBef>
          <a:spcPct val="0"/>
        </a:spcBef>
        <a:spcAft>
          <a:spcPct val="0"/>
        </a:spcAft>
        <a:defRPr sz="4400">
          <a:solidFill>
            <a:schemeClr val="tx1"/>
          </a:solidFill>
          <a:latin typeface="Arial" pitchFamily="34" charset="0"/>
          <a:cs typeface="Arial" pitchFamily="34" charset="0"/>
        </a:defRPr>
      </a:lvl4pPr>
      <a:lvl5pPr algn="ctr" defTabSz="457200" rtl="0" eaLnBrk="0" fontAlgn="base" hangingPunct="0">
        <a:spcBef>
          <a:spcPct val="0"/>
        </a:spcBef>
        <a:spcAft>
          <a:spcPct val="0"/>
        </a:spcAft>
        <a:defRPr sz="4400">
          <a:solidFill>
            <a:schemeClr val="tx1"/>
          </a:solidFill>
          <a:latin typeface="Arial" pitchFamily="34" charset="0"/>
          <a:cs typeface="Arial" pitchFamily="34" charset="0"/>
        </a:defRPr>
      </a:lvl5pPr>
      <a:lvl6pPr marL="457200" algn="ctr" defTabSz="457200" rtl="0" fontAlgn="base">
        <a:spcBef>
          <a:spcPct val="0"/>
        </a:spcBef>
        <a:spcAft>
          <a:spcPct val="0"/>
        </a:spcAft>
        <a:defRPr sz="4400">
          <a:solidFill>
            <a:schemeClr val="tx1"/>
          </a:solidFill>
          <a:latin typeface="Arial" pitchFamily="34" charset="0"/>
          <a:cs typeface="Arial" pitchFamily="34" charset="0"/>
        </a:defRPr>
      </a:lvl6pPr>
      <a:lvl7pPr marL="914400" algn="ctr" defTabSz="457200" rtl="0" fontAlgn="base">
        <a:spcBef>
          <a:spcPct val="0"/>
        </a:spcBef>
        <a:spcAft>
          <a:spcPct val="0"/>
        </a:spcAft>
        <a:defRPr sz="4400">
          <a:solidFill>
            <a:schemeClr val="tx1"/>
          </a:solidFill>
          <a:latin typeface="Arial" pitchFamily="34" charset="0"/>
          <a:cs typeface="Arial" pitchFamily="34" charset="0"/>
        </a:defRPr>
      </a:lvl7pPr>
      <a:lvl8pPr marL="1371600" algn="ctr" defTabSz="457200" rtl="0" fontAlgn="base">
        <a:spcBef>
          <a:spcPct val="0"/>
        </a:spcBef>
        <a:spcAft>
          <a:spcPct val="0"/>
        </a:spcAft>
        <a:defRPr sz="4400">
          <a:solidFill>
            <a:schemeClr val="tx1"/>
          </a:solidFill>
          <a:latin typeface="Arial" pitchFamily="34" charset="0"/>
          <a:cs typeface="Arial" pitchFamily="34" charset="0"/>
        </a:defRPr>
      </a:lvl8pPr>
      <a:lvl9pPr marL="1828800" algn="ctr" defTabSz="457200" rtl="0" fontAlgn="base">
        <a:spcBef>
          <a:spcPct val="0"/>
        </a:spcBef>
        <a:spcAft>
          <a:spcPct val="0"/>
        </a:spcAft>
        <a:defRPr sz="4400">
          <a:solidFill>
            <a:schemeClr val="tx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5F861A77-E581-4537-924A-D3AD9E7688C2}" type="datetimeFigureOut">
              <a:rPr lang="en-US"/>
              <a:pPr>
                <a:defRPr/>
              </a:pPr>
              <a:t>2018/01/31</a:t>
            </a:fld>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8F3DAEB9-C370-450B-9FCB-39BC60D34D4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Lst>
  <p:transition spd="slow">
    <p:cove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6" descr="Front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040063"/>
            <a:ext cx="9906000" cy="381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le 12"/>
          <p:cNvSpPr>
            <a:spLocks noGrp="1"/>
          </p:cNvSpPr>
          <p:nvPr>
            <p:ph type="ctrTitle"/>
          </p:nvPr>
        </p:nvSpPr>
        <p:spPr>
          <a:xfrm>
            <a:off x="0" y="377825"/>
            <a:ext cx="9907588" cy="1193800"/>
          </a:xfrm>
        </p:spPr>
        <p:txBody>
          <a:bodyPr>
            <a:normAutofit fontScale="90000"/>
          </a:bodyPr>
          <a:lstStyle/>
          <a:p>
            <a:pPr>
              <a:defRPr/>
            </a:pPr>
            <a:r>
              <a:rPr lang="en-ZA" sz="3100" dirty="0" smtClean="0">
                <a:latin typeface="Aharoni" panose="02010803020104030203" pitchFamily="2" charset="-79"/>
                <a:cs typeface="Aharoni" panose="02010803020104030203" pitchFamily="2" charset="-79"/>
              </a:rPr>
              <a:t>Exploring employee’s work engagement in relation to organisational commitment in a developing country</a:t>
            </a:r>
            <a:br>
              <a:rPr lang="en-ZA" sz="3100" dirty="0" smtClean="0">
                <a:latin typeface="Aharoni" panose="02010803020104030203" pitchFamily="2" charset="-79"/>
                <a:cs typeface="Aharoni" panose="02010803020104030203" pitchFamily="2" charset="-79"/>
              </a:rPr>
            </a:br>
            <a:r>
              <a:rPr lang="en-ZA" sz="2400" dirty="0">
                <a:latin typeface="Aharoni" panose="02010803020104030203" pitchFamily="2" charset="-79"/>
                <a:cs typeface="Aharoni" panose="02010803020104030203" pitchFamily="2" charset="-79"/>
              </a:rPr>
              <a:t/>
            </a:r>
            <a:br>
              <a:rPr lang="en-ZA" sz="2400" dirty="0">
                <a:latin typeface="Aharoni" panose="02010803020104030203" pitchFamily="2" charset="-79"/>
                <a:cs typeface="Aharoni" panose="02010803020104030203" pitchFamily="2" charset="-79"/>
              </a:rPr>
            </a:br>
            <a:endParaRPr lang="en-US" sz="1800" i="1" dirty="0" smtClean="0">
              <a:latin typeface="Aharoni" panose="02010803020104030203" pitchFamily="2" charset="-79"/>
              <a:cs typeface="Aharoni" panose="02010803020104030203" pitchFamily="2" charset="-79"/>
            </a:endParaRPr>
          </a:p>
        </p:txBody>
      </p:sp>
      <p:sp>
        <p:nvSpPr>
          <p:cNvPr id="2" name="Rectangle 1"/>
          <p:cNvSpPr/>
          <p:nvPr/>
        </p:nvSpPr>
        <p:spPr>
          <a:xfrm>
            <a:off x="0" y="1935163"/>
            <a:ext cx="9693275" cy="1477962"/>
          </a:xfrm>
          <a:prstGeom prst="rect">
            <a:avLst/>
          </a:prstGeom>
        </p:spPr>
        <p:txBody>
          <a:bodyPr>
            <a:spAutoFit/>
          </a:bodyPr>
          <a:lstStyle/>
          <a:p>
            <a:pPr algn="ctr" eaLnBrk="1" hangingPunct="1">
              <a:buFont typeface="Arial" charset="0"/>
              <a:buNone/>
              <a:defRPr/>
            </a:pPr>
            <a:r>
              <a:rPr lang="en-ZA" altLang="en-US" b="1" dirty="0">
                <a:solidFill>
                  <a:schemeClr val="tx1">
                    <a:lumMod val="95000"/>
                    <a:lumOff val="5000"/>
                  </a:schemeClr>
                </a:solidFill>
                <a:latin typeface="Aharoni" panose="02010803020104030203" pitchFamily="2" charset="-79"/>
                <a:cs typeface="Aharoni" panose="02010803020104030203" pitchFamily="2" charset="-79"/>
              </a:rPr>
              <a:t>15</a:t>
            </a:r>
            <a:r>
              <a:rPr lang="en-ZA" altLang="en-US" b="1" baseline="30000" dirty="0">
                <a:solidFill>
                  <a:schemeClr val="tx1">
                    <a:lumMod val="95000"/>
                    <a:lumOff val="5000"/>
                  </a:schemeClr>
                </a:solidFill>
                <a:latin typeface="Aharoni" panose="02010803020104030203" pitchFamily="2" charset="-79"/>
                <a:cs typeface="Aharoni" panose="02010803020104030203" pitchFamily="2" charset="-79"/>
              </a:rPr>
              <a:t>TH</a:t>
            </a:r>
            <a:r>
              <a:rPr lang="en-ZA" altLang="en-US" b="1" dirty="0">
                <a:solidFill>
                  <a:schemeClr val="tx1">
                    <a:lumMod val="95000"/>
                    <a:lumOff val="5000"/>
                  </a:schemeClr>
                </a:solidFill>
                <a:latin typeface="Aharoni" panose="02010803020104030203" pitchFamily="2" charset="-79"/>
                <a:cs typeface="Aharoni" panose="02010803020104030203" pitchFamily="2" charset="-79"/>
              </a:rPr>
              <a:t> European Congress of Psychology, Amsterdam</a:t>
            </a:r>
          </a:p>
          <a:p>
            <a:pPr algn="ctr" eaLnBrk="1" hangingPunct="1">
              <a:buFont typeface="Arial" charset="0"/>
              <a:buNone/>
              <a:defRPr/>
            </a:pPr>
            <a:r>
              <a:rPr lang="en-ZA" altLang="en-US" b="1" dirty="0">
                <a:solidFill>
                  <a:schemeClr val="tx1">
                    <a:lumMod val="95000"/>
                    <a:lumOff val="5000"/>
                  </a:schemeClr>
                </a:solidFill>
                <a:latin typeface="Aharoni" panose="02010803020104030203" pitchFamily="2" charset="-79"/>
                <a:cs typeface="Aharoni" panose="02010803020104030203" pitchFamily="2" charset="-79"/>
              </a:rPr>
              <a:t>11-14 JULY 2017</a:t>
            </a:r>
          </a:p>
          <a:p>
            <a:pPr algn="ctr" eaLnBrk="1" hangingPunct="1">
              <a:buFont typeface="Arial" charset="0"/>
              <a:buNone/>
              <a:defRPr/>
            </a:pPr>
            <a:r>
              <a:rPr lang="en-ZA" altLang="en-US" b="1" dirty="0">
                <a:solidFill>
                  <a:schemeClr val="tx1">
                    <a:lumMod val="95000"/>
                    <a:lumOff val="5000"/>
                  </a:schemeClr>
                </a:solidFill>
                <a:latin typeface="Aharoni" panose="02010803020104030203" pitchFamily="2" charset="-79"/>
                <a:cs typeface="Aharoni" panose="02010803020104030203" pitchFamily="2" charset="-79"/>
              </a:rPr>
              <a:t>Presented by:</a:t>
            </a:r>
          </a:p>
          <a:p>
            <a:pPr algn="ctr" eaLnBrk="1" hangingPunct="1">
              <a:buFont typeface="Arial" charset="0"/>
              <a:buNone/>
              <a:defRPr/>
            </a:pPr>
            <a:r>
              <a:rPr lang="en-ZA" altLang="en-US" b="1" dirty="0">
                <a:solidFill>
                  <a:schemeClr val="tx1">
                    <a:lumMod val="95000"/>
                    <a:lumOff val="5000"/>
                  </a:schemeClr>
                </a:solidFill>
                <a:latin typeface="Aharoni" panose="02010803020104030203" pitchFamily="2" charset="-79"/>
                <a:cs typeface="Aharoni" panose="02010803020104030203" pitchFamily="2" charset="-79"/>
              </a:rPr>
              <a:t>Jeremy Mitonga-Monga &amp; Frans Cilliers</a:t>
            </a:r>
          </a:p>
          <a:p>
            <a:pPr algn="ctr" eaLnBrk="1" hangingPunct="1">
              <a:buFont typeface="Arial" charset="0"/>
              <a:buNone/>
              <a:defRPr/>
            </a:pPr>
            <a:r>
              <a:rPr lang="en-ZA" altLang="en-US" b="1" dirty="0">
                <a:solidFill>
                  <a:schemeClr val="tx1">
                    <a:lumMod val="95000"/>
                    <a:lumOff val="5000"/>
                  </a:schemeClr>
                </a:solidFill>
                <a:latin typeface="Aharoni" panose="02010803020104030203" pitchFamily="2" charset="-79"/>
                <a:cs typeface="Aharoni" panose="02010803020104030203" pitchFamily="2" charset="-79"/>
              </a:rPr>
              <a:t>Department of Industrial and Organisational Psychology, University of South </a:t>
            </a:r>
            <a:r>
              <a:rPr lang="en-ZA" altLang="en-US" b="1" dirty="0">
                <a:solidFill>
                  <a:schemeClr val="tx1">
                    <a:lumMod val="95000"/>
                    <a:lumOff val="5000"/>
                  </a:schemeClr>
                </a:solidFill>
                <a:latin typeface="Aharoni" panose="02010803020104030203" pitchFamily="2" charset="-79"/>
                <a:cs typeface="Aharoni" panose="02010803020104030203" pitchFamily="2" charset="-79"/>
              </a:rPr>
              <a:t>Africa</a:t>
            </a:r>
            <a:endParaRPr lang="en-ZA" dirty="0">
              <a:latin typeface="Aharoni" panose="02010803020104030203" pitchFamily="2" charset="-79"/>
              <a:cs typeface="Aharoni" panose="02010803020104030203" pitchFamily="2" charset="-79"/>
            </a:endParaRPr>
          </a:p>
        </p:txBody>
      </p:sp>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71450" y="138113"/>
            <a:ext cx="9772650" cy="392112"/>
          </a:xfrm>
        </p:spPr>
        <p:txBody>
          <a:bodyPr>
            <a:normAutofit fontScale="90000"/>
          </a:bodyPr>
          <a:lstStyle/>
          <a:p>
            <a:pPr>
              <a:defRPr/>
            </a:pPr>
            <a:r>
              <a:rPr lang="en-ZA" altLang="en-US" dirty="0" smtClean="0"/>
              <a:t>Table 1:Descriptive statistics, reliability &amp; Validity</a:t>
            </a:r>
          </a:p>
        </p:txBody>
      </p:sp>
      <p:graphicFrame>
        <p:nvGraphicFramePr>
          <p:cNvPr id="3" name="Content Placeholder 2"/>
          <p:cNvGraphicFramePr>
            <a:graphicFrameLocks noGrp="1"/>
          </p:cNvGraphicFramePr>
          <p:nvPr>
            <p:ph idx="1"/>
          </p:nvPr>
        </p:nvGraphicFramePr>
        <p:xfrm>
          <a:off x="949325" y="717550"/>
          <a:ext cx="7280275" cy="4852988"/>
        </p:xfrm>
        <a:graphic>
          <a:graphicData uri="http://schemas.openxmlformats.org/drawingml/2006/table">
            <a:tbl>
              <a:tblPr firstRow="1" firstCol="1" bandRow="1">
                <a:tableStyleId>{5940675A-B579-460E-94D1-54222C63F5DA}</a:tableStyleId>
              </a:tblPr>
              <a:tblGrid>
                <a:gridCol w="972847">
                  <a:extLst>
                    <a:ext uri="{9D8B030D-6E8A-4147-A177-3AD203B41FA5}">
                      <a16:colId xmlns:a16="http://schemas.microsoft.com/office/drawing/2014/main" val="20000"/>
                    </a:ext>
                  </a:extLst>
                </a:gridCol>
                <a:gridCol w="637978">
                  <a:extLst>
                    <a:ext uri="{9D8B030D-6E8A-4147-A177-3AD203B41FA5}">
                      <a16:colId xmlns:a16="http://schemas.microsoft.com/office/drawing/2014/main" val="20001"/>
                    </a:ext>
                  </a:extLst>
                </a:gridCol>
                <a:gridCol w="587172">
                  <a:extLst>
                    <a:ext uri="{9D8B030D-6E8A-4147-A177-3AD203B41FA5}">
                      <a16:colId xmlns:a16="http://schemas.microsoft.com/office/drawing/2014/main" val="20002"/>
                    </a:ext>
                  </a:extLst>
                </a:gridCol>
                <a:gridCol w="454481">
                  <a:extLst>
                    <a:ext uri="{9D8B030D-6E8A-4147-A177-3AD203B41FA5}">
                      <a16:colId xmlns:a16="http://schemas.microsoft.com/office/drawing/2014/main" val="20003"/>
                    </a:ext>
                  </a:extLst>
                </a:gridCol>
                <a:gridCol w="598811">
                  <a:extLst>
                    <a:ext uri="{9D8B030D-6E8A-4147-A177-3AD203B41FA5}">
                      <a16:colId xmlns:a16="http://schemas.microsoft.com/office/drawing/2014/main" val="20004"/>
                    </a:ext>
                  </a:extLst>
                </a:gridCol>
                <a:gridCol w="634121">
                  <a:extLst>
                    <a:ext uri="{9D8B030D-6E8A-4147-A177-3AD203B41FA5}">
                      <a16:colId xmlns:a16="http://schemas.microsoft.com/office/drawing/2014/main" val="20005"/>
                    </a:ext>
                  </a:extLst>
                </a:gridCol>
                <a:gridCol w="603189">
                  <a:extLst>
                    <a:ext uri="{9D8B030D-6E8A-4147-A177-3AD203B41FA5}">
                      <a16:colId xmlns:a16="http://schemas.microsoft.com/office/drawing/2014/main" val="20006"/>
                    </a:ext>
                  </a:extLst>
                </a:gridCol>
                <a:gridCol w="664636">
                  <a:extLst>
                    <a:ext uri="{9D8B030D-6E8A-4147-A177-3AD203B41FA5}">
                      <a16:colId xmlns:a16="http://schemas.microsoft.com/office/drawing/2014/main" val="20007"/>
                    </a:ext>
                  </a:extLst>
                </a:gridCol>
                <a:gridCol w="2127041">
                  <a:extLst>
                    <a:ext uri="{9D8B030D-6E8A-4147-A177-3AD203B41FA5}">
                      <a16:colId xmlns:a16="http://schemas.microsoft.com/office/drawing/2014/main" val="20008"/>
                    </a:ext>
                  </a:extLst>
                </a:gridCol>
              </a:tblGrid>
              <a:tr h="288487">
                <a:tc rowSpan="2" gridSpan="2">
                  <a:txBody>
                    <a:bodyPr/>
                    <a:lstStyle/>
                    <a:p>
                      <a:pPr>
                        <a:lnSpc>
                          <a:spcPct val="115000"/>
                        </a:lnSpc>
                        <a:spcAft>
                          <a:spcPts val="0"/>
                        </a:spcAft>
                      </a:pPr>
                      <a:r>
                        <a:rPr lang="en-ZA" sz="800" b="1" kern="1200" dirty="0">
                          <a:effectLst/>
                        </a:rPr>
                        <a:t>Construct/dimension</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2" hMerge="1">
                  <a:txBody>
                    <a:bodyPr/>
                    <a:lstStyle/>
                    <a:p>
                      <a:endParaRPr lang="en-ZA"/>
                    </a:p>
                  </a:txBody>
                  <a:tcPr/>
                </a:tc>
                <a:tc gridSpan="2">
                  <a:txBody>
                    <a:bodyPr/>
                    <a:lstStyle/>
                    <a:p>
                      <a:pPr>
                        <a:lnSpc>
                          <a:spcPct val="115000"/>
                        </a:lnSpc>
                        <a:spcAft>
                          <a:spcPts val="0"/>
                        </a:spcAft>
                      </a:pPr>
                      <a:r>
                        <a:rPr lang="en-ZA" sz="800" b="1" kern="1200" dirty="0">
                          <a:effectLst/>
                        </a:rPr>
                        <a:t>Descriptive statistics</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hMerge="1">
                  <a:txBody>
                    <a:bodyPr/>
                    <a:lstStyle/>
                    <a:p>
                      <a:endParaRPr lang="en-ZA"/>
                    </a:p>
                  </a:txBody>
                  <a:tcPr/>
                </a:tc>
                <a:tc rowSpan="2">
                  <a:txBody>
                    <a:bodyPr/>
                    <a:lstStyle/>
                    <a:p>
                      <a:pPr>
                        <a:lnSpc>
                          <a:spcPct val="115000"/>
                        </a:lnSpc>
                        <a:spcAft>
                          <a:spcPts val="0"/>
                        </a:spcAft>
                      </a:pPr>
                      <a:r>
                        <a:rPr lang="en-ZA" sz="800" b="1" kern="1200">
                          <a:effectLst/>
                        </a:rPr>
                        <a:t>R</a:t>
                      </a:r>
                      <a:r>
                        <a:rPr lang="en-ZA" sz="800" b="1" kern="1200" baseline="30000">
                          <a:effectLst/>
                        </a:rPr>
                        <a:t>2 </a:t>
                      </a:r>
                      <a:r>
                        <a:rPr lang="en-ZA" sz="800" b="1" kern="1200">
                          <a:effectLst/>
                        </a:rPr>
                        <a:t>Values</a:t>
                      </a:r>
                      <a:endParaRPr lang="en-ZA" sz="900" b="1">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2">
                  <a:txBody>
                    <a:bodyPr/>
                    <a:lstStyle/>
                    <a:p>
                      <a:pPr>
                        <a:lnSpc>
                          <a:spcPct val="115000"/>
                        </a:lnSpc>
                        <a:spcAft>
                          <a:spcPts val="0"/>
                        </a:spcAft>
                      </a:pPr>
                      <a:r>
                        <a:rPr lang="en-ZA" sz="800" b="1" kern="1200">
                          <a:effectLst/>
                        </a:rPr>
                        <a:t>α Value</a:t>
                      </a:r>
                      <a:endParaRPr lang="en-ZA" sz="900" b="1">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2">
                  <a:txBody>
                    <a:bodyPr/>
                    <a:lstStyle/>
                    <a:p>
                      <a:pPr>
                        <a:lnSpc>
                          <a:spcPct val="115000"/>
                        </a:lnSpc>
                        <a:spcAft>
                          <a:spcPts val="0"/>
                        </a:spcAft>
                      </a:pPr>
                      <a:r>
                        <a:rPr lang="en-ZA" sz="800" b="1" kern="1200">
                          <a:effectLst/>
                        </a:rPr>
                        <a:t>C.R.</a:t>
                      </a:r>
                      <a:endParaRPr lang="en-ZA" sz="900" b="1">
                        <a:effectLst/>
                      </a:endParaRPr>
                    </a:p>
                    <a:p>
                      <a:pPr>
                        <a:lnSpc>
                          <a:spcPct val="115000"/>
                        </a:lnSpc>
                        <a:spcAft>
                          <a:spcPts val="0"/>
                        </a:spcAft>
                      </a:pPr>
                      <a:r>
                        <a:rPr lang="en-ZA" sz="800" b="1" kern="1200">
                          <a:effectLst/>
                        </a:rPr>
                        <a:t>Value</a:t>
                      </a:r>
                      <a:endParaRPr lang="en-ZA" sz="900" b="1">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2">
                  <a:txBody>
                    <a:bodyPr/>
                    <a:lstStyle/>
                    <a:p>
                      <a:pPr>
                        <a:lnSpc>
                          <a:spcPct val="115000"/>
                        </a:lnSpc>
                        <a:spcAft>
                          <a:spcPts val="0"/>
                        </a:spcAft>
                      </a:pPr>
                      <a:r>
                        <a:rPr lang="en-ZA" sz="800" b="1" kern="1200" dirty="0">
                          <a:effectLst/>
                        </a:rPr>
                        <a:t>AVE.</a:t>
                      </a:r>
                      <a:endParaRPr lang="en-ZA" sz="900" b="1" dirty="0">
                        <a:effectLst/>
                      </a:endParaRPr>
                    </a:p>
                    <a:p>
                      <a:pPr>
                        <a:lnSpc>
                          <a:spcPct val="115000"/>
                        </a:lnSpc>
                        <a:spcAft>
                          <a:spcPts val="0"/>
                        </a:spcAft>
                      </a:pPr>
                      <a:r>
                        <a:rPr lang="en-ZA" sz="800" b="1" kern="1200" dirty="0">
                          <a:effectLst/>
                        </a:rPr>
                        <a:t>Value</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2">
                  <a:txBody>
                    <a:bodyPr/>
                    <a:lstStyle/>
                    <a:p>
                      <a:pPr>
                        <a:lnSpc>
                          <a:spcPct val="115000"/>
                        </a:lnSpc>
                        <a:spcAft>
                          <a:spcPts val="0"/>
                        </a:spcAft>
                      </a:pPr>
                      <a:r>
                        <a:rPr lang="en-ZA" sz="800" b="1" kern="1200" dirty="0">
                          <a:effectLst/>
                        </a:rPr>
                        <a:t>Factor Loading</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0"/>
                  </a:ext>
                </a:extLst>
              </a:tr>
              <a:tr h="223707">
                <a:tc gridSpan="2" vMerge="1">
                  <a:txBody>
                    <a:bodyPr/>
                    <a:lstStyle/>
                    <a:p>
                      <a:endParaRPr lang="en-ZA"/>
                    </a:p>
                  </a:txBody>
                  <a:tcPr/>
                </a:tc>
                <a:tc hMerge="1" vMerge="1">
                  <a:txBody>
                    <a:bodyPr/>
                    <a:lstStyle/>
                    <a:p>
                      <a:endParaRPr lang="en-ZA"/>
                    </a:p>
                  </a:txBody>
                  <a:tcPr/>
                </a:tc>
                <a:tc>
                  <a:txBody>
                    <a:bodyPr/>
                    <a:lstStyle/>
                    <a:p>
                      <a:pPr>
                        <a:lnSpc>
                          <a:spcPct val="115000"/>
                        </a:lnSpc>
                        <a:spcAft>
                          <a:spcPts val="0"/>
                        </a:spcAft>
                      </a:pPr>
                      <a:r>
                        <a:rPr lang="en-ZA" sz="800" b="1" kern="1200" dirty="0">
                          <a:effectLst/>
                        </a:rPr>
                        <a:t>M</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b="1" kern="1200" dirty="0">
                          <a:effectLst/>
                        </a:rPr>
                        <a:t>SD</a:t>
                      </a:r>
                      <a:endParaRPr lang="en-ZA"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extLst>
                  <a:ext uri="{0D108BD9-81ED-4DB2-BD59-A6C34878D82A}">
                    <a16:rowId xmlns:a16="http://schemas.microsoft.com/office/drawing/2014/main" val="10001"/>
                  </a:ext>
                </a:extLst>
              </a:tr>
              <a:tr h="148281">
                <a:tc rowSpan="3">
                  <a:txBody>
                    <a:bodyPr/>
                    <a:lstStyle/>
                    <a:p>
                      <a:pPr>
                        <a:lnSpc>
                          <a:spcPct val="115000"/>
                        </a:lnSpc>
                        <a:spcAft>
                          <a:spcPts val="0"/>
                        </a:spcAft>
                      </a:pPr>
                      <a:r>
                        <a:rPr lang="en-ZA" sz="800" kern="1200">
                          <a:effectLst/>
                        </a:rPr>
                        <a:t>Vigour</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V1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r>
                        <a:rPr lang="en-ZA" sz="800" kern="1200" dirty="0" smtClean="0">
                          <a:effectLst/>
                        </a:rPr>
                        <a:t>4.57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r>
                        <a:rPr lang="en-ZA" sz="800" kern="1200" dirty="0" smtClean="0">
                          <a:effectLst/>
                        </a:rPr>
                        <a:t>.92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a:solidFill>
                            <a:srgbClr val="FF0000"/>
                          </a:solidFill>
                          <a:effectLst/>
                        </a:rPr>
                        <a:t>0.000</a:t>
                      </a:r>
                      <a:endParaRPr lang="en-ZA" sz="900">
                        <a:solidFill>
                          <a:srgbClr val="FF0000"/>
                        </a:solidFill>
                        <a:effectLst/>
                      </a:endParaRPr>
                    </a:p>
                    <a:p>
                      <a:pPr>
                        <a:lnSpc>
                          <a:spcPct val="115000"/>
                        </a:lnSpc>
                        <a:spcAft>
                          <a:spcPts val="0"/>
                        </a:spcAft>
                      </a:pPr>
                      <a:r>
                        <a:rPr lang="en-ZA" sz="800" kern="1200">
                          <a:solidFill>
                            <a:srgbClr val="FF0000"/>
                          </a:solidFill>
                          <a:effectLst/>
                        </a:rPr>
                        <a:t> </a:t>
                      </a:r>
                      <a:endParaRPr lang="en-ZA" sz="9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0.908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0.884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0.718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dirty="0" smtClean="0">
                          <a:effectLst/>
                        </a:rPr>
                        <a:t>0.827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2"/>
                  </a:ext>
                </a:extLst>
              </a:tr>
              <a:tr h="148281">
                <a:tc vMerge="1">
                  <a:txBody>
                    <a:bodyPr/>
                    <a:lstStyle/>
                    <a:p>
                      <a:endParaRPr lang="en-ZA"/>
                    </a:p>
                  </a:txBody>
                  <a:tcPr/>
                </a:tc>
                <a:tc>
                  <a:txBody>
                    <a:bodyPr/>
                    <a:lstStyle/>
                    <a:p>
                      <a:pPr>
                        <a:lnSpc>
                          <a:spcPct val="115000"/>
                        </a:lnSpc>
                        <a:spcAft>
                          <a:spcPts val="0"/>
                        </a:spcAft>
                      </a:pPr>
                      <a:r>
                        <a:rPr lang="en-ZA" sz="800" kern="1200">
                          <a:effectLst/>
                        </a:rPr>
                        <a:t>V2</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0.908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3"/>
                  </a:ext>
                </a:extLst>
              </a:tr>
              <a:tr h="148281">
                <a:tc vMerge="1">
                  <a:txBody>
                    <a:bodyPr/>
                    <a:lstStyle/>
                    <a:p>
                      <a:endParaRPr lang="en-ZA"/>
                    </a:p>
                  </a:txBody>
                  <a:tcPr/>
                </a:tc>
                <a:tc>
                  <a:txBody>
                    <a:bodyPr/>
                    <a:lstStyle/>
                    <a:p>
                      <a:pPr>
                        <a:lnSpc>
                          <a:spcPct val="115000"/>
                        </a:lnSpc>
                        <a:spcAft>
                          <a:spcPts val="0"/>
                        </a:spcAft>
                      </a:pPr>
                      <a:r>
                        <a:rPr lang="en-ZA" sz="800" kern="1200">
                          <a:effectLst/>
                        </a:rPr>
                        <a:t>V3</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0.804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4"/>
                  </a:ext>
                </a:extLst>
              </a:tr>
              <a:tr h="148281">
                <a:tc rowSpan="3">
                  <a:txBody>
                    <a:bodyPr/>
                    <a:lstStyle/>
                    <a:p>
                      <a:pPr>
                        <a:lnSpc>
                          <a:spcPct val="115000"/>
                        </a:lnSpc>
                        <a:spcAft>
                          <a:spcPts val="0"/>
                        </a:spcAft>
                      </a:pPr>
                      <a:r>
                        <a:rPr lang="en-ZA" sz="800" kern="1200">
                          <a:effectLst/>
                        </a:rPr>
                        <a:t>Dedication</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DE1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r>
                        <a:rPr lang="en-ZA" sz="800" kern="1200" dirty="0" smtClean="0">
                          <a:effectLst/>
                        </a:rPr>
                        <a:t>4.47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.87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a:solidFill>
                            <a:srgbClr val="FF0000"/>
                          </a:solidFill>
                          <a:effectLst/>
                        </a:rPr>
                        <a:t>0.068</a:t>
                      </a:r>
                      <a:endParaRPr lang="en-ZA" sz="9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0.877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0.852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0.658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dirty="0" smtClean="0">
                          <a:effectLst/>
                        </a:rPr>
                        <a:t>0.845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5"/>
                  </a:ext>
                </a:extLst>
              </a:tr>
              <a:tr h="148281">
                <a:tc vMerge="1">
                  <a:txBody>
                    <a:bodyPr/>
                    <a:lstStyle/>
                    <a:p>
                      <a:endParaRPr lang="en-ZA"/>
                    </a:p>
                  </a:txBody>
                  <a:tcPr/>
                </a:tc>
                <a:tc>
                  <a:txBody>
                    <a:bodyPr/>
                    <a:lstStyle/>
                    <a:p>
                      <a:pPr>
                        <a:lnSpc>
                          <a:spcPct val="115000"/>
                        </a:lnSpc>
                        <a:spcAft>
                          <a:spcPts val="0"/>
                        </a:spcAft>
                      </a:pPr>
                      <a:r>
                        <a:rPr lang="en-ZA" sz="800" kern="1200">
                          <a:effectLst/>
                        </a:rPr>
                        <a:t>DE2</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0.818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6"/>
                  </a:ext>
                </a:extLst>
              </a:tr>
              <a:tr h="148281">
                <a:tc vMerge="1">
                  <a:txBody>
                    <a:bodyPr/>
                    <a:lstStyle/>
                    <a:p>
                      <a:endParaRPr lang="en-ZA"/>
                    </a:p>
                  </a:txBody>
                  <a:tcPr/>
                </a:tc>
                <a:tc>
                  <a:txBody>
                    <a:bodyPr/>
                    <a:lstStyle/>
                    <a:p>
                      <a:pPr>
                        <a:lnSpc>
                          <a:spcPct val="115000"/>
                        </a:lnSpc>
                        <a:spcAft>
                          <a:spcPts val="0"/>
                        </a:spcAft>
                      </a:pPr>
                      <a:r>
                        <a:rPr lang="en-ZA" sz="800" kern="1200" dirty="0" smtClean="0">
                          <a:effectLst/>
                        </a:rPr>
                        <a:t>DE3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0.768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7"/>
                  </a:ext>
                </a:extLst>
              </a:tr>
              <a:tr h="148281">
                <a:tc rowSpan="3">
                  <a:txBody>
                    <a:bodyPr/>
                    <a:lstStyle/>
                    <a:p>
                      <a:pPr>
                        <a:lnSpc>
                          <a:spcPct val="115000"/>
                        </a:lnSpc>
                        <a:spcAft>
                          <a:spcPts val="0"/>
                        </a:spcAft>
                      </a:pPr>
                      <a:r>
                        <a:rPr lang="en-ZA" sz="800" kern="1200">
                          <a:effectLst/>
                        </a:rPr>
                        <a:t>Absorption</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AB1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4.44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.92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800" kern="1200">
                          <a:solidFill>
                            <a:srgbClr val="FF0000"/>
                          </a:solidFill>
                          <a:effectLst/>
                        </a:rPr>
                        <a:t>0.585</a:t>
                      </a:r>
                      <a:endParaRPr lang="en-ZA" sz="9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0.864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0.917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3">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0.787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dirty="0" smtClean="0">
                          <a:effectLst/>
                        </a:rPr>
                        <a:t>0.927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8"/>
                  </a:ext>
                </a:extLst>
              </a:tr>
              <a:tr h="148281">
                <a:tc vMerge="1">
                  <a:txBody>
                    <a:bodyPr/>
                    <a:lstStyle/>
                    <a:p>
                      <a:endParaRPr lang="en-ZA"/>
                    </a:p>
                  </a:txBody>
                  <a:tcPr/>
                </a:tc>
                <a:tc>
                  <a:txBody>
                    <a:bodyPr/>
                    <a:lstStyle/>
                    <a:p>
                      <a:pPr>
                        <a:lnSpc>
                          <a:spcPct val="115000"/>
                        </a:lnSpc>
                        <a:spcAft>
                          <a:spcPts val="0"/>
                        </a:spcAft>
                      </a:pPr>
                      <a:r>
                        <a:rPr lang="en-ZA" sz="800" kern="1200">
                          <a:effectLst/>
                        </a:rPr>
                        <a:t>AB2</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0.894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09"/>
                  </a:ext>
                </a:extLst>
              </a:tr>
              <a:tr h="218128">
                <a:tc vMerge="1">
                  <a:txBody>
                    <a:bodyPr/>
                    <a:lstStyle/>
                    <a:p>
                      <a:endParaRPr lang="en-ZA"/>
                    </a:p>
                  </a:txBody>
                  <a:tcPr/>
                </a:tc>
                <a:tc>
                  <a:txBody>
                    <a:bodyPr/>
                    <a:lstStyle/>
                    <a:p>
                      <a:pPr>
                        <a:lnSpc>
                          <a:spcPct val="115000"/>
                        </a:lnSpc>
                        <a:spcAft>
                          <a:spcPts val="0"/>
                        </a:spcAft>
                      </a:pPr>
                      <a:r>
                        <a:rPr lang="en-ZA" sz="800" kern="1200" dirty="0" smtClean="0">
                          <a:effectLst/>
                        </a:rPr>
                        <a:t>AB3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0.839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0"/>
                  </a:ext>
                </a:extLst>
              </a:tr>
              <a:tr h="148281">
                <a:tc rowSpan="5">
                  <a:txBody>
                    <a:bodyPr/>
                    <a:lstStyle/>
                    <a:p>
                      <a:pPr>
                        <a:lnSpc>
                          <a:spcPct val="115000"/>
                        </a:lnSpc>
                        <a:spcAft>
                          <a:spcPts val="0"/>
                        </a:spcAft>
                      </a:pPr>
                      <a:r>
                        <a:rPr lang="en-ZA" sz="800" kern="1200">
                          <a:effectLst/>
                        </a:rPr>
                        <a:t>Affective commitment</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AC1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4.09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0.54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800" kern="1200" dirty="0">
                          <a:solidFill>
                            <a:srgbClr val="FF0000"/>
                          </a:solidFill>
                          <a:effectLst/>
                        </a:rPr>
                        <a:t>0.081</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solidFill>
                            <a:srgbClr val="FF0000"/>
                          </a:solidFill>
                          <a:effectLst/>
                        </a:rPr>
                        <a:t> </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solidFill>
                            <a:srgbClr val="FF0000"/>
                          </a:solidFill>
                          <a:effectLst/>
                        </a:rPr>
                        <a:t> </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0.823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0.879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5">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0.592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dirty="0" smtClean="0">
                          <a:effectLst/>
                        </a:rPr>
                        <a:t>0.810</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1"/>
                  </a:ext>
                </a:extLst>
              </a:tr>
              <a:tr h="148281">
                <a:tc vMerge="1">
                  <a:txBody>
                    <a:bodyPr/>
                    <a:lstStyle/>
                    <a:p>
                      <a:endParaRPr lang="en-ZA"/>
                    </a:p>
                  </a:txBody>
                  <a:tcPr/>
                </a:tc>
                <a:tc>
                  <a:txBody>
                    <a:bodyPr/>
                    <a:lstStyle/>
                    <a:p>
                      <a:pPr>
                        <a:lnSpc>
                          <a:spcPct val="115000"/>
                        </a:lnSpc>
                        <a:spcAft>
                          <a:spcPts val="0"/>
                        </a:spcAft>
                      </a:pPr>
                      <a:r>
                        <a:rPr lang="en-ZA" sz="800" kern="1200">
                          <a:effectLst/>
                        </a:rPr>
                        <a:t>AC3</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0.800</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2"/>
                  </a:ext>
                </a:extLst>
              </a:tr>
              <a:tr h="148281">
                <a:tc vMerge="1">
                  <a:txBody>
                    <a:bodyPr/>
                    <a:lstStyle/>
                    <a:p>
                      <a:endParaRPr lang="en-ZA"/>
                    </a:p>
                  </a:txBody>
                  <a:tcPr/>
                </a:tc>
                <a:tc>
                  <a:txBody>
                    <a:bodyPr/>
                    <a:lstStyle/>
                    <a:p>
                      <a:pPr>
                        <a:lnSpc>
                          <a:spcPct val="115000"/>
                        </a:lnSpc>
                        <a:spcAft>
                          <a:spcPts val="0"/>
                        </a:spcAft>
                      </a:pPr>
                      <a:r>
                        <a:rPr lang="en-ZA" sz="800" kern="1200" dirty="0" smtClean="0">
                          <a:effectLst/>
                        </a:rPr>
                        <a:t>AC3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800" kern="1200" dirty="0" smtClean="0">
                          <a:effectLst/>
                        </a:rPr>
                        <a:t>0.776</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3"/>
                  </a:ext>
                </a:extLst>
              </a:tr>
              <a:tr h="204514">
                <a:tc vMerge="1">
                  <a:txBody>
                    <a:bodyPr/>
                    <a:lstStyle/>
                    <a:p>
                      <a:endParaRPr lang="en-ZA"/>
                    </a:p>
                  </a:txBody>
                  <a:tcPr/>
                </a:tc>
                <a:tc>
                  <a:txBody>
                    <a:bodyPr/>
                    <a:lstStyle/>
                    <a:p>
                      <a:pPr>
                        <a:lnSpc>
                          <a:spcPct val="115000"/>
                        </a:lnSpc>
                        <a:spcAft>
                          <a:spcPts val="0"/>
                        </a:spcAft>
                      </a:pPr>
                      <a:r>
                        <a:rPr lang="en-ZA" sz="800" kern="1200" dirty="0" smtClean="0">
                          <a:effectLst/>
                        </a:rPr>
                        <a:t>AC4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dirty="0" smtClean="0">
                          <a:effectLst/>
                        </a:rPr>
                        <a:t>0.752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4"/>
                  </a:ext>
                </a:extLst>
              </a:tr>
              <a:tr h="204514">
                <a:tc vMerge="1">
                  <a:txBody>
                    <a:bodyPr/>
                    <a:lstStyle/>
                    <a:p>
                      <a:endParaRPr lang="en-ZA"/>
                    </a:p>
                  </a:txBody>
                  <a:tcPr/>
                </a:tc>
                <a:tc>
                  <a:txBody>
                    <a:bodyPr/>
                    <a:lstStyle/>
                    <a:p>
                      <a:pPr>
                        <a:lnSpc>
                          <a:spcPct val="115000"/>
                        </a:lnSpc>
                        <a:spcAft>
                          <a:spcPts val="0"/>
                        </a:spcAft>
                      </a:pPr>
                      <a:r>
                        <a:rPr lang="en-ZA" sz="800" kern="1200" dirty="0" smtClean="0">
                          <a:effectLst/>
                        </a:rPr>
                        <a:t>AC6</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dirty="0" smtClean="0">
                          <a:effectLst/>
                        </a:rPr>
                        <a:t>0.705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5"/>
                  </a:ext>
                </a:extLst>
              </a:tr>
              <a:tr h="165807">
                <a:tc rowSpan="6">
                  <a:txBody>
                    <a:bodyPr/>
                    <a:lstStyle/>
                    <a:p>
                      <a:pPr>
                        <a:lnSpc>
                          <a:spcPct val="115000"/>
                        </a:lnSpc>
                        <a:spcAft>
                          <a:spcPts val="0"/>
                        </a:spcAft>
                      </a:pPr>
                      <a:r>
                        <a:rPr lang="en-ZA" sz="800" kern="1200" dirty="0">
                          <a:effectLst/>
                        </a:rPr>
                        <a:t>Continuance commitment</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CC1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4. 07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0.55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solidFill>
                            <a:srgbClr val="FF0000"/>
                          </a:solidFill>
                          <a:effectLst/>
                        </a:rPr>
                        <a:t>0.107</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solidFill>
                            <a:srgbClr val="FF0000"/>
                          </a:solidFill>
                          <a:effectLst/>
                        </a:rPr>
                        <a:t> </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ZA" sz="1500" dirty="0">
                          <a:solidFill>
                            <a:srgbClr val="FF0000"/>
                          </a:solidFill>
                          <a:effectLst/>
                        </a:rPr>
                        <a:t> </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0.878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0.908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0.623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0.868</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6"/>
                  </a:ext>
                </a:extLst>
              </a:tr>
              <a:tr h="165807">
                <a:tc vMerge="1">
                  <a:txBody>
                    <a:bodyPr/>
                    <a:lstStyle/>
                    <a:p>
                      <a:endParaRPr lang="en-ZA"/>
                    </a:p>
                  </a:txBody>
                  <a:tcPr/>
                </a:tc>
                <a:tc>
                  <a:txBody>
                    <a:bodyPr/>
                    <a:lstStyle/>
                    <a:p>
                      <a:pPr>
                        <a:lnSpc>
                          <a:spcPct val="115000"/>
                        </a:lnSpc>
                        <a:spcAft>
                          <a:spcPts val="0"/>
                        </a:spcAft>
                      </a:pPr>
                      <a:r>
                        <a:rPr lang="en-ZA" sz="800" kern="1200">
                          <a:effectLst/>
                        </a:rPr>
                        <a:t>CC2</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0.839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7"/>
                  </a:ext>
                </a:extLst>
              </a:tr>
              <a:tr h="165807">
                <a:tc vMerge="1">
                  <a:txBody>
                    <a:bodyPr/>
                    <a:lstStyle/>
                    <a:p>
                      <a:endParaRPr lang="en-ZA"/>
                    </a:p>
                  </a:txBody>
                  <a:tcPr/>
                </a:tc>
                <a:tc>
                  <a:txBody>
                    <a:bodyPr/>
                    <a:lstStyle/>
                    <a:p>
                      <a:pPr>
                        <a:lnSpc>
                          <a:spcPct val="115000"/>
                        </a:lnSpc>
                        <a:spcAft>
                          <a:spcPts val="0"/>
                        </a:spcAft>
                      </a:pPr>
                      <a:r>
                        <a:rPr lang="en-ZA" sz="800" kern="1200">
                          <a:effectLst/>
                        </a:rPr>
                        <a:t>CC3</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0.825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8"/>
                  </a:ext>
                </a:extLst>
              </a:tr>
              <a:tr h="165807">
                <a:tc vMerge="1">
                  <a:txBody>
                    <a:bodyPr/>
                    <a:lstStyle/>
                    <a:p>
                      <a:endParaRPr lang="en-ZA"/>
                    </a:p>
                  </a:txBody>
                  <a:tcPr/>
                </a:tc>
                <a:tc>
                  <a:txBody>
                    <a:bodyPr/>
                    <a:lstStyle/>
                    <a:p>
                      <a:pPr>
                        <a:lnSpc>
                          <a:spcPct val="115000"/>
                        </a:lnSpc>
                        <a:spcAft>
                          <a:spcPts val="0"/>
                        </a:spcAft>
                      </a:pPr>
                      <a:r>
                        <a:rPr lang="en-ZA" sz="800" kern="1200">
                          <a:effectLst/>
                        </a:rPr>
                        <a:t>CC4</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0.773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19"/>
                  </a:ext>
                </a:extLst>
              </a:tr>
              <a:tr h="208126">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a:effectLst/>
                        </a:rPr>
                        <a:t>CC5</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dirty="0">
                          <a:effectLst/>
                        </a:rPr>
                        <a:t> </a:t>
                      </a:r>
                      <a:r>
                        <a:rPr lang="en-ZA" sz="800" kern="1200" dirty="0" smtClean="0">
                          <a:effectLst/>
                        </a:rPr>
                        <a:t>0.745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0"/>
                  </a:ext>
                </a:extLst>
              </a:tr>
              <a:tr h="216348">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a:effectLst/>
                        </a:rPr>
                        <a:t>CC6</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vMerge="1">
                  <a:txBody>
                    <a:bodyPr/>
                    <a:lstStyle/>
                    <a:p>
                      <a:pPr>
                        <a:lnSpc>
                          <a:spcPct val="107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15000"/>
                        </a:lnSpc>
                        <a:spcAft>
                          <a:spcPts val="0"/>
                        </a:spcAft>
                      </a:pPr>
                      <a:r>
                        <a:rPr lang="en-ZA" sz="800" kern="1200" dirty="0">
                          <a:effectLst/>
                        </a:rPr>
                        <a:t> </a:t>
                      </a:r>
                      <a:r>
                        <a:rPr lang="en-ZA" sz="800" kern="1200" dirty="0" smtClean="0">
                          <a:effectLst/>
                        </a:rPr>
                        <a:t>0.669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1"/>
                  </a:ext>
                </a:extLst>
              </a:tr>
              <a:tr h="165807">
                <a:tc rowSpan="6">
                  <a:txBody>
                    <a:bodyPr/>
                    <a:lstStyle/>
                    <a:p>
                      <a:pPr>
                        <a:lnSpc>
                          <a:spcPct val="115000"/>
                        </a:lnSpc>
                        <a:spcAft>
                          <a:spcPts val="0"/>
                        </a:spcAft>
                      </a:pPr>
                      <a:r>
                        <a:rPr lang="en-ZA" sz="800" kern="1200">
                          <a:effectLst/>
                        </a:rPr>
                        <a:t>Normative commitment</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800" kern="1200">
                          <a:effectLst/>
                        </a:rPr>
                        <a:t>NC1</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4.13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r>
                        <a:rPr lang="en-ZA" sz="800" kern="1200" dirty="0" smtClean="0">
                          <a:effectLst/>
                        </a:rPr>
                        <a:t>0.59</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ZA" sz="800" kern="1200" dirty="0">
                          <a:effectLst/>
                        </a:rPr>
                        <a:t> </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800" kern="1200" dirty="0">
                          <a:solidFill>
                            <a:srgbClr val="FF0000"/>
                          </a:solidFill>
                          <a:effectLst/>
                        </a:rPr>
                        <a:t>0.264</a:t>
                      </a:r>
                      <a:endParaRPr lang="en-ZA" sz="9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0.862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0.893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rowSpan="6">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0.594</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0.830</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2"/>
                  </a:ext>
                </a:extLst>
              </a:tr>
              <a:tr h="165807">
                <a:tc vMerge="1">
                  <a:txBody>
                    <a:bodyPr/>
                    <a:lstStyle/>
                    <a:p>
                      <a:endParaRPr lang="en-ZA"/>
                    </a:p>
                  </a:txBody>
                  <a:tcPr/>
                </a:tc>
                <a:tc>
                  <a:txBody>
                    <a:bodyPr/>
                    <a:lstStyle/>
                    <a:p>
                      <a:pPr>
                        <a:lnSpc>
                          <a:spcPct val="107000"/>
                        </a:lnSpc>
                        <a:spcAft>
                          <a:spcPts val="800"/>
                        </a:spcAft>
                      </a:pPr>
                      <a:r>
                        <a:rPr lang="en-ZA" sz="800" kern="1200">
                          <a:effectLst/>
                        </a:rPr>
                        <a:t>NC2</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0.825</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3"/>
                  </a:ext>
                </a:extLst>
              </a:tr>
              <a:tr h="165807">
                <a:tc vMerge="1">
                  <a:txBody>
                    <a:bodyPr/>
                    <a:lstStyle/>
                    <a:p>
                      <a:endParaRPr lang="en-ZA"/>
                    </a:p>
                  </a:txBody>
                  <a:tcPr/>
                </a:tc>
                <a:tc>
                  <a:txBody>
                    <a:bodyPr/>
                    <a:lstStyle/>
                    <a:p>
                      <a:pPr>
                        <a:lnSpc>
                          <a:spcPct val="107000"/>
                        </a:lnSpc>
                        <a:spcAft>
                          <a:spcPts val="800"/>
                        </a:spcAft>
                      </a:pPr>
                      <a:r>
                        <a:rPr lang="en-ZA" sz="800" kern="1200">
                          <a:effectLst/>
                        </a:rPr>
                        <a:t>NC3</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0.813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4"/>
                  </a:ext>
                </a:extLst>
              </a:tr>
              <a:tr h="165807">
                <a:tc vMerge="1">
                  <a:txBody>
                    <a:bodyPr/>
                    <a:lstStyle/>
                    <a:p>
                      <a:endParaRPr lang="en-ZA"/>
                    </a:p>
                  </a:txBody>
                  <a:tcPr/>
                </a:tc>
                <a:tc>
                  <a:txBody>
                    <a:bodyPr/>
                    <a:lstStyle/>
                    <a:p>
                      <a:pPr>
                        <a:lnSpc>
                          <a:spcPct val="107000"/>
                        </a:lnSpc>
                        <a:spcAft>
                          <a:spcPts val="800"/>
                        </a:spcAft>
                      </a:pPr>
                      <a:r>
                        <a:rPr lang="en-ZA" sz="800" kern="1200">
                          <a:effectLst/>
                        </a:rPr>
                        <a:t>NC4</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0.763</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5"/>
                  </a:ext>
                </a:extLst>
              </a:tr>
              <a:tr h="165807">
                <a:tc vMerge="1">
                  <a:txBody>
                    <a:bodyPr/>
                    <a:lstStyle/>
                    <a:p>
                      <a:endParaRPr lang="en-ZA"/>
                    </a:p>
                  </a:txBody>
                  <a:tcPr/>
                </a:tc>
                <a:tc>
                  <a:txBody>
                    <a:bodyPr/>
                    <a:lstStyle/>
                    <a:p>
                      <a:pPr>
                        <a:lnSpc>
                          <a:spcPct val="107000"/>
                        </a:lnSpc>
                        <a:spcAft>
                          <a:spcPts val="800"/>
                        </a:spcAft>
                      </a:pPr>
                      <a:r>
                        <a:rPr lang="en-ZA" sz="800" kern="1200">
                          <a:effectLst/>
                        </a:rPr>
                        <a:t>NC5</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0.692</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6"/>
                  </a:ext>
                </a:extLst>
              </a:tr>
              <a:tr h="165807">
                <a:tc vMerge="1">
                  <a:txBody>
                    <a:bodyPr/>
                    <a:lstStyle/>
                    <a:p>
                      <a:endParaRPr lang="en-ZA"/>
                    </a:p>
                  </a:txBody>
                  <a:tcPr/>
                </a:tc>
                <a:tc>
                  <a:txBody>
                    <a:bodyPr/>
                    <a:lstStyle/>
                    <a:p>
                      <a:pPr>
                        <a:lnSpc>
                          <a:spcPct val="107000"/>
                        </a:lnSpc>
                        <a:spcAft>
                          <a:spcPts val="800"/>
                        </a:spcAft>
                      </a:pPr>
                      <a:r>
                        <a:rPr lang="en-ZA" sz="800" kern="1200">
                          <a:effectLst/>
                        </a:rPr>
                        <a:t>NC6</a:t>
                      </a:r>
                      <a:endParaRPr lang="en-ZA" sz="90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pPr>
                        <a:lnSpc>
                          <a:spcPct val="115000"/>
                        </a:lnSpc>
                        <a:spcAft>
                          <a:spcPts val="0"/>
                        </a:spcAft>
                      </a:pP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3" marR="28543" marT="8077" marB="0"/>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c>
                  <a:txBody>
                    <a:bodyPr/>
                    <a:lstStyle/>
                    <a:p>
                      <a:pPr>
                        <a:lnSpc>
                          <a:spcPct val="115000"/>
                        </a:lnSpc>
                        <a:spcAft>
                          <a:spcPts val="0"/>
                        </a:spcAft>
                      </a:pPr>
                      <a:r>
                        <a:rPr lang="en-ZA" sz="900" dirty="0" smtClean="0">
                          <a:effectLst/>
                          <a:latin typeface="Calibri" panose="020F0502020204030204" pitchFamily="34" charset="0"/>
                          <a:ea typeface="Calibri" panose="020F0502020204030204" pitchFamily="34" charset="0"/>
                          <a:cs typeface="Times New Roman" panose="02020603050405020304" pitchFamily="18" charset="0"/>
                        </a:rPr>
                        <a:t>0.687</a:t>
                      </a:r>
                      <a:endParaRPr lang="en-ZA"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8546" marR="28546" marT="8075" marB="0"/>
                </a:tc>
                <a:extLst>
                  <a:ext uri="{0D108BD9-81ED-4DB2-BD59-A6C34878D82A}">
                    <a16:rowId xmlns:a16="http://schemas.microsoft.com/office/drawing/2014/main" val="10027"/>
                  </a:ext>
                </a:extLst>
              </a:tr>
            </a:tbl>
          </a:graphicData>
        </a:graphic>
      </p:graphicFrame>
      <p:sp>
        <p:nvSpPr>
          <p:cNvPr id="17574" name="Rectangle 3"/>
          <p:cNvSpPr>
            <a:spLocks noChangeArrowheads="1"/>
          </p:cNvSpPr>
          <p:nvPr/>
        </p:nvSpPr>
        <p:spPr bwMode="auto">
          <a:xfrm>
            <a:off x="949325" y="5562600"/>
            <a:ext cx="728027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nSpc>
                <a:spcPct val="107000"/>
              </a:lnSpc>
              <a:spcBef>
                <a:spcPct val="0"/>
              </a:spcBef>
              <a:spcAft>
                <a:spcPts val="800"/>
              </a:spcAft>
              <a:buFontTx/>
              <a:buNone/>
            </a:pPr>
            <a:r>
              <a:rPr lang="en-ZA" altLang="en-US" sz="1200" i="1"/>
              <a:t>Scores: 1 – Strongly disagree; 5 Strongly agree. CR: Composite reliability; AVE Avarage variance extracted. Measurement model fits:</a:t>
            </a:r>
            <a:r>
              <a:rPr lang="en-ZA" altLang="en-US" sz="1200" i="1">
                <a:latin typeface="Andalus" panose="02020603050405020304" pitchFamily="18" charset="-78"/>
                <a:ea typeface="Calibri" panose="020F0502020204030204" pitchFamily="34" charset="0"/>
                <a:cs typeface="Andalus" panose="02020603050405020304" pitchFamily="18" charset="-78"/>
              </a:rPr>
              <a:t> X</a:t>
            </a:r>
            <a:r>
              <a:rPr lang="en-ZA" altLang="en-US" sz="1200" i="1" baseline="30000">
                <a:latin typeface="Andalus" panose="02020603050405020304" pitchFamily="18" charset="-78"/>
                <a:ea typeface="Calibri" panose="020F0502020204030204" pitchFamily="34" charset="0"/>
                <a:cs typeface="Andalus" panose="02020603050405020304" pitchFamily="18" charset="-78"/>
              </a:rPr>
              <a:t>2</a:t>
            </a:r>
            <a:r>
              <a:rPr lang="en-ZA" altLang="en-US" sz="1200" i="1">
                <a:latin typeface="Andalus" panose="02020603050405020304" pitchFamily="18" charset="-78"/>
                <a:ea typeface="Calibri" panose="020F0502020204030204" pitchFamily="34" charset="0"/>
                <a:cs typeface="Andalus" panose="02020603050405020304" pitchFamily="18" charset="-78"/>
              </a:rPr>
              <a:t> </a:t>
            </a:r>
            <a:r>
              <a:rPr lang="en-ZA" altLang="en-US" sz="1200" i="1"/>
              <a:t>= 8.826/df =4; GFI = 0.996; CFI = 0.999; RFI = 0.990; NFI = 0.997; NNFI =0.982 and RMSEA = 0.038</a:t>
            </a:r>
          </a:p>
        </p:txBody>
      </p:sp>
    </p:spTree>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95300" y="274638"/>
            <a:ext cx="8915400" cy="915987"/>
          </a:xfrm>
        </p:spPr>
        <p:txBody>
          <a:bodyPr/>
          <a:lstStyle/>
          <a:p>
            <a:r>
              <a:rPr lang="en-ZA" altLang="en-US" smtClean="0"/>
              <a:t>Inter-correlations between Constructs</a:t>
            </a:r>
          </a:p>
        </p:txBody>
      </p:sp>
      <p:graphicFrame>
        <p:nvGraphicFramePr>
          <p:cNvPr id="4" name="Content Placeholder 3"/>
          <p:cNvGraphicFramePr>
            <a:graphicFrameLocks noGrp="1"/>
          </p:cNvGraphicFramePr>
          <p:nvPr>
            <p:ph idx="1"/>
          </p:nvPr>
        </p:nvGraphicFramePr>
        <p:xfrm>
          <a:off x="1239838" y="1357313"/>
          <a:ext cx="6135687" cy="1978025"/>
        </p:xfrm>
        <a:graphic>
          <a:graphicData uri="http://schemas.openxmlformats.org/drawingml/2006/table">
            <a:tbl>
              <a:tblPr firstRow="1" firstCol="1" bandRow="1"/>
              <a:tblGrid>
                <a:gridCol w="2055554">
                  <a:extLst>
                    <a:ext uri="{9D8B030D-6E8A-4147-A177-3AD203B41FA5}">
                      <a16:colId xmlns:a16="http://schemas.microsoft.com/office/drawing/2014/main" val="20000"/>
                    </a:ext>
                  </a:extLst>
                </a:gridCol>
                <a:gridCol w="594140">
                  <a:extLst>
                    <a:ext uri="{9D8B030D-6E8A-4147-A177-3AD203B41FA5}">
                      <a16:colId xmlns:a16="http://schemas.microsoft.com/office/drawing/2014/main" val="20001"/>
                    </a:ext>
                  </a:extLst>
                </a:gridCol>
                <a:gridCol w="759569">
                  <a:extLst>
                    <a:ext uri="{9D8B030D-6E8A-4147-A177-3AD203B41FA5}">
                      <a16:colId xmlns:a16="http://schemas.microsoft.com/office/drawing/2014/main" val="20002"/>
                    </a:ext>
                  </a:extLst>
                </a:gridCol>
                <a:gridCol w="687766">
                  <a:extLst>
                    <a:ext uri="{9D8B030D-6E8A-4147-A177-3AD203B41FA5}">
                      <a16:colId xmlns:a16="http://schemas.microsoft.com/office/drawing/2014/main" val="20003"/>
                    </a:ext>
                  </a:extLst>
                </a:gridCol>
                <a:gridCol w="687766">
                  <a:extLst>
                    <a:ext uri="{9D8B030D-6E8A-4147-A177-3AD203B41FA5}">
                      <a16:colId xmlns:a16="http://schemas.microsoft.com/office/drawing/2014/main" val="20004"/>
                    </a:ext>
                  </a:extLst>
                </a:gridCol>
                <a:gridCol w="685654">
                  <a:extLst>
                    <a:ext uri="{9D8B030D-6E8A-4147-A177-3AD203B41FA5}">
                      <a16:colId xmlns:a16="http://schemas.microsoft.com/office/drawing/2014/main" val="20005"/>
                    </a:ext>
                  </a:extLst>
                </a:gridCol>
                <a:gridCol w="665239">
                  <a:extLst>
                    <a:ext uri="{9D8B030D-6E8A-4147-A177-3AD203B41FA5}">
                      <a16:colId xmlns:a16="http://schemas.microsoft.com/office/drawing/2014/main" val="20006"/>
                    </a:ext>
                  </a:extLst>
                </a:gridCol>
              </a:tblGrid>
              <a:tr h="245269">
                <a:tc>
                  <a:txBody>
                    <a:bodyPr/>
                    <a:lstStyle/>
                    <a:p>
                      <a:pPr>
                        <a:lnSpc>
                          <a:spcPct val="115000"/>
                        </a:lnSpc>
                        <a:spcAft>
                          <a:spcPts val="0"/>
                        </a:spcAft>
                      </a:pPr>
                      <a:r>
                        <a:rPr lang="en-ZA" sz="1100" b="1" dirty="0">
                          <a:effectLst/>
                          <a:latin typeface="Arial" panose="020B0604020202020204" pitchFamily="34" charset="0"/>
                          <a:ea typeface="Calibri" panose="020F0502020204030204" pitchFamily="34" charset="0"/>
                          <a:cs typeface="Arial" panose="020B0604020202020204" pitchFamily="34" charset="0"/>
                        </a:rPr>
                        <a:t>Research </a:t>
                      </a:r>
                      <a:r>
                        <a:rPr lang="en-ZA" sz="1100" b="1" dirty="0" smtClean="0">
                          <a:effectLst/>
                          <a:latin typeface="Arial" panose="020B0604020202020204" pitchFamily="34" charset="0"/>
                          <a:ea typeface="Calibri" panose="020F0502020204030204" pitchFamily="34" charset="0"/>
                          <a:cs typeface="Arial" panose="020B0604020202020204" pitchFamily="34" charset="0"/>
                        </a:rPr>
                        <a:t>constructs</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VI</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DE</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Ab</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AC</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CC</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b="1" dirty="0" smtClean="0">
                          <a:effectLst/>
                          <a:latin typeface="Arial" panose="020B0604020202020204" pitchFamily="34" charset="0"/>
                          <a:ea typeface="Calibri" panose="020F0502020204030204" pitchFamily="34" charset="0"/>
                          <a:cs typeface="Arial" panose="020B0604020202020204" pitchFamily="34" charset="0"/>
                        </a:rPr>
                        <a:t>NC</a:t>
                      </a:r>
                      <a:endParaRPr lang="en-ZA" sz="1100" b="1"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3730">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Vigour (VI)</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1</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effectLst/>
                          <a:latin typeface="Arial" panose="020B0604020202020204" pitchFamily="34" charset="0"/>
                          <a:ea typeface="Calibri" panose="020F0502020204030204" pitchFamily="34" charset="0"/>
                          <a:cs typeface="Arial" panose="020B0604020202020204" pitchFamily="34" charset="0"/>
                        </a:rPr>
                        <a:t> </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45269">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Dedication (DE)</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5269">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Absorption (AB)</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.54***</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.60***</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45269">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Affective</a:t>
                      </a:r>
                      <a:r>
                        <a:rPr lang="en-ZA" sz="1100" baseline="0" dirty="0" smtClean="0">
                          <a:effectLst/>
                          <a:latin typeface="Arial" panose="020B0604020202020204" pitchFamily="34" charset="0"/>
                          <a:ea typeface="Calibri" panose="020F0502020204030204" pitchFamily="34" charset="0"/>
                          <a:cs typeface="Arial" panose="020B0604020202020204" pitchFamily="34" charset="0"/>
                        </a:rPr>
                        <a:t> commitment (AC)</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.55***</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.45**</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effectLst/>
                          <a:latin typeface="Arial" panose="020B0604020202020204" pitchFamily="34" charset="0"/>
                          <a:ea typeface="Calibri" panose="020F0502020204030204" pitchFamily="34" charset="0"/>
                          <a:cs typeface="Arial" panose="020B0604020202020204" pitchFamily="34" charset="0"/>
                        </a:rPr>
                        <a:t>1</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a:effectLst/>
                          <a:latin typeface="Arial" panose="020B0604020202020204" pitchFamily="34" charset="0"/>
                          <a:ea typeface="Calibri" panose="020F0502020204030204" pitchFamily="34" charset="0"/>
                          <a:cs typeface="Arial" panose="020B0604020202020204" pitchFamily="34" charset="0"/>
                        </a:rPr>
                        <a:t> </a:t>
                      </a:r>
                      <a:endParaRPr lang="en-ZA" sz="110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7952">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Continuance commitment (CC)</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.58***</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.51***</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effectLst/>
                          <a:latin typeface="Calibri" panose="020F0502020204030204" pitchFamily="34" charset="0"/>
                          <a:ea typeface="Calibri" panose="020F0502020204030204" pitchFamily="34" charset="0"/>
                          <a:cs typeface="Arial" panose="020B0604020202020204" pitchFamily="34" charset="0"/>
                        </a:rPr>
                        <a:t>.61***</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effectLst/>
                          <a:latin typeface="Arial" panose="020B0604020202020204" pitchFamily="34" charset="0"/>
                          <a:ea typeface="Calibri" panose="020F0502020204030204" pitchFamily="34" charset="0"/>
                          <a:cs typeface="Arial" panose="020B0604020202020204" pitchFamily="34" charset="0"/>
                        </a:rPr>
                        <a:t>1</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effectLst/>
                          <a:latin typeface="Arial" panose="020B0604020202020204" pitchFamily="34" charset="0"/>
                          <a:ea typeface="Calibri" panose="020F0502020204030204" pitchFamily="34" charset="0"/>
                          <a:cs typeface="Arial" panose="020B0604020202020204" pitchFamily="34" charset="0"/>
                        </a:rPr>
                        <a:t> </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5269">
                <a:tc>
                  <a:txBody>
                    <a:bodyPr/>
                    <a:lstStyle/>
                    <a:p>
                      <a:pPr>
                        <a:lnSpc>
                          <a:spcPct val="115000"/>
                        </a:lnSpc>
                        <a:spcAft>
                          <a:spcPts val="0"/>
                        </a:spcAft>
                      </a:pPr>
                      <a:r>
                        <a:rPr lang="en-ZA" sz="1100" dirty="0" smtClean="0">
                          <a:effectLst/>
                          <a:latin typeface="Arial" panose="020B0604020202020204" pitchFamily="34" charset="0"/>
                          <a:ea typeface="Calibri" panose="020F0502020204030204" pitchFamily="34" charset="0"/>
                          <a:cs typeface="Arial" panose="020B0604020202020204" pitchFamily="34" charset="0"/>
                        </a:rPr>
                        <a:t>Normative commitment (NC)</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.59***</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.56***</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.57***</a:t>
                      </a:r>
                      <a:endParaRPr lang="en-ZA" sz="11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effectLst/>
                          <a:latin typeface="Calibri" panose="020F0502020204030204" pitchFamily="34" charset="0"/>
                          <a:ea typeface="Calibri" panose="020F0502020204030204" pitchFamily="34" charset="0"/>
                          <a:cs typeface="Arial" panose="020B0604020202020204" pitchFamily="34" charset="0"/>
                        </a:rPr>
                        <a:t>.59***</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smtClean="0">
                          <a:effectLst/>
                          <a:latin typeface="Calibri" panose="020F0502020204030204" pitchFamily="34" charset="0"/>
                          <a:ea typeface="Calibri" panose="020F0502020204030204" pitchFamily="34" charset="0"/>
                          <a:cs typeface="Arial" panose="020B0604020202020204" pitchFamily="34" charset="0"/>
                        </a:rPr>
                        <a:t>.66***</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100" dirty="0">
                          <a:effectLst/>
                          <a:latin typeface="Arial" panose="020B0604020202020204" pitchFamily="34" charset="0"/>
                          <a:ea typeface="Calibri" panose="020F0502020204030204" pitchFamily="34" charset="0"/>
                          <a:cs typeface="Arial" panose="020B0604020202020204" pitchFamily="34" charset="0"/>
                        </a:rPr>
                        <a:t>1</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8501" name="Rectangle 1"/>
          <p:cNvSpPr>
            <a:spLocks noChangeArrowheads="1"/>
          </p:cNvSpPr>
          <p:nvPr/>
        </p:nvSpPr>
        <p:spPr bwMode="auto">
          <a:xfrm>
            <a:off x="1054100" y="3321050"/>
            <a:ext cx="6824663"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ZA" altLang="en-US" sz="900"/>
          </a:p>
          <a:p>
            <a:pPr>
              <a:spcBef>
                <a:spcPct val="0"/>
              </a:spcBef>
              <a:buFont typeface="Arial" panose="020B0604020202020204" pitchFamily="34" charset="0"/>
              <a:buNone/>
            </a:pPr>
            <a:r>
              <a:rPr lang="en-ZA" altLang="en-US" sz="1100">
                <a:latin typeface="Calibri" panose="020F0502020204030204" pitchFamily="34" charset="0"/>
              </a:rPr>
              <a:t>Note: n= 839; *** Inter-correlation is significant at the 0.05 level.</a:t>
            </a:r>
            <a:r>
              <a:rPr lang="en-ZA" altLang="en-US" sz="1100"/>
              <a:t> VI = vigour, DE = dedication, AB = absorption;</a:t>
            </a:r>
          </a:p>
          <a:p>
            <a:pPr>
              <a:spcBef>
                <a:spcPct val="0"/>
              </a:spcBef>
              <a:buFont typeface="Arial" panose="020B0604020202020204" pitchFamily="34" charset="0"/>
              <a:buNone/>
            </a:pPr>
            <a:r>
              <a:rPr lang="en-ZA" altLang="en-US" sz="1100"/>
              <a:t> AC = affective commitment; CC = continuance commitment; NC = normative commitment</a:t>
            </a:r>
          </a:p>
          <a:p>
            <a:pPr>
              <a:spcBef>
                <a:spcPct val="0"/>
              </a:spcBef>
              <a:buFont typeface="Arial" panose="020B0604020202020204" pitchFamily="34" charset="0"/>
              <a:buNone/>
            </a:pPr>
            <a:endParaRPr lang="en-ZA" altLang="en-US" sz="1100">
              <a:latin typeface="Calibri" panose="020F0502020204030204" pitchFamily="34" charset="0"/>
            </a:endParaRPr>
          </a:p>
          <a:p>
            <a:pPr>
              <a:spcBef>
                <a:spcPct val="0"/>
              </a:spcBef>
              <a:buFontTx/>
              <a:buNone/>
            </a:pPr>
            <a:r>
              <a:rPr lang="en-ZA" altLang="en-US" sz="1100">
                <a:latin typeface="Calibri" panose="020F0502020204030204" pitchFamily="34" charset="0"/>
              </a:rPr>
              <a:t> </a:t>
            </a:r>
            <a:endParaRPr lang="en-ZA" altLang="en-US" sz="1800"/>
          </a:p>
        </p:txBody>
      </p:sp>
    </p:spTree>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ZA" altLang="en-US" smtClean="0"/>
              <a:t>Core findings</a:t>
            </a:r>
          </a:p>
        </p:txBody>
      </p:sp>
      <p:sp>
        <p:nvSpPr>
          <p:cNvPr id="19459" name="Content Placeholder 2"/>
          <p:cNvSpPr>
            <a:spLocks noGrp="1"/>
          </p:cNvSpPr>
          <p:nvPr>
            <p:ph idx="1"/>
          </p:nvPr>
        </p:nvSpPr>
        <p:spPr/>
        <p:txBody>
          <a:bodyPr/>
          <a:lstStyle/>
          <a:p>
            <a:pPr algn="just"/>
            <a:r>
              <a:rPr lang="en-ZA" altLang="en-US" sz="1800" smtClean="0"/>
              <a:t>The Average extended variances (AVEs) of constructs were higher than the suggested value of 0.50, demonstrating that more than half of variances in the constructs are explained by their corresponding measures (Fornell&amp; Larcker, 1981).</a:t>
            </a:r>
          </a:p>
          <a:p>
            <a:pPr>
              <a:lnSpc>
                <a:spcPct val="107000"/>
              </a:lnSpc>
              <a:spcAft>
                <a:spcPts val="800"/>
              </a:spcAft>
            </a:pPr>
            <a:r>
              <a:rPr lang="en-ZA" altLang="en-US" sz="1800" smtClean="0"/>
              <a:t>Discriminant validity was assessed by comparing the squared correlation </a:t>
            </a:r>
            <a:r>
              <a:rPr lang="en-ZA" altLang="en-US" sz="1400" i="1" smtClean="0"/>
              <a:t>(R</a:t>
            </a:r>
            <a:r>
              <a:rPr lang="en-ZA" altLang="en-US" sz="1400" i="1" baseline="30000" smtClean="0"/>
              <a:t>2</a:t>
            </a:r>
            <a:r>
              <a:rPr lang="en-ZA" altLang="en-US" sz="1400" i="1" smtClean="0"/>
              <a:t>)</a:t>
            </a:r>
            <a:r>
              <a:rPr lang="en-ZA" altLang="en-US" sz="1800" i="1" smtClean="0"/>
              <a:t> </a:t>
            </a:r>
            <a:r>
              <a:rPr lang="en-ZA" altLang="en-US" sz="1800" smtClean="0"/>
              <a:t>of the paired constructs with the AVEs of each construct. </a:t>
            </a:r>
          </a:p>
          <a:p>
            <a:pPr algn="just"/>
            <a:r>
              <a:rPr lang="en-ZA" altLang="en-US" sz="1800" smtClean="0"/>
              <a:t>The condition was met each </a:t>
            </a:r>
            <a:r>
              <a:rPr lang="en-ZA" altLang="en-US" sz="1800" i="1" smtClean="0"/>
              <a:t>(R</a:t>
            </a:r>
            <a:r>
              <a:rPr lang="en-ZA" altLang="en-US" sz="1800" i="1" baseline="30000" smtClean="0"/>
              <a:t>2</a:t>
            </a:r>
            <a:r>
              <a:rPr lang="en-ZA" altLang="en-US" sz="1800" i="1" smtClean="0"/>
              <a:t>)</a:t>
            </a:r>
            <a:r>
              <a:rPr lang="en-ZA" altLang="en-US" sz="1800" smtClean="0"/>
              <a:t> between a pair of constructs is less than the AVE for the corresponding construct, demonstrating each construct shared with other constructs (i.e. discriminant validity) (Fornell &amp; Larcker, 1981). </a:t>
            </a:r>
            <a:endParaRPr lang="en-ZA" altLang="en-US" sz="1800" b="1" smtClean="0">
              <a:solidFill>
                <a:srgbClr val="FF0000"/>
              </a:solidFill>
            </a:endParaRPr>
          </a:p>
        </p:txBody>
      </p:sp>
    </p:spTree>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Test </a:t>
            </a:r>
            <a:r>
              <a:rPr lang="en-US" dirty="0"/>
              <a:t>of the Structural equation modelling and hypothesis</a:t>
            </a:r>
            <a:endParaRPr lang="en-ZA" dirty="0"/>
          </a:p>
        </p:txBody>
      </p:sp>
      <p:graphicFrame>
        <p:nvGraphicFramePr>
          <p:cNvPr id="4" name="Content Placeholder 3"/>
          <p:cNvGraphicFramePr>
            <a:graphicFrameLocks noGrp="1"/>
          </p:cNvGraphicFramePr>
          <p:nvPr>
            <p:ph idx="1"/>
          </p:nvPr>
        </p:nvGraphicFramePr>
        <p:xfrm>
          <a:off x="676275" y="1911350"/>
          <a:ext cx="8107363" cy="1682750"/>
        </p:xfrm>
        <a:graphic>
          <a:graphicData uri="http://schemas.openxmlformats.org/drawingml/2006/table">
            <a:tbl>
              <a:tblPr firstRow="1" firstCol="1" bandRow="1"/>
              <a:tblGrid>
                <a:gridCol w="1621303">
                  <a:extLst>
                    <a:ext uri="{9D8B030D-6E8A-4147-A177-3AD203B41FA5}">
                      <a16:colId xmlns:a16="http://schemas.microsoft.com/office/drawing/2014/main" val="20000"/>
                    </a:ext>
                  </a:extLst>
                </a:gridCol>
                <a:gridCol w="1621303">
                  <a:extLst>
                    <a:ext uri="{9D8B030D-6E8A-4147-A177-3AD203B41FA5}">
                      <a16:colId xmlns:a16="http://schemas.microsoft.com/office/drawing/2014/main" val="20001"/>
                    </a:ext>
                  </a:extLst>
                </a:gridCol>
                <a:gridCol w="1621303">
                  <a:extLst>
                    <a:ext uri="{9D8B030D-6E8A-4147-A177-3AD203B41FA5}">
                      <a16:colId xmlns:a16="http://schemas.microsoft.com/office/drawing/2014/main" val="20002"/>
                    </a:ext>
                  </a:extLst>
                </a:gridCol>
                <a:gridCol w="1621303">
                  <a:extLst>
                    <a:ext uri="{9D8B030D-6E8A-4147-A177-3AD203B41FA5}">
                      <a16:colId xmlns:a16="http://schemas.microsoft.com/office/drawing/2014/main" val="20003"/>
                    </a:ext>
                  </a:extLst>
                </a:gridCol>
                <a:gridCol w="1622149">
                  <a:extLst>
                    <a:ext uri="{9D8B030D-6E8A-4147-A177-3AD203B41FA5}">
                      <a16:colId xmlns:a16="http://schemas.microsoft.com/office/drawing/2014/main" val="20004"/>
                    </a:ext>
                  </a:extLst>
                </a:gridCol>
              </a:tblGrid>
              <a:tr h="560917">
                <a:tc>
                  <a:txBody>
                    <a:bodyPr/>
                    <a:lstStyle/>
                    <a:p>
                      <a:pPr>
                        <a:lnSpc>
                          <a:spcPct val="115000"/>
                        </a:lnSpc>
                        <a:spcAft>
                          <a:spcPts val="0"/>
                        </a:spcAft>
                      </a:pPr>
                      <a:r>
                        <a:rPr lang="en-ZA" sz="1600" b="1" dirty="0">
                          <a:effectLst/>
                          <a:latin typeface="+mj-lt"/>
                          <a:ea typeface="Calibri" panose="020F0502020204030204" pitchFamily="34" charset="0"/>
                          <a:cs typeface="Arial" panose="020B0604020202020204" pitchFamily="34" charset="0"/>
                        </a:rPr>
                        <a:t>Hypotheses</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b="1" dirty="0">
                          <a:effectLst/>
                          <a:latin typeface="+mj-lt"/>
                          <a:ea typeface="Calibri" panose="020F0502020204030204" pitchFamily="34" charset="0"/>
                          <a:cs typeface="Arial" panose="020B0604020202020204" pitchFamily="34" charset="0"/>
                        </a:rPr>
                        <a:t>Path</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b="1" dirty="0">
                          <a:effectLst/>
                          <a:latin typeface="+mj-lt"/>
                          <a:ea typeface="Calibri" panose="020F0502020204030204" pitchFamily="34" charset="0"/>
                          <a:cs typeface="Arial" panose="020B0604020202020204" pitchFamily="34" charset="0"/>
                        </a:rPr>
                        <a:t>Standardised Coefficient</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b="1">
                          <a:effectLst/>
                          <a:latin typeface="+mj-lt"/>
                          <a:ea typeface="Calibri" panose="020F0502020204030204" pitchFamily="34" charset="0"/>
                          <a:cs typeface="Arial" panose="020B0604020202020204" pitchFamily="34" charset="0"/>
                        </a:rPr>
                        <a:t>t-value</a:t>
                      </a:r>
                      <a:endParaRPr lang="en-ZA" sz="160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b="1">
                          <a:effectLst/>
                          <a:latin typeface="+mj-lt"/>
                          <a:ea typeface="Calibri" panose="020F0502020204030204" pitchFamily="34" charset="0"/>
                          <a:cs typeface="Arial" panose="020B0604020202020204" pitchFamily="34" charset="0"/>
                        </a:rPr>
                        <a:t>Result</a:t>
                      </a:r>
                      <a:endParaRPr lang="en-ZA" sz="160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60917">
                <a:tc>
                  <a:txBody>
                    <a:bodyPr/>
                    <a:lstStyle/>
                    <a:p>
                      <a:pPr>
                        <a:lnSpc>
                          <a:spcPct val="115000"/>
                        </a:lnSpc>
                        <a:spcAft>
                          <a:spcPts val="0"/>
                        </a:spcAft>
                        <a:tabLst>
                          <a:tab pos="628650" algn="l"/>
                        </a:tabLst>
                      </a:pPr>
                      <a:r>
                        <a:rPr lang="en-ZA" sz="1600" dirty="0">
                          <a:effectLst/>
                          <a:latin typeface="+mj-lt"/>
                          <a:ea typeface="Calibri" panose="020F0502020204030204" pitchFamily="34" charset="0"/>
                          <a:cs typeface="Arial" panose="020B0604020202020204" pitchFamily="34" charset="0"/>
                        </a:rPr>
                        <a:t>H</a:t>
                      </a:r>
                      <a:r>
                        <a:rPr lang="en-ZA" sz="1600" baseline="-25000" dirty="0">
                          <a:effectLst/>
                          <a:latin typeface="+mj-lt"/>
                          <a:ea typeface="Calibri" panose="020F0502020204030204" pitchFamily="34" charset="0"/>
                          <a:cs typeface="Arial" panose="020B0604020202020204" pitchFamily="34" charset="0"/>
                        </a:rPr>
                        <a:t>1</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WE            AC</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0.74</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6.817</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a:effectLst/>
                          <a:latin typeface="+mj-lt"/>
                          <a:ea typeface="Calibri" panose="020F0502020204030204" pitchFamily="34" charset="0"/>
                          <a:cs typeface="Arial" panose="020B0604020202020204" pitchFamily="34" charset="0"/>
                        </a:rPr>
                        <a:t>supported</a:t>
                      </a: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458">
                <a:tc>
                  <a:txBody>
                    <a:bodyPr/>
                    <a:lstStyle/>
                    <a:p>
                      <a:pPr>
                        <a:lnSpc>
                          <a:spcPct val="115000"/>
                        </a:lnSpc>
                        <a:spcAft>
                          <a:spcPts val="0"/>
                        </a:spcAft>
                      </a:pPr>
                      <a:r>
                        <a:rPr lang="en-ZA" sz="1600">
                          <a:effectLst/>
                          <a:latin typeface="+mj-lt"/>
                          <a:ea typeface="Calibri" panose="020F0502020204030204" pitchFamily="34" charset="0"/>
                          <a:cs typeface="Arial" panose="020B0604020202020204" pitchFamily="34" charset="0"/>
                        </a:rPr>
                        <a:t>H</a:t>
                      </a:r>
                      <a:r>
                        <a:rPr lang="en-ZA" sz="1600" baseline="-25000">
                          <a:effectLst/>
                          <a:latin typeface="+mj-lt"/>
                          <a:ea typeface="Calibri" panose="020F0502020204030204" pitchFamily="34" charset="0"/>
                          <a:cs typeface="Arial" panose="020B0604020202020204" pitchFamily="34" charset="0"/>
                        </a:rPr>
                        <a:t>2</a:t>
                      </a:r>
                      <a:endParaRPr lang="en-ZA" sz="160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WE            CC</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0.84</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6.838</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a:effectLst/>
                          <a:latin typeface="+mj-lt"/>
                          <a:ea typeface="Calibri" panose="020F0502020204030204" pitchFamily="34" charset="0"/>
                          <a:cs typeface="Arial" panose="020B0604020202020204" pitchFamily="34" charset="0"/>
                        </a:rPr>
                        <a:t>supported</a:t>
                      </a: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0458">
                <a:tc>
                  <a:txBody>
                    <a:bodyPr/>
                    <a:lstStyle/>
                    <a:p>
                      <a:pPr>
                        <a:lnSpc>
                          <a:spcPct val="115000"/>
                        </a:lnSpc>
                        <a:spcAft>
                          <a:spcPts val="0"/>
                        </a:spcAft>
                      </a:pPr>
                      <a:r>
                        <a:rPr lang="en-ZA" sz="1600" dirty="0">
                          <a:effectLst/>
                          <a:latin typeface="+mj-lt"/>
                          <a:ea typeface="Calibri" panose="020F0502020204030204" pitchFamily="34" charset="0"/>
                          <a:cs typeface="Arial" panose="020B0604020202020204" pitchFamily="34" charset="0"/>
                        </a:rPr>
                        <a:t>H</a:t>
                      </a:r>
                      <a:r>
                        <a:rPr lang="en-ZA" sz="1600" baseline="-25000" dirty="0">
                          <a:effectLst/>
                          <a:latin typeface="+mj-lt"/>
                          <a:ea typeface="Calibri" panose="020F0502020204030204" pitchFamily="34" charset="0"/>
                          <a:cs typeface="Arial" panose="020B0604020202020204" pitchFamily="34" charset="0"/>
                        </a:rPr>
                        <a:t>3</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WE             NC</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0.82</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smtClean="0">
                          <a:effectLst/>
                          <a:latin typeface="+mj-lt"/>
                          <a:ea typeface="Calibri" panose="020F0502020204030204" pitchFamily="34" charset="0"/>
                          <a:cs typeface="Arial" panose="020B0604020202020204" pitchFamily="34" charset="0"/>
                        </a:rPr>
                        <a:t>6.638</a:t>
                      </a:r>
                      <a:endParaRPr lang="en-ZA" sz="1600" dirty="0">
                        <a:effectLst/>
                        <a:latin typeface="+mj-lt"/>
                        <a:ea typeface="Calibri" panose="020F0502020204030204" pitchFamily="34" charset="0"/>
                        <a:cs typeface="Arial" panose="020B0604020202020204" pitchFamily="34" charset="0"/>
                      </a:endParaRP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ZA" sz="1600" dirty="0">
                          <a:effectLst/>
                          <a:latin typeface="+mj-lt"/>
                          <a:ea typeface="Calibri" panose="020F0502020204030204" pitchFamily="34" charset="0"/>
                          <a:cs typeface="Arial" panose="020B0604020202020204" pitchFamily="34" charset="0"/>
                        </a:rPr>
                        <a:t>supported</a:t>
                      </a:r>
                    </a:p>
                  </a:txBody>
                  <a:tcPr marL="68574" marR="685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cxnSp>
        <p:nvCxnSpPr>
          <p:cNvPr id="20515" name="Straight Arrow Connector 4"/>
          <p:cNvCxnSpPr>
            <a:cxnSpLocks noChangeShapeType="1"/>
          </p:cNvCxnSpPr>
          <p:nvPr/>
        </p:nvCxnSpPr>
        <p:spPr bwMode="auto">
          <a:xfrm>
            <a:off x="4329113" y="9617075"/>
            <a:ext cx="127000" cy="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20516" name="Straight Arrow Connector 5"/>
          <p:cNvCxnSpPr>
            <a:cxnSpLocks noChangeShapeType="1"/>
          </p:cNvCxnSpPr>
          <p:nvPr/>
        </p:nvCxnSpPr>
        <p:spPr bwMode="auto">
          <a:xfrm>
            <a:off x="4329113" y="9763125"/>
            <a:ext cx="127000" cy="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20517" name="Straight Arrow Connector 6"/>
          <p:cNvCxnSpPr>
            <a:cxnSpLocks noChangeShapeType="1"/>
          </p:cNvCxnSpPr>
          <p:nvPr/>
        </p:nvCxnSpPr>
        <p:spPr bwMode="auto">
          <a:xfrm>
            <a:off x="4329113" y="9940925"/>
            <a:ext cx="127000" cy="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22566" name="Rectangle 4"/>
          <p:cNvSpPr>
            <a:spLocks noChangeArrowheads="1"/>
          </p:cNvSpPr>
          <p:nvPr/>
        </p:nvSpPr>
        <p:spPr bwMode="auto">
          <a:xfrm>
            <a:off x="604838" y="1417638"/>
            <a:ext cx="622300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628650" algn="l"/>
              </a:tabLst>
              <a:defRPr>
                <a:solidFill>
                  <a:schemeClr val="tx1"/>
                </a:solidFill>
                <a:latin typeface="Arial" panose="020B0604020202020204" pitchFamily="34" charset="0"/>
              </a:defRPr>
            </a:lvl1pPr>
            <a:lvl2pPr marL="742950" indent="-285750">
              <a:tabLst>
                <a:tab pos="628650" algn="l"/>
              </a:tabLst>
              <a:defRPr>
                <a:solidFill>
                  <a:schemeClr val="tx1"/>
                </a:solidFill>
                <a:latin typeface="Arial" panose="020B0604020202020204" pitchFamily="34" charset="0"/>
              </a:defRPr>
            </a:lvl2pPr>
            <a:lvl3pPr marL="1143000" indent="-228600">
              <a:tabLst>
                <a:tab pos="628650" algn="l"/>
              </a:tabLst>
              <a:defRPr>
                <a:solidFill>
                  <a:schemeClr val="tx1"/>
                </a:solidFill>
                <a:latin typeface="Arial" panose="020B0604020202020204" pitchFamily="34" charset="0"/>
              </a:defRPr>
            </a:lvl3pPr>
            <a:lvl4pPr marL="1600200" indent="-228600">
              <a:tabLst>
                <a:tab pos="628650" algn="l"/>
              </a:tabLst>
              <a:defRPr>
                <a:solidFill>
                  <a:schemeClr val="tx1"/>
                </a:solidFill>
                <a:latin typeface="Arial" panose="020B0604020202020204" pitchFamily="34" charset="0"/>
              </a:defRPr>
            </a:lvl4pPr>
            <a:lvl5pPr marL="2057400" indent="-228600">
              <a:tabLst>
                <a:tab pos="628650" algn="l"/>
              </a:tabLst>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628650" algn="l"/>
              </a:tabLs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628650" algn="l"/>
              </a:tabLs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628650" algn="l"/>
              </a:tabLs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628650" algn="l"/>
              </a:tabLst>
              <a:defRPr>
                <a:solidFill>
                  <a:schemeClr val="tx1"/>
                </a:solidFill>
                <a:latin typeface="Arial" panose="020B0604020202020204" pitchFamily="34" charset="0"/>
              </a:defRPr>
            </a:lvl9pPr>
          </a:lstStyle>
          <a:p>
            <a:pPr>
              <a:defRPr/>
            </a:pPr>
            <a:r>
              <a:rPr lang="en-ZA" altLang="en-US" sz="1600" b="1" dirty="0" smtClean="0">
                <a:latin typeface="+mj-lt"/>
                <a:ea typeface="Calibri" panose="020F0502020204030204" pitchFamily="34" charset="0"/>
                <a:cs typeface="Arial" panose="020B0604020202020204" pitchFamily="34" charset="0"/>
              </a:rPr>
              <a:t>Table 4 Summary of hypotheses Test and Model Fit Indices</a:t>
            </a:r>
            <a:endParaRPr lang="en-ZA" altLang="en-US" sz="1600" dirty="0" smtClean="0">
              <a:latin typeface="+mj-lt"/>
              <a:ea typeface="Calibri" panose="020F0502020204030204" pitchFamily="34" charset="0"/>
              <a:cs typeface="Arial" panose="020B0604020202020204" pitchFamily="34" charset="0"/>
            </a:endParaRPr>
          </a:p>
        </p:txBody>
      </p:sp>
      <p:sp>
        <p:nvSpPr>
          <p:cNvPr id="20519" name="Rectangle 2"/>
          <p:cNvSpPr>
            <a:spLocks noChangeArrowheads="1"/>
          </p:cNvSpPr>
          <p:nvPr/>
        </p:nvSpPr>
        <p:spPr bwMode="auto">
          <a:xfrm>
            <a:off x="495300" y="3771900"/>
            <a:ext cx="827881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n-ZA" altLang="en-US" sz="1800"/>
              <a:t>The structural equation modelling analysis was conducted with AMOS 24 to examine the goodness-of-fit of the model and the relationships between the variable in the model. </a:t>
            </a:r>
            <a:r>
              <a:rPr lang="it-IT" altLang="en-US" sz="1800"/>
              <a:t>Chi-square = 8.826,df = 4; GFI =0.99; AGFI = 0.98; CFI = 0.99; IFI = 0.99; NFI = 0.98; and RMSEA = 0.038). </a:t>
            </a:r>
            <a:r>
              <a:rPr lang="en-ZA" altLang="en-US" sz="1800"/>
              <a:t>All the Goodness-of fit indices values indicated the model fits the data very well (Jöreskog &amp; Sörbom, 1994).</a:t>
            </a:r>
          </a:p>
        </p:txBody>
      </p:sp>
    </p:spTree>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9538"/>
            <a:ext cx="8915400" cy="1143000"/>
          </a:xfrm>
        </p:spPr>
        <p:txBody>
          <a:bodyPr>
            <a:normAutofit fontScale="90000"/>
          </a:bodyPr>
          <a:lstStyle/>
          <a:p>
            <a:pPr>
              <a:defRPr/>
            </a:pPr>
            <a:r>
              <a:rPr lang="en-ZA" dirty="0" smtClean="0"/>
              <a:t>Managerial implications, Limitations and conclusion</a:t>
            </a:r>
            <a:endParaRPr lang="en-ZA" dirty="0"/>
          </a:p>
        </p:txBody>
      </p:sp>
      <p:sp>
        <p:nvSpPr>
          <p:cNvPr id="21507" name="Content Placeholder 2"/>
          <p:cNvSpPr>
            <a:spLocks noGrp="1"/>
          </p:cNvSpPr>
          <p:nvPr>
            <p:ph idx="1"/>
          </p:nvPr>
        </p:nvSpPr>
        <p:spPr>
          <a:xfrm>
            <a:off x="82550" y="1250950"/>
            <a:ext cx="9823450" cy="5256213"/>
          </a:xfrm>
        </p:spPr>
        <p:txBody>
          <a:bodyPr/>
          <a:lstStyle/>
          <a:p>
            <a:pPr algn="just"/>
            <a:r>
              <a:rPr lang="en-ZA" altLang="en-US" sz="2000" b="1" smtClean="0"/>
              <a:t>This study examined </a:t>
            </a:r>
            <a:r>
              <a:rPr lang="en-ZA" altLang="en-US" sz="2000" smtClean="0"/>
              <a:t>the extent to which</a:t>
            </a:r>
            <a:r>
              <a:rPr lang="en-ZA" altLang="en-US" sz="2000" smtClean="0">
                <a:solidFill>
                  <a:srgbClr val="FF0000"/>
                </a:solidFill>
              </a:rPr>
              <a:t> </a:t>
            </a:r>
            <a:r>
              <a:rPr lang="en-ZA" altLang="en-US" sz="2000" smtClean="0"/>
              <a:t>WE influence employees’ level of OC in a railway organisation in the DRC. </a:t>
            </a:r>
          </a:p>
          <a:p>
            <a:pPr algn="just"/>
            <a:r>
              <a:rPr lang="en-ZA" altLang="en-US" sz="2000" b="1" smtClean="0"/>
              <a:t>Managerial implications: top management should </a:t>
            </a:r>
            <a:r>
              <a:rPr lang="en-ZA" altLang="en-US" sz="2000" smtClean="0"/>
              <a:t>develop and encourage higher level of work engagement among staff which in turn will lead them to be committed and contribute to the functioning and performance of the organisation.</a:t>
            </a:r>
          </a:p>
          <a:p>
            <a:pPr algn="just"/>
            <a:r>
              <a:rPr lang="en-US" altLang="en-US" sz="2000" b="1" smtClean="0"/>
              <a:t>Work engagement as a psychological variable </a:t>
            </a:r>
            <a:r>
              <a:rPr lang="en-US" altLang="en-US" sz="2000" smtClean="0"/>
              <a:t>is important and considered as a driver of organisational performance and worker’s retention, even in the developing country context. Work engaged employees are cognitively, affectively and motivationally connected to their work and this influenced them to decide to not only stay with the organisation but also perform.</a:t>
            </a:r>
            <a:endParaRPr lang="en-ZA" altLang="en-US" sz="2000" smtClean="0"/>
          </a:p>
          <a:p>
            <a:pPr algn="just"/>
            <a:r>
              <a:rPr lang="en-ZA" altLang="en-US" sz="2000" b="1" smtClean="0"/>
              <a:t>Limitations and suggestions for future research: </a:t>
            </a:r>
            <a:r>
              <a:rPr lang="en-ZA" altLang="en-US" sz="2000" smtClean="0"/>
              <a:t>The finding of the present study do not imply causality; the data was collected at one point in time, although SEM analysis provides information about the possible direction of the relationships among the variables, the cross-sectional does not allow conclusions about the causality studied variables. </a:t>
            </a:r>
            <a:endParaRPr lang="en-ZA" altLang="en-US" sz="1200" smtClean="0"/>
          </a:p>
          <a:p>
            <a:endParaRPr lang="en-ZA" altLang="en-US" sz="1200" smtClean="0"/>
          </a:p>
        </p:txBody>
      </p:sp>
    </p:spTree>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a:t>Conclusions, Limitations and </a:t>
            </a:r>
            <a:r>
              <a:rPr lang="en-ZA" dirty="0" smtClean="0"/>
              <a:t>Managerial implications (cont.)</a:t>
            </a:r>
            <a:endParaRPr lang="en-ZA" dirty="0"/>
          </a:p>
        </p:txBody>
      </p:sp>
      <p:sp>
        <p:nvSpPr>
          <p:cNvPr id="22531" name="Content Placeholder 2"/>
          <p:cNvSpPr>
            <a:spLocks noGrp="1"/>
          </p:cNvSpPr>
          <p:nvPr>
            <p:ph idx="1"/>
          </p:nvPr>
        </p:nvSpPr>
        <p:spPr>
          <a:xfrm>
            <a:off x="495300" y="1355725"/>
            <a:ext cx="8915400" cy="4800600"/>
          </a:xfrm>
        </p:spPr>
        <p:txBody>
          <a:bodyPr/>
          <a:lstStyle/>
          <a:p>
            <a:pPr marL="0" indent="0" algn="just">
              <a:buFont typeface="Arial" panose="020B0604020202020204" pitchFamily="34" charset="0"/>
              <a:buNone/>
              <a:defRPr/>
            </a:pPr>
            <a:endParaRPr lang="en-ZA" altLang="en-US" sz="1600" dirty="0" smtClean="0">
              <a:solidFill>
                <a:srgbClr val="FF0000"/>
              </a:solidFill>
            </a:endParaRPr>
          </a:p>
          <a:p>
            <a:pPr algn="just">
              <a:defRPr/>
            </a:pPr>
            <a:r>
              <a:rPr lang="en-ZA" altLang="en-US" sz="2000" dirty="0" smtClean="0"/>
              <a:t>Thus, for future research, longitudinal designs model testing could validate our findings over time and provides insights on causal relationships. </a:t>
            </a:r>
          </a:p>
          <a:p>
            <a:pPr algn="just">
              <a:defRPr/>
            </a:pPr>
            <a:r>
              <a:rPr lang="en-ZA" altLang="en-US" sz="2000" dirty="0" smtClean="0"/>
              <a:t>Data were exclusively collected using self-reported questionnaires, so a concern with the responses that might have been affected by the common method variance (Podsakoff, Mackenzie, Lee, &amp; Podsakoff, 2003).</a:t>
            </a:r>
            <a:endParaRPr lang="en-ZA" altLang="en-US" sz="2000" b="1" dirty="0"/>
          </a:p>
          <a:p>
            <a:pPr algn="just">
              <a:defRPr/>
            </a:pPr>
            <a:r>
              <a:rPr lang="en-ZA" altLang="en-US" sz="2000" b="1" dirty="0" smtClean="0"/>
              <a:t>Attention should </a:t>
            </a:r>
            <a:r>
              <a:rPr lang="en-ZA" altLang="en-US" sz="2000" dirty="0" smtClean="0"/>
              <a:t>be given to the qualitative study to explore the lived experience by staff members about work engagement and possibly explain different results with a developing and more western country.</a:t>
            </a:r>
          </a:p>
          <a:p>
            <a:pPr algn="just">
              <a:defRPr/>
            </a:pPr>
            <a:r>
              <a:rPr lang="en-ZA" altLang="en-US" sz="2000" b="1" dirty="0" smtClean="0"/>
              <a:t>These findings led to the conclusion </a:t>
            </a:r>
            <a:r>
              <a:rPr lang="en-ZA" altLang="en-US" sz="2000" dirty="0" smtClean="0"/>
              <a:t>that work engagement variables of vigour, dedication absorption influences employees level of organisational commitment (affective, continuance and normative) commitment. The results indicated that should work engagement be developed among employees in the organisation this could positively influence their level of commitment and performance.</a:t>
            </a:r>
            <a:endParaRPr lang="en-ZA" altLang="en-US" sz="1200" dirty="0" smtClean="0"/>
          </a:p>
        </p:txBody>
      </p:sp>
    </p:spTree>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41325" y="0"/>
            <a:ext cx="8915400" cy="1143000"/>
          </a:xfrm>
        </p:spPr>
        <p:txBody>
          <a:bodyPr/>
          <a:lstStyle/>
          <a:p>
            <a:r>
              <a:rPr lang="en-ZA" altLang="en-US" smtClean="0"/>
              <a:t>References</a:t>
            </a:r>
          </a:p>
        </p:txBody>
      </p:sp>
      <p:sp>
        <p:nvSpPr>
          <p:cNvPr id="23555" name="Content Placeholder 2"/>
          <p:cNvSpPr>
            <a:spLocks noGrp="1"/>
          </p:cNvSpPr>
          <p:nvPr>
            <p:ph idx="1"/>
          </p:nvPr>
        </p:nvSpPr>
        <p:spPr>
          <a:xfrm>
            <a:off x="441325" y="885825"/>
            <a:ext cx="8915400" cy="4525963"/>
          </a:xfrm>
        </p:spPr>
        <p:txBody>
          <a:bodyPr/>
          <a:lstStyle/>
          <a:p>
            <a:r>
              <a:rPr lang="en-US" altLang="en-US" sz="1600" smtClean="0"/>
              <a:t>Anderson, J.C., &amp; Gerbing, D.W. (1988). Structural equation modeling in practice: A review and recommended two-step approach. </a:t>
            </a:r>
            <a:r>
              <a:rPr lang="en-US" altLang="en-US" sz="1600" i="1" smtClean="0"/>
              <a:t>Psychological Bulletin,</a:t>
            </a:r>
            <a:r>
              <a:rPr lang="en-US" altLang="en-US" sz="1600" smtClean="0"/>
              <a:t> 103(2), 411–423. http://dx.doi.org/10.1037/0033-2909.103.3.411</a:t>
            </a:r>
          </a:p>
          <a:p>
            <a:r>
              <a:rPr lang="en-US" altLang="en-US" sz="1600" smtClean="0"/>
              <a:t>Albdour, A. A., &amp; Altarawneh, I.I. (2014). Employee engagement and organisational commitment: Evidence from Jordan. </a:t>
            </a:r>
            <a:r>
              <a:rPr lang="en-US" altLang="en-US" sz="1600" i="1" smtClean="0"/>
              <a:t>International Journal of Business</a:t>
            </a:r>
            <a:r>
              <a:rPr lang="en-US" altLang="en-US" sz="1600" smtClean="0"/>
              <a:t>, 19 (2), 192-212.</a:t>
            </a:r>
          </a:p>
          <a:p>
            <a:r>
              <a:rPr lang="en-US" altLang="en-US" sz="1600" smtClean="0"/>
              <a:t>Mitonga-Monga J., &amp; Cilliers, F. (2016). Perceived ethical leadership: Its moderating influence on employees’ organisational commitment and organisational citizenship behaviour. </a:t>
            </a:r>
            <a:r>
              <a:rPr lang="en-US" altLang="en-US" sz="1600" i="1" smtClean="0"/>
              <a:t>Journal of Psychology in Africa</a:t>
            </a:r>
            <a:r>
              <a:rPr lang="en-US" altLang="en-US" sz="1600" smtClean="0"/>
              <a:t>, 26(1), 35-42.</a:t>
            </a:r>
          </a:p>
          <a:p>
            <a:r>
              <a:rPr lang="en-US" altLang="en-US" sz="1600" smtClean="0"/>
              <a:t>Meyer, J. P., &amp; Allen, N. J. (1991). A three-component conceptualization of organisational commitment. </a:t>
            </a:r>
            <a:r>
              <a:rPr lang="en-US" altLang="en-US" sz="1600" i="1" smtClean="0"/>
              <a:t>Human Resource Management Review</a:t>
            </a:r>
            <a:r>
              <a:rPr lang="en-US" altLang="en-US" sz="1600" smtClean="0"/>
              <a:t>, 1(1), 61–89. http://dx.doi. org/10.1016/1053-4822(91)90011-Z</a:t>
            </a:r>
          </a:p>
          <a:p>
            <a:r>
              <a:rPr lang="en-ZA" altLang="en-US" sz="1600" smtClean="0"/>
              <a:t>Podsakoff, P.M.,  Mackenzie, S.B., Lee, J.Y., &amp; Podsakoff, N.P. (2003). Common method biases in behavioural research: A critical review of the literature and recommended remedies. </a:t>
            </a:r>
            <a:r>
              <a:rPr lang="en-ZA" altLang="en-US" sz="1600" i="1" smtClean="0"/>
              <a:t>Journal of Applied Psychology</a:t>
            </a:r>
            <a:r>
              <a:rPr lang="en-ZA" altLang="en-US" sz="1600" smtClean="0"/>
              <a:t>, 88(5), 879-903.</a:t>
            </a:r>
            <a:endParaRPr lang="en-US" altLang="en-US" sz="1600" smtClean="0"/>
          </a:p>
          <a:p>
            <a:r>
              <a:rPr lang="en-US" altLang="en-US" sz="1600" smtClean="0"/>
              <a:t>Schaufeli, W. B., Salanova, M., Gonzàlez-Roma, V., &amp; Bakker, B. A. (2002). The measurement of engagement and burnout: Two sample confirmatory analytic approaches. </a:t>
            </a:r>
            <a:r>
              <a:rPr lang="en-US" altLang="en-US" sz="1600" i="1" smtClean="0"/>
              <a:t>Journal of Happiness Studies</a:t>
            </a:r>
            <a:r>
              <a:rPr lang="en-US" altLang="en-US" sz="1600" smtClean="0"/>
              <a:t>, 3, 71–92.</a:t>
            </a:r>
          </a:p>
          <a:p>
            <a:endParaRPr lang="en-ZA" altLang="en-US" sz="1800" smtClean="0"/>
          </a:p>
        </p:txBody>
      </p:sp>
    </p:spTree>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612775" y="2489200"/>
            <a:ext cx="8915400" cy="1143000"/>
          </a:xfrm>
        </p:spPr>
        <p:txBody>
          <a:bodyPr/>
          <a:lstStyle/>
          <a:p>
            <a:r>
              <a:rPr lang="en-ZA" altLang="en-US" b="1" smtClean="0"/>
              <a:t>Thank you</a:t>
            </a:r>
          </a:p>
        </p:txBody>
      </p:sp>
    </p:spTree>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ZA" altLang="en-US" sz="3200" smtClean="0"/>
              <a:t>Table of contents</a:t>
            </a:r>
          </a:p>
        </p:txBody>
      </p:sp>
      <p:sp>
        <p:nvSpPr>
          <p:cNvPr id="9219" name="Content Placeholder 2"/>
          <p:cNvSpPr>
            <a:spLocks noGrp="1"/>
          </p:cNvSpPr>
          <p:nvPr>
            <p:ph idx="1"/>
          </p:nvPr>
        </p:nvSpPr>
        <p:spPr>
          <a:xfrm>
            <a:off x="428625" y="1308100"/>
            <a:ext cx="8915400" cy="4722813"/>
          </a:xfrm>
        </p:spPr>
        <p:txBody>
          <a:bodyPr/>
          <a:lstStyle/>
          <a:p>
            <a:r>
              <a:rPr lang="en-ZA" altLang="en-US" sz="2800" smtClean="0"/>
              <a:t>Introduction</a:t>
            </a:r>
          </a:p>
          <a:p>
            <a:r>
              <a:rPr lang="en-ZA" altLang="en-US" sz="2800" smtClean="0"/>
              <a:t>Research context</a:t>
            </a:r>
          </a:p>
          <a:p>
            <a:r>
              <a:rPr lang="en-ZA" altLang="en-US" sz="2800" smtClean="0"/>
              <a:t>Theoretical perspectives</a:t>
            </a:r>
          </a:p>
          <a:p>
            <a:r>
              <a:rPr lang="en-ZA" altLang="en-US" sz="2800" smtClean="0"/>
              <a:t>Research Question, Aim And Contribution</a:t>
            </a:r>
          </a:p>
          <a:p>
            <a:r>
              <a:rPr lang="en-ZA" altLang="en-US" sz="2800" smtClean="0"/>
              <a:t>Method</a:t>
            </a:r>
          </a:p>
          <a:p>
            <a:r>
              <a:rPr lang="en-ZA" altLang="en-US" sz="2800" smtClean="0"/>
              <a:t>Results</a:t>
            </a:r>
          </a:p>
          <a:p>
            <a:r>
              <a:rPr lang="en-ZA" altLang="en-US" sz="2800" smtClean="0"/>
              <a:t>Discussion</a:t>
            </a:r>
          </a:p>
          <a:p>
            <a:endParaRPr lang="en-ZA" altLang="en-US" smtClean="0"/>
          </a:p>
          <a:p>
            <a:endParaRPr lang="en-ZA" altLang="en-US" smtClean="0"/>
          </a:p>
          <a:p>
            <a:endParaRPr lang="en-ZA" altLang="en-US" smtClean="0"/>
          </a:p>
        </p:txBody>
      </p:sp>
    </p:spTree>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a:t>Introduction</a:t>
            </a:r>
            <a:br>
              <a:rPr lang="en-ZA" dirty="0"/>
            </a:br>
            <a:endParaRPr lang="en-ZA" dirty="0"/>
          </a:p>
        </p:txBody>
      </p:sp>
      <p:sp>
        <p:nvSpPr>
          <p:cNvPr id="10243" name="Content Placeholder 2"/>
          <p:cNvSpPr>
            <a:spLocks noGrp="1"/>
          </p:cNvSpPr>
          <p:nvPr>
            <p:ph idx="1"/>
          </p:nvPr>
        </p:nvSpPr>
        <p:spPr>
          <a:xfrm>
            <a:off x="153988" y="1146175"/>
            <a:ext cx="9382125" cy="4946650"/>
          </a:xfrm>
        </p:spPr>
        <p:txBody>
          <a:bodyPr/>
          <a:lstStyle/>
          <a:p>
            <a:pPr algn="just">
              <a:defRPr/>
            </a:pPr>
            <a:r>
              <a:rPr lang="en-ZA" altLang="en-US" sz="2400" dirty="0" smtClean="0"/>
              <a:t>Globalisation, changing workforce and the need for productivity.</a:t>
            </a:r>
          </a:p>
          <a:p>
            <a:pPr marL="0" indent="0" algn="just">
              <a:buFont typeface="Arial" panose="020B0604020202020204" pitchFamily="34" charset="0"/>
              <a:buNone/>
              <a:defRPr/>
            </a:pPr>
            <a:endParaRPr lang="en-ZA" altLang="en-US" sz="2400" dirty="0" smtClean="0"/>
          </a:p>
          <a:p>
            <a:pPr algn="just">
              <a:defRPr/>
            </a:pPr>
            <a:r>
              <a:rPr lang="en-ZA" altLang="en-US" sz="2400" dirty="0" smtClean="0"/>
              <a:t>Organisations facing the challenge of high turnover intention and poor performance.</a:t>
            </a:r>
          </a:p>
          <a:p>
            <a:pPr algn="just">
              <a:defRPr/>
            </a:pPr>
            <a:endParaRPr lang="en-ZA" altLang="en-US" sz="2400" dirty="0" smtClean="0"/>
          </a:p>
          <a:p>
            <a:pPr algn="just">
              <a:defRPr/>
            </a:pPr>
            <a:r>
              <a:rPr lang="en-ZA" altLang="en-US" sz="2400" dirty="0" smtClean="0"/>
              <a:t>Organisations focusing on human resource initiatives for enhancing employee’s commitment, job satisfaction and engagement.</a:t>
            </a:r>
          </a:p>
          <a:p>
            <a:pPr marL="0" indent="0" algn="just">
              <a:buFont typeface="Arial" panose="020B0604020202020204" pitchFamily="34" charset="0"/>
              <a:buNone/>
              <a:defRPr/>
            </a:pPr>
            <a:endParaRPr lang="en-ZA" altLang="en-US" sz="2400" dirty="0" smtClean="0"/>
          </a:p>
          <a:p>
            <a:pPr algn="just">
              <a:defRPr/>
            </a:pPr>
            <a:r>
              <a:rPr lang="en-ZA" altLang="en-US" sz="2400" dirty="0" smtClean="0"/>
              <a:t>Human Resources Practitioners are striving to improve staff engagement, performance and well-being.</a:t>
            </a:r>
          </a:p>
          <a:p>
            <a:pPr>
              <a:defRPr/>
            </a:pPr>
            <a:endParaRPr lang="en-ZA" altLang="en-US" sz="2400" dirty="0" smtClean="0"/>
          </a:p>
        </p:txBody>
      </p:sp>
    </p:spTree>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34963"/>
            <a:ext cx="8915400" cy="754062"/>
          </a:xfrm>
        </p:spPr>
        <p:txBody>
          <a:bodyPr>
            <a:normAutofit fontScale="90000"/>
          </a:bodyPr>
          <a:lstStyle/>
          <a:p>
            <a:pPr>
              <a:defRPr/>
            </a:pPr>
            <a:r>
              <a:rPr lang="en-ZA" dirty="0"/>
              <a:t>Research context</a:t>
            </a:r>
            <a:br>
              <a:rPr lang="en-ZA" dirty="0"/>
            </a:br>
            <a:endParaRPr lang="en-ZA" dirty="0"/>
          </a:p>
        </p:txBody>
      </p:sp>
      <p:sp>
        <p:nvSpPr>
          <p:cNvPr id="11267" name="Content Placeholder 2"/>
          <p:cNvSpPr>
            <a:spLocks noGrp="1"/>
          </p:cNvSpPr>
          <p:nvPr>
            <p:ph idx="1"/>
          </p:nvPr>
        </p:nvSpPr>
        <p:spPr>
          <a:xfrm>
            <a:off x="130175" y="712788"/>
            <a:ext cx="9775825" cy="5713412"/>
          </a:xfrm>
        </p:spPr>
        <p:txBody>
          <a:bodyPr/>
          <a:lstStyle/>
          <a:p>
            <a:pPr algn="just"/>
            <a:r>
              <a:rPr lang="en-GB" altLang="en-US" sz="2100" smtClean="0"/>
              <a:t>This research was conducted within a railway organisation in the DRC.</a:t>
            </a:r>
          </a:p>
          <a:p>
            <a:pPr algn="just"/>
            <a:r>
              <a:rPr lang="en-US" altLang="en-US" sz="2100" smtClean="0"/>
              <a:t>As many African countries, the DRC is facing political, economic and social challenges characterised by political conflict, hyperinflation, corruption and unethical behaviour. </a:t>
            </a:r>
          </a:p>
          <a:p>
            <a:pPr algn="just"/>
            <a:r>
              <a:rPr lang="en-US" altLang="en-US" sz="2100" smtClean="0"/>
              <a:t>These challenges have negatively affected the economic growth of the country for many decades. </a:t>
            </a:r>
          </a:p>
          <a:p>
            <a:pPr algn="just"/>
            <a:r>
              <a:rPr lang="en-US" altLang="en-US" sz="2100" smtClean="0"/>
              <a:t>Presently, the DRC government is desperately speeding up institutional, infrastructure, economic and social reforms to ensure growth and reduce high levels of corruption and impunity. To reach growth status in the turbulent businesses world, public and private industries are urged to contribute by producing quality goods and services. </a:t>
            </a:r>
          </a:p>
          <a:p>
            <a:pPr algn="just"/>
            <a:r>
              <a:rPr lang="en-US" altLang="en-US" sz="2100" smtClean="0"/>
              <a:t>This can be realised if DRC organisations can retain qualified employees who are psychologically engaged and committed. The perceived lack of commitment may impede on the performance of public and private organisations and can slow down economic growth (Mitonga-Monga &amp; Cilliers, 2016)</a:t>
            </a:r>
            <a:r>
              <a:rPr lang="en-US" altLang="en-US" sz="2100" b="1" i="1" smtClean="0"/>
              <a:t>. </a:t>
            </a:r>
            <a:endParaRPr lang="en-ZA" altLang="en-US" sz="2100" smtClean="0"/>
          </a:p>
        </p:txBody>
      </p:sp>
    </p:spTree>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28613"/>
            <a:ext cx="8915400" cy="490537"/>
          </a:xfrm>
        </p:spPr>
        <p:txBody>
          <a:bodyPr>
            <a:normAutofit fontScale="90000"/>
          </a:bodyPr>
          <a:lstStyle/>
          <a:p>
            <a:pPr>
              <a:defRPr/>
            </a:pPr>
            <a:r>
              <a:rPr lang="en-ZA" dirty="0"/>
              <a:t>Theoretical perspectives</a:t>
            </a:r>
            <a:br>
              <a:rPr lang="en-ZA" dirty="0"/>
            </a:br>
            <a:endParaRPr lang="en-ZA" dirty="0"/>
          </a:p>
        </p:txBody>
      </p:sp>
      <p:sp>
        <p:nvSpPr>
          <p:cNvPr id="12291" name="Content Placeholder 2"/>
          <p:cNvSpPr>
            <a:spLocks noGrp="1"/>
          </p:cNvSpPr>
          <p:nvPr>
            <p:ph idx="1"/>
          </p:nvPr>
        </p:nvSpPr>
        <p:spPr>
          <a:xfrm>
            <a:off x="495300" y="1438275"/>
            <a:ext cx="3716338" cy="4867275"/>
          </a:xfrm>
          <a:solidFill>
            <a:srgbClr val="92CEDC"/>
          </a:solidFill>
          <a:ln>
            <a:solidFill>
              <a:srgbClr val="0089D0"/>
            </a:solidFill>
          </a:ln>
        </p:spPr>
        <p:txBody>
          <a:bodyPr/>
          <a:lstStyle/>
          <a:p>
            <a:pPr marL="0" lvl="1" indent="0">
              <a:buFont typeface="Arial" panose="020B0604020202020204" pitchFamily="34" charset="0"/>
              <a:buNone/>
              <a:defRPr/>
            </a:pPr>
            <a:r>
              <a:rPr lang="en-ZA" altLang="en-US" sz="2000" b="1" dirty="0" smtClean="0"/>
              <a:t>Work engagement (WE)</a:t>
            </a:r>
            <a:r>
              <a:rPr lang="en-ZA" altLang="en-US" sz="2000" dirty="0" smtClean="0"/>
              <a:t>:  defined as a positive, fulfilling, work-related state of mind that is characterised by vigour dedication and absorption.</a:t>
            </a:r>
          </a:p>
          <a:p>
            <a:pPr marL="342900" lvl="1" indent="-342900">
              <a:buFont typeface="Wingdings" panose="05000000000000000000" pitchFamily="2" charset="2"/>
              <a:buChar char="§"/>
              <a:defRPr/>
            </a:pPr>
            <a:r>
              <a:rPr lang="en-ZA" altLang="en-US" sz="2000" dirty="0" smtClean="0"/>
              <a:t>Vigour (physical component);  </a:t>
            </a:r>
          </a:p>
          <a:p>
            <a:pPr marL="342900" lvl="1" indent="-342900">
              <a:buFont typeface="Wingdings" panose="05000000000000000000" pitchFamily="2" charset="2"/>
              <a:buChar char="§"/>
              <a:defRPr/>
            </a:pPr>
            <a:r>
              <a:rPr lang="en-ZA" altLang="en-US" sz="2000" dirty="0" smtClean="0"/>
              <a:t>Dedication (emotional component); and </a:t>
            </a:r>
          </a:p>
          <a:p>
            <a:pPr marL="342900" lvl="1" indent="-342900">
              <a:buFont typeface="Wingdings" panose="05000000000000000000" pitchFamily="2" charset="2"/>
              <a:buChar char="§"/>
              <a:defRPr/>
            </a:pPr>
            <a:r>
              <a:rPr lang="en-ZA" altLang="en-US" sz="2000" dirty="0" smtClean="0"/>
              <a:t>Absorption (cognitive component) (Shaufeli, </a:t>
            </a:r>
            <a:r>
              <a:rPr lang="en-ZA" altLang="en-US" sz="2000" dirty="0" err="1" smtClean="0"/>
              <a:t>Salanova</a:t>
            </a:r>
            <a:r>
              <a:rPr lang="en-ZA" altLang="en-US" sz="2000" dirty="0" smtClean="0"/>
              <a:t>, </a:t>
            </a:r>
            <a:r>
              <a:rPr lang="en-ZA" altLang="en-US" sz="2000" dirty="0" err="1" smtClean="0"/>
              <a:t>Gonzàlez-Romá</a:t>
            </a:r>
            <a:r>
              <a:rPr lang="en-ZA" altLang="en-US" sz="2000" dirty="0" smtClean="0"/>
              <a:t> &amp; Bakker, 2002).</a:t>
            </a:r>
          </a:p>
        </p:txBody>
      </p:sp>
      <p:sp>
        <p:nvSpPr>
          <p:cNvPr id="12292" name="Rectangle 3"/>
          <p:cNvSpPr>
            <a:spLocks noChangeArrowheads="1"/>
          </p:cNvSpPr>
          <p:nvPr/>
        </p:nvSpPr>
        <p:spPr bwMode="auto">
          <a:xfrm>
            <a:off x="738188" y="996950"/>
            <a:ext cx="2928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marL="0" lvl="1" algn="just">
              <a:spcBef>
                <a:spcPct val="0"/>
              </a:spcBef>
              <a:buFont typeface="Arial" panose="020B0604020202020204" pitchFamily="34" charset="0"/>
              <a:buNone/>
            </a:pPr>
            <a:r>
              <a:rPr lang="en-ZA" altLang="en-US" sz="1800" b="1"/>
              <a:t>Independent variable (IV)</a:t>
            </a:r>
            <a:endParaRPr lang="en-ZA" altLang="en-US" sz="1800"/>
          </a:p>
        </p:txBody>
      </p:sp>
      <p:sp>
        <p:nvSpPr>
          <p:cNvPr id="5" name="Rectangle 4"/>
          <p:cNvSpPr/>
          <p:nvPr/>
        </p:nvSpPr>
        <p:spPr>
          <a:xfrm>
            <a:off x="495300" y="1000125"/>
            <a:ext cx="3716338" cy="368300"/>
          </a:xfrm>
          <a:prstGeom prst="rect">
            <a:avLst/>
          </a:prstGeom>
          <a:solidFill>
            <a:srgbClr val="F3CA7E"/>
          </a:solidFill>
        </p:spPr>
        <p:style>
          <a:lnRef idx="2">
            <a:schemeClr val="dk1"/>
          </a:lnRef>
          <a:fillRef idx="1">
            <a:schemeClr val="lt1"/>
          </a:fillRef>
          <a:effectRef idx="0">
            <a:schemeClr val="dk1"/>
          </a:effectRef>
          <a:fontRef idx="minor">
            <a:schemeClr val="dk1"/>
          </a:fontRef>
        </p:style>
        <p:txBody>
          <a:bodyPr anchor="ctr"/>
          <a:lstStyle/>
          <a:p>
            <a:pPr algn="ctr">
              <a:defRPr/>
            </a:pPr>
            <a:r>
              <a:rPr lang="en-ZA" dirty="0"/>
              <a:t>Independent variable</a:t>
            </a:r>
          </a:p>
        </p:txBody>
      </p:sp>
      <p:sp>
        <p:nvSpPr>
          <p:cNvPr id="6" name="Rectangle 5"/>
          <p:cNvSpPr/>
          <p:nvPr/>
        </p:nvSpPr>
        <p:spPr>
          <a:xfrm>
            <a:off x="4643438" y="996950"/>
            <a:ext cx="4156075" cy="368300"/>
          </a:xfrm>
          <a:prstGeom prst="rect">
            <a:avLst/>
          </a:prstGeom>
          <a:solidFill>
            <a:srgbClr val="F3CA7E"/>
          </a:solidFill>
        </p:spPr>
        <p:style>
          <a:lnRef idx="2">
            <a:schemeClr val="dk1"/>
          </a:lnRef>
          <a:fillRef idx="1">
            <a:schemeClr val="lt1"/>
          </a:fillRef>
          <a:effectRef idx="0">
            <a:schemeClr val="dk1"/>
          </a:effectRef>
          <a:fontRef idx="minor">
            <a:schemeClr val="dk1"/>
          </a:fontRef>
        </p:style>
        <p:txBody>
          <a:bodyPr anchor="ctr"/>
          <a:lstStyle/>
          <a:p>
            <a:pPr algn="ctr">
              <a:defRPr/>
            </a:pPr>
            <a:r>
              <a:rPr lang="en-ZA" dirty="0"/>
              <a:t>Dependent variable</a:t>
            </a:r>
          </a:p>
        </p:txBody>
      </p:sp>
      <p:sp>
        <p:nvSpPr>
          <p:cNvPr id="12295" name="Content Placeholder 2"/>
          <p:cNvSpPr txBox="1">
            <a:spLocks/>
          </p:cNvSpPr>
          <p:nvPr/>
        </p:nvSpPr>
        <p:spPr bwMode="auto">
          <a:xfrm>
            <a:off x="4643438" y="1438275"/>
            <a:ext cx="4156075" cy="4867275"/>
          </a:xfrm>
          <a:prstGeom prst="rect">
            <a:avLst/>
          </a:prstGeom>
          <a:solidFill>
            <a:srgbClr val="92CEDC"/>
          </a:solidFill>
          <a:ln w="9525">
            <a:solidFill>
              <a:srgbClr val="000000"/>
            </a:solidFill>
            <a:miter lim="800000"/>
            <a:headEnd/>
            <a:tailEnd/>
          </a:ln>
        </p:spPr>
        <p:txBody>
          <a:bodyPr/>
          <a:lstStyle>
            <a:lvl1pPr marL="342900" indent="-342900">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marL="0" lvl="1">
              <a:buFont typeface="Arial" panose="020B0604020202020204" pitchFamily="34" charset="0"/>
              <a:buNone/>
              <a:defRPr/>
            </a:pPr>
            <a:r>
              <a:rPr lang="en-ZA" altLang="en-US" sz="2000" b="1" dirty="0" smtClean="0"/>
              <a:t>Organisational commitment (OC): </a:t>
            </a:r>
            <a:r>
              <a:rPr lang="en-ZA" altLang="en-US" sz="2000" dirty="0" smtClean="0"/>
              <a:t>defined as the degree to which an individual identifies with an organisation and is committed to its goals. </a:t>
            </a:r>
          </a:p>
          <a:p>
            <a:pPr marL="342900" lvl="1" indent="-342900" algn="just">
              <a:buFont typeface="Wingdings" panose="05000000000000000000" pitchFamily="2" charset="2"/>
              <a:buChar char="§"/>
              <a:defRPr/>
            </a:pPr>
            <a:r>
              <a:rPr lang="en-ZA" altLang="en-US" sz="2000" dirty="0" smtClean="0"/>
              <a:t>Affective commitment</a:t>
            </a:r>
          </a:p>
          <a:p>
            <a:pPr marL="0" lvl="1" algn="just">
              <a:buFont typeface="Arial" panose="020B0604020202020204" pitchFamily="34" charset="0"/>
              <a:buNone/>
              <a:defRPr/>
            </a:pPr>
            <a:r>
              <a:rPr lang="en-ZA" altLang="en-US" sz="2000" dirty="0" smtClean="0"/>
              <a:t>     (emotional attachment);</a:t>
            </a:r>
          </a:p>
          <a:p>
            <a:pPr marL="342900" lvl="1" indent="-342900">
              <a:buFont typeface="Wingdings" panose="05000000000000000000" pitchFamily="2" charset="2"/>
              <a:buChar char="§"/>
              <a:defRPr/>
            </a:pPr>
            <a:r>
              <a:rPr lang="en-ZA" altLang="en-US" sz="2000" dirty="0" smtClean="0"/>
              <a:t>Continuance commitment (awareness of the cost involved for the organisation); and</a:t>
            </a:r>
          </a:p>
          <a:p>
            <a:pPr marL="342900" lvl="1" indent="-342900">
              <a:buFont typeface="Wingdings" panose="05000000000000000000" pitchFamily="2" charset="2"/>
              <a:buChar char="§"/>
              <a:defRPr/>
            </a:pPr>
            <a:r>
              <a:rPr lang="en-ZA" altLang="en-US" sz="2000" dirty="0" smtClean="0"/>
              <a:t>Normative commitment (the obligation to continue commitment (Meyer &amp; Allen, 1991).</a:t>
            </a:r>
          </a:p>
          <a:p>
            <a:pPr marL="342900" lvl="1" indent="-342900" algn="just">
              <a:buFont typeface="Wingdings" panose="05000000000000000000" pitchFamily="2" charset="2"/>
              <a:buChar char="§"/>
              <a:defRPr/>
            </a:pPr>
            <a:endParaRPr lang="en-ZA" altLang="en-US" sz="2000" dirty="0" smtClean="0"/>
          </a:p>
        </p:txBody>
      </p:sp>
    </p:spTree>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Work engagement and organisational commitment relationships</a:t>
            </a:r>
            <a:endParaRPr lang="en-ZA" dirty="0"/>
          </a:p>
        </p:txBody>
      </p:sp>
      <p:sp>
        <p:nvSpPr>
          <p:cNvPr id="13315" name="Content Placeholder 2"/>
          <p:cNvSpPr>
            <a:spLocks noGrp="1"/>
          </p:cNvSpPr>
          <p:nvPr>
            <p:ph idx="1"/>
          </p:nvPr>
        </p:nvSpPr>
        <p:spPr/>
        <p:txBody>
          <a:bodyPr/>
          <a:lstStyle/>
          <a:p>
            <a:pPr algn="just"/>
            <a:r>
              <a:rPr lang="en-US" altLang="en-US" sz="2000" smtClean="0"/>
              <a:t>Previous studies have revealed that WE relates to employee outcomes such as job satisfaction, commitment and OCB (Coetzee, Schreuder &amp; Tladinyane, 2014).</a:t>
            </a:r>
          </a:p>
          <a:p>
            <a:pPr algn="just"/>
            <a:endParaRPr lang="en-US" altLang="en-US" sz="2000" smtClean="0"/>
          </a:p>
          <a:p>
            <a:pPr algn="just"/>
            <a:r>
              <a:rPr lang="en-US" altLang="en-US" sz="2000" smtClean="0"/>
              <a:t>Subsequent studies established that employees’ work engagement predicted their level of commitment (Albdour &amp; Altarawneh, 2014).</a:t>
            </a:r>
          </a:p>
          <a:p>
            <a:pPr algn="just"/>
            <a:endParaRPr lang="en-US" altLang="en-US" sz="2000" smtClean="0"/>
          </a:p>
          <a:p>
            <a:pPr algn="just"/>
            <a:r>
              <a:rPr lang="en-US" altLang="en-US" sz="2000" smtClean="0"/>
              <a:t>Although previous studies evidenced that employees’ perceptions of work engagement relate to organisational matters (Coetzee et al., 2014), the nature in which this relationship is manifesting in a developing county such as DRC is unknown.</a:t>
            </a:r>
          </a:p>
          <a:p>
            <a:pPr algn="just"/>
            <a:endParaRPr lang="en-ZA" altLang="en-US" sz="2000" smtClean="0"/>
          </a:p>
        </p:txBody>
      </p:sp>
    </p:spTree>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42913"/>
            <a:ext cx="8915400" cy="923925"/>
          </a:xfrm>
        </p:spPr>
        <p:txBody>
          <a:bodyPr>
            <a:normAutofit fontScale="90000"/>
          </a:bodyPr>
          <a:lstStyle/>
          <a:p>
            <a:pPr>
              <a:defRPr/>
            </a:pPr>
            <a:r>
              <a:rPr lang="en-ZA" dirty="0"/>
              <a:t>Research </a:t>
            </a:r>
            <a:r>
              <a:rPr lang="en-ZA" dirty="0" smtClean="0"/>
              <a:t>Aim, Question </a:t>
            </a:r>
            <a:r>
              <a:rPr lang="en-ZA" dirty="0"/>
              <a:t>And Contribution</a:t>
            </a:r>
            <a:br>
              <a:rPr lang="en-ZA" dirty="0"/>
            </a:br>
            <a:endParaRPr lang="en-ZA" dirty="0"/>
          </a:p>
        </p:txBody>
      </p:sp>
      <p:sp>
        <p:nvSpPr>
          <p:cNvPr id="14339" name="Content Placeholder 2"/>
          <p:cNvSpPr>
            <a:spLocks noGrp="1"/>
          </p:cNvSpPr>
          <p:nvPr>
            <p:ph idx="1"/>
          </p:nvPr>
        </p:nvSpPr>
        <p:spPr>
          <a:xfrm>
            <a:off x="385763" y="1152525"/>
            <a:ext cx="8915400" cy="4740275"/>
          </a:xfrm>
        </p:spPr>
        <p:txBody>
          <a:bodyPr/>
          <a:lstStyle/>
          <a:p>
            <a:pPr algn="just"/>
            <a:r>
              <a:rPr lang="en-US" altLang="en-US" sz="2000" smtClean="0"/>
              <a:t>The aim of this study was to explore to what extent employees’ work engagement influence their level of organisational commitment in a railway organisation.</a:t>
            </a:r>
          </a:p>
          <a:p>
            <a:pPr algn="just"/>
            <a:r>
              <a:rPr lang="en-US" altLang="en-US" sz="2000" smtClean="0"/>
              <a:t>What is the predicted contribution of work engagement on organisational commitment?</a:t>
            </a:r>
          </a:p>
          <a:p>
            <a:pPr algn="just"/>
            <a:r>
              <a:rPr lang="en-US" altLang="en-US" sz="2000" smtClean="0"/>
              <a:t>This study makes a contribution at both theoretical and practical levels. On the theoretical level, the study contributes to the body of knowledge in the discipline of management as well as human resource management and industrial and organisational psychology, relating to the association between the constructs of work engagement and organisational commitment. On the practical level, the study add value by providing recommendations for retention and employee wellbeing practices within a developing workplace setting.</a:t>
            </a:r>
            <a:endParaRPr lang="en-ZA" altLang="en-US" sz="2000" smtClean="0"/>
          </a:p>
        </p:txBody>
      </p:sp>
    </p:spTree>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95300" y="274638"/>
            <a:ext cx="8915400" cy="708025"/>
          </a:xfrm>
        </p:spPr>
        <p:txBody>
          <a:bodyPr/>
          <a:lstStyle/>
          <a:p>
            <a:r>
              <a:rPr lang="en-ZA" altLang="en-US" sz="3200" smtClean="0"/>
              <a:t>Research design</a:t>
            </a:r>
          </a:p>
        </p:txBody>
      </p:sp>
      <p:sp>
        <p:nvSpPr>
          <p:cNvPr id="15363" name="Content Placeholder 2"/>
          <p:cNvSpPr>
            <a:spLocks noGrp="1"/>
          </p:cNvSpPr>
          <p:nvPr>
            <p:ph idx="1"/>
          </p:nvPr>
        </p:nvSpPr>
        <p:spPr>
          <a:xfrm>
            <a:off x="339725" y="982663"/>
            <a:ext cx="8915400" cy="5105400"/>
          </a:xfrm>
        </p:spPr>
        <p:txBody>
          <a:bodyPr/>
          <a:lstStyle/>
          <a:p>
            <a:pPr algn="just"/>
            <a:r>
              <a:rPr lang="en-US" altLang="en-US" sz="2000" smtClean="0"/>
              <a:t>This study used a </a:t>
            </a:r>
            <a:r>
              <a:rPr lang="en-US" altLang="en-US" sz="2000" b="1" i="1" smtClean="0"/>
              <a:t>quantitative approach</a:t>
            </a:r>
            <a:r>
              <a:rPr lang="en-US" altLang="en-US" sz="2000" smtClean="0"/>
              <a:t> and a </a:t>
            </a:r>
            <a:r>
              <a:rPr lang="en-US" altLang="en-US" sz="2000" b="1" i="1" smtClean="0"/>
              <a:t>cross-sectional survey </a:t>
            </a:r>
            <a:r>
              <a:rPr lang="en-US" altLang="en-US" sz="2000" smtClean="0"/>
              <a:t>design.</a:t>
            </a:r>
          </a:p>
          <a:p>
            <a:pPr algn="just"/>
            <a:r>
              <a:rPr lang="en-US" altLang="en-US" sz="2000" smtClean="0"/>
              <a:t>Questionnaires were mailed to 3000 permanently employed employees in a railway organisation in the Democratic Republic of Congo. The Utrecht Work Engagement Scale (Schaufeli et al 2002) and the Organisational commitment Scale (Allen &amp; Meyer, 1991) were used.</a:t>
            </a:r>
            <a:endParaRPr lang="en-US" altLang="en-US" sz="2000" b="1" smtClean="0">
              <a:solidFill>
                <a:srgbClr val="FF0000"/>
              </a:solidFill>
            </a:endParaRPr>
          </a:p>
          <a:p>
            <a:pPr algn="just"/>
            <a:r>
              <a:rPr lang="en-US" altLang="en-US" sz="2000" smtClean="0"/>
              <a:t>Responses were received from 839 of 3000 employees for an initial rate of 27.9%.</a:t>
            </a:r>
          </a:p>
          <a:p>
            <a:pPr algn="just"/>
            <a:r>
              <a:rPr lang="en-US" altLang="en-US" sz="2000" b="1" i="1" smtClean="0"/>
              <a:t>Multivariate and descriptive statistics </a:t>
            </a:r>
            <a:r>
              <a:rPr lang="en-US" altLang="en-US" sz="2000" smtClean="0"/>
              <a:t>were used to analyse the data. In stage one </a:t>
            </a:r>
            <a:r>
              <a:rPr lang="en-US" altLang="en-US" sz="2000" i="1" smtClean="0"/>
              <a:t>C</a:t>
            </a:r>
            <a:r>
              <a:rPr lang="en-US" altLang="en-US" sz="2000" b="1" i="1" smtClean="0"/>
              <a:t>onfirmatory Factor Analysis </a:t>
            </a:r>
            <a:r>
              <a:rPr lang="en-US" altLang="en-US" sz="2000" smtClean="0"/>
              <a:t>(CFA) was conducted to </a:t>
            </a:r>
            <a:r>
              <a:rPr lang="en-US" altLang="en-US" sz="2000" b="1" i="1" smtClean="0"/>
              <a:t>test the reliability</a:t>
            </a:r>
            <a:r>
              <a:rPr lang="en-US" altLang="en-US" sz="2000" b="1" smtClean="0"/>
              <a:t> </a:t>
            </a:r>
            <a:r>
              <a:rPr lang="en-US" altLang="en-US" sz="2000" smtClean="0"/>
              <a:t>and </a:t>
            </a:r>
            <a:r>
              <a:rPr lang="en-US" altLang="en-US" sz="2000" b="1" i="1" smtClean="0"/>
              <a:t>the validity of factors</a:t>
            </a:r>
            <a:r>
              <a:rPr lang="en-US" altLang="en-US" sz="2000" smtClean="0"/>
              <a:t>, and </a:t>
            </a:r>
            <a:r>
              <a:rPr lang="en-US" altLang="en-US" sz="2000" b="1" i="1" smtClean="0"/>
              <a:t>structural equation modelling analysis </a:t>
            </a:r>
            <a:r>
              <a:rPr lang="en-US" altLang="en-US" sz="2000" smtClean="0"/>
              <a:t>was conducted to test the model fit with AMOS 24.</a:t>
            </a:r>
          </a:p>
          <a:p>
            <a:pPr algn="just"/>
            <a:r>
              <a:rPr lang="en-US" altLang="en-US" sz="2000" smtClean="0"/>
              <a:t>To assess whether a good fit exists between the constructs the two-step approach advocated by Anderson and Gerbing (1988) was used, namely </a:t>
            </a:r>
            <a:r>
              <a:rPr lang="en-US" altLang="en-US" sz="2000" b="1" i="1" smtClean="0"/>
              <a:t>to determine a measurement model</a:t>
            </a:r>
            <a:r>
              <a:rPr lang="en-US" altLang="en-US" sz="2000" smtClean="0"/>
              <a:t> prior to </a:t>
            </a:r>
            <a:r>
              <a:rPr lang="en-US" altLang="en-US" sz="2000" b="1" i="1" smtClean="0"/>
              <a:t>investigate a structural model relationship.</a:t>
            </a:r>
          </a:p>
          <a:p>
            <a:pPr algn="just"/>
            <a:endParaRPr lang="en-ZA" altLang="en-US" sz="2000" smtClean="0"/>
          </a:p>
        </p:txBody>
      </p:sp>
    </p:spTree>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ZA" altLang="en-US" smtClean="0"/>
              <a:t>Biographical characteristics (N=839)</a:t>
            </a:r>
          </a:p>
        </p:txBody>
      </p:sp>
      <p:graphicFrame>
        <p:nvGraphicFramePr>
          <p:cNvPr id="2" name="Chart 4"/>
          <p:cNvGraphicFramePr>
            <a:graphicFrameLocks/>
          </p:cNvGraphicFramePr>
          <p:nvPr/>
        </p:nvGraphicFramePr>
        <p:xfrm>
          <a:off x="4800600" y="1600200"/>
          <a:ext cx="2835275" cy="17732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
          <p:cNvGraphicFramePr>
            <a:graphicFrameLocks/>
          </p:cNvGraphicFramePr>
          <p:nvPr/>
        </p:nvGraphicFramePr>
        <p:xfrm>
          <a:off x="1539875" y="3703638"/>
          <a:ext cx="2719388" cy="16652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6"/>
          <p:cNvGraphicFramePr>
            <a:graphicFrameLocks/>
          </p:cNvGraphicFramePr>
          <p:nvPr/>
        </p:nvGraphicFramePr>
        <p:xfrm>
          <a:off x="4906963" y="3703638"/>
          <a:ext cx="2728912" cy="16652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ontent Placeholder 8"/>
          <p:cNvGraphicFramePr>
            <a:graphicFrameLocks noGrp="1"/>
          </p:cNvGraphicFramePr>
          <p:nvPr>
            <p:ph idx="1"/>
          </p:nvPr>
        </p:nvGraphicFramePr>
        <p:xfrm>
          <a:off x="1539875" y="1660525"/>
          <a:ext cx="2719388" cy="171291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2314</TotalTime>
  <Words>1875</Words>
  <Application>Microsoft Office PowerPoint</Application>
  <PresentationFormat>A4 Paper (210x297 mm)</PresentationFormat>
  <Paragraphs>318</Paragraphs>
  <Slides>17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Aharoni</vt:lpstr>
      <vt:lpstr>Wingdings</vt:lpstr>
      <vt:lpstr>Times New Roman</vt:lpstr>
      <vt:lpstr>Andalus</vt:lpstr>
      <vt:lpstr>Office Theme</vt:lpstr>
      <vt:lpstr>Custom Design</vt:lpstr>
      <vt:lpstr>Exploring employee’s work engagement in relation to organisational commitment in a developing country  </vt:lpstr>
      <vt:lpstr>Table of contents</vt:lpstr>
      <vt:lpstr>Introduction </vt:lpstr>
      <vt:lpstr>Research context </vt:lpstr>
      <vt:lpstr>Theoretical perspectives </vt:lpstr>
      <vt:lpstr>Work engagement and organisational commitment relationships</vt:lpstr>
      <vt:lpstr>Research Aim, Question And Contribution </vt:lpstr>
      <vt:lpstr>Research design</vt:lpstr>
      <vt:lpstr>Biographical characteristics (N=839)</vt:lpstr>
      <vt:lpstr>Table 1:Descriptive statistics, reliability &amp; Validity</vt:lpstr>
      <vt:lpstr>Inter-correlations between Constructs</vt:lpstr>
      <vt:lpstr>Core findings</vt:lpstr>
      <vt:lpstr>Test of the Structural equation modelling and hypothesis</vt:lpstr>
      <vt:lpstr>Managerial implications, Limitations and conclusion</vt:lpstr>
      <vt:lpstr>Conclusions, Limitations and Managerial implications (cont.)</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Pedrie Van De Walt</dc:creator>
  <cp:lastModifiedBy>Van der Westhuizen, Ansie</cp:lastModifiedBy>
  <cp:revision>252</cp:revision>
  <cp:lastPrinted>2014-05-22T11:00:14Z</cp:lastPrinted>
  <dcterms:created xsi:type="dcterms:W3CDTF">2012-05-21T07:39:32Z</dcterms:created>
  <dcterms:modified xsi:type="dcterms:W3CDTF">2018-01-31T12:22:02Z</dcterms:modified>
</cp:coreProperties>
</file>