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6">
  <p:sldMasterIdLst>
    <p:sldMasterId id="2147483648" r:id="rId1"/>
  </p:sldMasterIdLst>
  <p:notesMasterIdLst>
    <p:notesMasterId r:id="rId34"/>
  </p:notesMasterIdLst>
  <p:sldIdLst>
    <p:sldId id="373" r:id="rId2"/>
    <p:sldId id="333" r:id="rId3"/>
    <p:sldId id="338" r:id="rId4"/>
    <p:sldId id="349" r:id="rId5"/>
    <p:sldId id="371" r:id="rId6"/>
    <p:sldId id="365" r:id="rId7"/>
    <p:sldId id="367" r:id="rId8"/>
    <p:sldId id="369" r:id="rId9"/>
    <p:sldId id="336" r:id="rId10"/>
    <p:sldId id="341" r:id="rId11"/>
    <p:sldId id="343" r:id="rId12"/>
    <p:sldId id="345" r:id="rId13"/>
    <p:sldId id="347" r:id="rId14"/>
    <p:sldId id="346" r:id="rId15"/>
    <p:sldId id="353" r:id="rId16"/>
    <p:sldId id="350" r:id="rId17"/>
    <p:sldId id="376" r:id="rId18"/>
    <p:sldId id="378" r:id="rId19"/>
    <p:sldId id="380" r:id="rId20"/>
    <p:sldId id="382" r:id="rId21"/>
    <p:sldId id="384" r:id="rId22"/>
    <p:sldId id="354" r:id="rId23"/>
    <p:sldId id="355" r:id="rId24"/>
    <p:sldId id="356" r:id="rId25"/>
    <p:sldId id="357" r:id="rId26"/>
    <p:sldId id="359" r:id="rId27"/>
    <p:sldId id="360" r:id="rId28"/>
    <p:sldId id="362" r:id="rId29"/>
    <p:sldId id="363" r:id="rId30"/>
    <p:sldId id="374" r:id="rId31"/>
    <p:sldId id="375" r:id="rId32"/>
    <p:sldId id="264" r:id="rId33"/>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2A2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125" autoAdjust="0"/>
  </p:normalViewPr>
  <p:slideViewPr>
    <p:cSldViewPr snapToGrid="0" snapToObjects="1">
      <p:cViewPr varScale="1">
        <p:scale>
          <a:sx n="102" d="100"/>
          <a:sy n="102" d="100"/>
        </p:scale>
        <p:origin x="-950" y="82"/>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D0D9FE-B535-442C-86B1-0FACA1BA75D0}" type="datetimeFigureOut">
              <a:rPr lang="en-ZA" smtClean="0"/>
              <a:t>2017/04/05</a:t>
            </a:fld>
            <a:endParaRPr lang="en-ZA"/>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7F429B-8352-48FC-BDC0-B50811F3E6A6}" type="slidenum">
              <a:rPr lang="en-ZA" smtClean="0"/>
              <a:t>‹#›</a:t>
            </a:fld>
            <a:endParaRPr lang="en-ZA"/>
          </a:p>
        </p:txBody>
      </p:sp>
    </p:spTree>
    <p:extLst>
      <p:ext uri="{BB962C8B-B14F-4D97-AF65-F5344CB8AC3E}">
        <p14:creationId xmlns:p14="http://schemas.microsoft.com/office/powerpoint/2010/main" val="2046441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A3D07B-B9B6-C444-A01F-9431D03BDAA4}" type="datetimeFigureOut">
              <a:rPr lang="en-US" smtClean="0"/>
              <a:pPr/>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660866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A3D07B-B9B6-C444-A01F-9431D03BDAA4}" type="datetimeFigureOut">
              <a:rPr lang="en-US" smtClean="0"/>
              <a:pPr/>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337139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A3D07B-B9B6-C444-A01F-9431D03BDAA4}" type="datetimeFigureOut">
              <a:rPr lang="en-US" smtClean="0"/>
              <a:pPr/>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1236101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A3D07B-B9B6-C444-A01F-9431D03BDAA4}" type="datetimeFigureOut">
              <a:rPr lang="en-US" smtClean="0"/>
              <a:pPr/>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3753735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A3D07B-B9B6-C444-A01F-9431D03BDAA4}" type="datetimeFigureOut">
              <a:rPr lang="en-US" smtClean="0"/>
              <a:pPr/>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1916253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A3D07B-B9B6-C444-A01F-9431D03BDAA4}" type="datetimeFigureOut">
              <a:rPr lang="en-US" smtClean="0"/>
              <a:pPr/>
              <a:t>4/5/2017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432702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A3D07B-B9B6-C444-A01F-9431D03BDAA4}" type="datetimeFigureOut">
              <a:rPr lang="en-US" smtClean="0"/>
              <a:pPr/>
              <a:t>4/5/2017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4254092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A3D07B-B9B6-C444-A01F-9431D03BDAA4}" type="datetimeFigureOut">
              <a:rPr lang="en-US" smtClean="0"/>
              <a:pPr/>
              <a:t>4/5/2017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649372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A3D07B-B9B6-C444-A01F-9431D03BDAA4}" type="datetimeFigureOut">
              <a:rPr lang="en-US" smtClean="0"/>
              <a:pPr/>
              <a:t>4/5/2017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452553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A3D07B-B9B6-C444-A01F-9431D03BDAA4}" type="datetimeFigureOut">
              <a:rPr lang="en-US" smtClean="0"/>
              <a:pPr/>
              <a:t>4/5/2017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1402744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A3D07B-B9B6-C444-A01F-9431D03BDAA4}" type="datetimeFigureOut">
              <a:rPr lang="en-US" smtClean="0"/>
              <a:pPr/>
              <a:t>4/5/2017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1143829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A3D07B-B9B6-C444-A01F-9431D03BDAA4}" type="datetimeFigureOut">
              <a:rPr lang="en-US" smtClean="0"/>
              <a:pPr/>
              <a:t>4/5/2017</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470135-24A5-AA42-B8BE-3A78067FE72E}" type="slidenum">
              <a:rPr lang="en-US" smtClean="0"/>
              <a:pPr/>
              <a:t>‹#›</a:t>
            </a:fld>
            <a:endParaRPr lang="en-US"/>
          </a:p>
        </p:txBody>
      </p:sp>
      <p:pic>
        <p:nvPicPr>
          <p:cNvPr id="7" name="Picture 6" descr="Ins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958127" cy="6877236"/>
          </a:xfrm>
          <a:prstGeom prst="rect">
            <a:avLst/>
          </a:prstGeom>
        </p:spPr>
      </p:pic>
    </p:spTree>
    <p:extLst>
      <p:ext uri="{BB962C8B-B14F-4D97-AF65-F5344CB8AC3E}">
        <p14:creationId xmlns:p14="http://schemas.microsoft.com/office/powerpoint/2010/main" val="1067989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thejournal.org.za/index.php/thejournal/article/view/9/31#CIT0008_9" TargetMode="External"/><Relationship Id="rId2" Type="http://schemas.openxmlformats.org/officeDocument/2006/relationships/hyperlink" Target="http://mg.co.za/article/2015-04-17-what-is-an-african-curriculum/"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thejournal.org.za/index.php/thejournal/article/view/9/31#CIT0008_9" TargetMode="External"/><Relationship Id="rId2" Type="http://schemas.openxmlformats.org/officeDocument/2006/relationships/hyperlink" Target="http://mg.co.za/article/2015-04-17-what-is-an-african-curriculu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DEPT\CCMWS\DESIGN TEAM\Presentations\_Templates\_new templates 2012\CLAW ppt template\images\fro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137" y="15876"/>
            <a:ext cx="9190038" cy="634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itle 12"/>
          <p:cNvSpPr>
            <a:spLocks noGrp="1"/>
          </p:cNvSpPr>
          <p:nvPr>
            <p:ph type="ctrTitle"/>
          </p:nvPr>
        </p:nvSpPr>
        <p:spPr>
          <a:xfrm>
            <a:off x="1066800" y="166688"/>
            <a:ext cx="7772400" cy="1204912"/>
          </a:xfrm>
        </p:spPr>
        <p:txBody>
          <a:bodyPr>
            <a:normAutofit/>
          </a:bodyPr>
          <a:lstStyle/>
          <a:p>
            <a:pPr algn="just"/>
            <a:r>
              <a:rPr lang="en-US" sz="1800" b="1" dirty="0">
                <a:latin typeface="Arial" panose="020B0604020202020204" pitchFamily="34" charset="0"/>
                <a:cs typeface="Arial" panose="020B0604020202020204" pitchFamily="34" charset="0"/>
              </a:rPr>
              <a:t>COLLEGE OF LAW (CLAW) </a:t>
            </a:r>
            <a:r>
              <a:rPr lang="en-US" sz="1800" b="1" i="1" dirty="0">
                <a:latin typeface="Arial" panose="020B0604020202020204" pitchFamily="34" charset="0"/>
                <a:cs typeface="Arial" panose="020B0604020202020204" pitchFamily="34" charset="0"/>
              </a:rPr>
              <a:t>HUMANIZED LEGAL EDUCATION AND TRANSFORMATIVE CURRICULLUM </a:t>
            </a:r>
            <a:r>
              <a:rPr lang="en-US" sz="1800" b="1" i="1" dirty="0" smtClean="0">
                <a:latin typeface="Arial" panose="020B0604020202020204" pitchFamily="34" charset="0"/>
                <a:cs typeface="Arial" panose="020B0604020202020204" pitchFamily="34" charset="0"/>
              </a:rPr>
              <a:t>GUIDELINES EXPLAINED</a:t>
            </a:r>
            <a:endParaRPr lang="en-US" altLang="en-US" sz="1800" b="1" dirty="0"/>
          </a:p>
        </p:txBody>
      </p:sp>
      <p:sp>
        <p:nvSpPr>
          <p:cNvPr id="5124" name="Subtitle 14"/>
          <p:cNvSpPr>
            <a:spLocks noGrp="1"/>
          </p:cNvSpPr>
          <p:nvPr>
            <p:ph type="subTitle" idx="1"/>
          </p:nvPr>
        </p:nvSpPr>
        <p:spPr>
          <a:xfrm>
            <a:off x="609600" y="4495801"/>
            <a:ext cx="2152650" cy="449263"/>
          </a:xfrm>
        </p:spPr>
        <p:txBody>
          <a:bodyPr/>
          <a:lstStyle/>
          <a:p>
            <a:r>
              <a:rPr lang="en-US" altLang="en-US" sz="1400" b="1"/>
              <a:t>OS  Sibanda</a:t>
            </a:r>
          </a:p>
        </p:txBody>
      </p:sp>
    </p:spTree>
    <p:extLst>
      <p:ext uri="{BB962C8B-B14F-4D97-AF65-F5344CB8AC3E}">
        <p14:creationId xmlns:p14="http://schemas.microsoft.com/office/powerpoint/2010/main" val="1169972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671024"/>
          </a:xfrm>
        </p:spPr>
        <p:style>
          <a:lnRef idx="1">
            <a:schemeClr val="accent6"/>
          </a:lnRef>
          <a:fillRef idx="3">
            <a:schemeClr val="accent6"/>
          </a:fillRef>
          <a:effectRef idx="2">
            <a:schemeClr val="accent6"/>
          </a:effectRef>
          <a:fontRef idx="minor">
            <a:schemeClr val="lt1"/>
          </a:fontRef>
        </p:style>
        <p:txBody>
          <a:bodyPr>
            <a:normAutofit/>
          </a:bodyPr>
          <a:lstStyle/>
          <a:p>
            <a:pPr algn="just"/>
            <a:r>
              <a:rPr lang="en-US" sz="1400" b="1" dirty="0" smtClean="0">
                <a:solidFill>
                  <a:srgbClr val="C00000"/>
                </a:solidFill>
                <a:latin typeface="Arial" panose="020B0604020202020204" pitchFamily="34" charset="0"/>
                <a:cs typeface="Arial" panose="020B0604020202020204" pitchFamily="34" charset="0"/>
              </a:rPr>
              <a:t>PROPOSED CURRICULUM TRANSFORMATION PRINCIPLES IN IN SUPPORT OF CLAW OPERATIONAL TEACHING, LEARNING  &amp; STUDENT SUPPORT, &amp; RESEARCH …..(Continuation 2)</a:t>
            </a:r>
            <a:endParaRPr lang="en-ZA" sz="1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5300" y="1946031"/>
            <a:ext cx="8915400" cy="4180134"/>
          </a:xfrm>
        </p:spPr>
        <p:txBody>
          <a:bodyPr>
            <a:normAutofit fontScale="47500" lnSpcReduction="20000"/>
          </a:bodyPr>
          <a:lstStyle/>
          <a:p>
            <a:pPr marL="514350" lvl="0" indent="-514350" algn="just">
              <a:buFont typeface="+mj-lt"/>
              <a:buAutoNum type="arabicPeriod"/>
            </a:pPr>
            <a:r>
              <a:rPr lang="en-ZA" sz="2900" b="1" dirty="0">
                <a:solidFill>
                  <a:srgbClr val="FF0000"/>
                </a:solidFill>
                <a:latin typeface="Arial" panose="020B0604020202020204" pitchFamily="34" charset="0"/>
                <a:cs typeface="Arial" panose="020B0604020202020204" pitchFamily="34" charset="0"/>
              </a:rPr>
              <a:t>Offering a humanised Law and Justice education, and humanised programmes, which takes cognisance of an insoluble interdependency between rights and responsibilities. </a:t>
            </a:r>
            <a:r>
              <a:rPr lang="en-ZA" sz="2900" b="1" dirty="0">
                <a:latin typeface="Arial" panose="020B0604020202020204" pitchFamily="34" charset="0"/>
                <a:cs typeface="Arial" panose="020B0604020202020204" pitchFamily="34" charset="0"/>
              </a:rPr>
              <a:t>Mere reference to uBuntu does not make a module transformed or considered as transforming modules. So the mere replacement of English names with African names in assessment or factual scenarios.</a:t>
            </a:r>
          </a:p>
          <a:p>
            <a:pPr marL="514350" indent="-514350" algn="just">
              <a:buFont typeface="+mj-lt"/>
              <a:buAutoNum type="arabicPeriod"/>
            </a:pPr>
            <a:r>
              <a:rPr lang="en-ZA" sz="2900" b="1" dirty="0" smtClean="0">
                <a:latin typeface="Arial" panose="020B0604020202020204" pitchFamily="34" charset="0"/>
                <a:cs typeface="Arial" panose="020B0604020202020204" pitchFamily="34" charset="0"/>
              </a:rPr>
              <a:t>Give </a:t>
            </a:r>
            <a:r>
              <a:rPr lang="en-ZA" sz="2900" b="1" dirty="0">
                <a:latin typeface="Arial" panose="020B0604020202020204" pitchFamily="34" charset="0"/>
                <a:cs typeface="Arial" panose="020B0604020202020204" pitchFamily="34" charset="0"/>
              </a:rPr>
              <a:t>due recognition to different cultures and Languages: All different cultures and their languages are the basis of law and justice, and custodians of knowledge which must be respected, promoted protected in all programmes to the extent possible. (</a:t>
            </a:r>
            <a:r>
              <a:rPr lang="en-US" sz="2900" b="1" dirty="0">
                <a:latin typeface="Arial" panose="020B0604020202020204" pitchFamily="34" charset="0"/>
                <a:cs typeface="Arial" panose="020B0604020202020204" pitchFamily="34" charset="0"/>
              </a:rPr>
              <a:t>This is so despite the fact that English is adopted as the official language of tuition and learning at Unisa)</a:t>
            </a:r>
            <a:endParaRPr lang="en-ZA" sz="2900" b="1" dirty="0">
              <a:latin typeface="Arial" panose="020B0604020202020204" pitchFamily="34" charset="0"/>
              <a:cs typeface="Arial" panose="020B0604020202020204" pitchFamily="34" charset="0"/>
            </a:endParaRPr>
          </a:p>
          <a:p>
            <a:pPr marL="514350" lvl="0" indent="-514350" algn="just">
              <a:buFont typeface="+mj-lt"/>
              <a:buAutoNum type="arabicPeriod"/>
            </a:pPr>
            <a:r>
              <a:rPr lang="en-ZA" sz="2900" b="1" dirty="0">
                <a:solidFill>
                  <a:srgbClr val="FF0000"/>
                </a:solidFill>
                <a:latin typeface="Arial" panose="020B0604020202020204" pitchFamily="34" charset="0"/>
                <a:cs typeface="Arial" panose="020B0604020202020204" pitchFamily="34" charset="0"/>
              </a:rPr>
              <a:t>Acknowledge and appreciate the agency of all human beings, and their epistemologies </a:t>
            </a:r>
            <a:r>
              <a:rPr lang="en-ZA" sz="2900" b="1" dirty="0">
                <a:latin typeface="Arial" panose="020B0604020202020204" pitchFamily="34" charset="0"/>
                <a:cs typeface="Arial" panose="020B0604020202020204" pitchFamily="34" charset="0"/>
              </a:rPr>
              <a:t>: All human beings as active agents who create knowledge and language; who speak, deliberate, interact, advocate and act. This agency must be truly reflected in the CLAW’s academic programmes – teaching and learning, and </a:t>
            </a:r>
            <a:r>
              <a:rPr lang="en-ZA" sz="2900" b="1" dirty="0" smtClean="0">
                <a:latin typeface="Arial" panose="020B0604020202020204" pitchFamily="34" charset="0"/>
                <a:cs typeface="Arial" panose="020B0604020202020204" pitchFamily="34" charset="0"/>
              </a:rPr>
              <a:t>assessments.</a:t>
            </a:r>
          </a:p>
          <a:p>
            <a:pPr marL="514350" lvl="0" indent="-514350" algn="just">
              <a:buFont typeface="+mj-lt"/>
              <a:buAutoNum type="arabicPeriod"/>
            </a:pPr>
            <a:r>
              <a:rPr lang="en-ZA" sz="2900" b="1" dirty="0" smtClean="0">
                <a:solidFill>
                  <a:srgbClr val="FF0000"/>
                </a:solidFill>
                <a:latin typeface="Arial" panose="020B0604020202020204" pitchFamily="34" charset="0"/>
                <a:cs typeface="Arial" panose="020B0604020202020204" pitchFamily="34" charset="0"/>
              </a:rPr>
              <a:t>Offer </a:t>
            </a:r>
            <a:r>
              <a:rPr lang="en-ZA" sz="2900" b="1" dirty="0">
                <a:solidFill>
                  <a:srgbClr val="FF0000"/>
                </a:solidFill>
                <a:latin typeface="Arial" panose="020B0604020202020204" pitchFamily="34" charset="0"/>
                <a:cs typeface="Arial" panose="020B0604020202020204" pitchFamily="34" charset="0"/>
              </a:rPr>
              <a:t>socially responsibility curriculum</a:t>
            </a:r>
            <a:r>
              <a:rPr lang="en-ZA" sz="2900" b="1" dirty="0">
                <a:latin typeface="Arial" panose="020B0604020202020204" pitchFamily="34" charset="0"/>
                <a:cs typeface="Arial" panose="020B0604020202020204" pitchFamily="34" charset="0"/>
              </a:rPr>
              <a:t>: CLAW’s academic programmes – teaching and learning, and assessments – have the responsibility play integrative role that lays a foundation for an inclusive and just society (social justice and transformative constitutionalism), through curriculum that advances a holistic existence of all humanity and that nurtures graduates who are able to act as agents of humane social change (graduateness). </a:t>
            </a:r>
          </a:p>
          <a:p>
            <a:pPr marL="514350" lvl="0" indent="-514350">
              <a:buFont typeface="+mj-lt"/>
              <a:buAutoNum type="arabicPeriod"/>
            </a:pPr>
            <a:r>
              <a:rPr lang="en-ZA" sz="2900" b="1" dirty="0" smtClean="0">
                <a:latin typeface="Arial" panose="020B0604020202020204" pitchFamily="34" charset="0"/>
                <a:cs typeface="Arial" panose="020B0604020202020204" pitchFamily="34" charset="0"/>
              </a:rPr>
              <a:t>Humanising </a:t>
            </a:r>
            <a:r>
              <a:rPr lang="en-ZA" sz="2900" b="1" dirty="0">
                <a:latin typeface="Arial" panose="020B0604020202020204" pitchFamily="34" charset="0"/>
                <a:cs typeface="Arial" panose="020B0604020202020204" pitchFamily="34" charset="0"/>
              </a:rPr>
              <a:t>the Law and Justice Programmes: CLAW legal education must resonate with notions of justice upheld by ordinary people, and embody humanness in line with </a:t>
            </a:r>
            <a:r>
              <a:rPr lang="en-ZA" sz="2900" b="1" i="1" dirty="0">
                <a:latin typeface="Arial" panose="020B0604020202020204" pitchFamily="34" charset="0"/>
                <a:cs typeface="Arial" panose="020B0604020202020204" pitchFamily="34" charset="0"/>
              </a:rPr>
              <a:t>uBuntu</a:t>
            </a:r>
            <a:r>
              <a:rPr lang="en-ZA" sz="2900" b="1" dirty="0">
                <a:latin typeface="Arial" panose="020B0604020202020204" pitchFamily="34" charset="0"/>
                <a:cs typeface="Arial" panose="020B0604020202020204" pitchFamily="34" charset="0"/>
              </a:rPr>
              <a:t>.</a:t>
            </a:r>
          </a:p>
          <a:p>
            <a:endParaRPr lang="en-US" dirty="0" smtClean="0"/>
          </a:p>
          <a:p>
            <a:pPr marL="0" indent="0">
              <a:buNone/>
            </a:pPr>
            <a:r>
              <a:rPr lang="en-US" sz="1400" b="1" dirty="0">
                <a:latin typeface="Arial" panose="020B0604020202020204" pitchFamily="34" charset="0"/>
                <a:cs typeface="Arial" panose="020B0604020202020204" pitchFamily="34" charset="0"/>
              </a:rPr>
              <a:t> </a:t>
            </a:r>
            <a:endParaRPr lang="en-ZA" dirty="0"/>
          </a:p>
        </p:txBody>
      </p:sp>
      <p:graphicFrame>
        <p:nvGraphicFramePr>
          <p:cNvPr id="5" name="Table 4"/>
          <p:cNvGraphicFramePr>
            <a:graphicFrameLocks noGrp="1"/>
          </p:cNvGraphicFramePr>
          <p:nvPr>
            <p:extLst>
              <p:ext uri="{D42A27DB-BD31-4B8C-83A1-F6EECF244321}">
                <p14:modId xmlns:p14="http://schemas.microsoft.com/office/powerpoint/2010/main" val="2973012986"/>
              </p:ext>
            </p:extLst>
          </p:nvPr>
        </p:nvGraphicFramePr>
        <p:xfrm>
          <a:off x="495300" y="1109785"/>
          <a:ext cx="8915400" cy="672123"/>
        </p:xfrm>
        <a:graphic>
          <a:graphicData uri="http://schemas.openxmlformats.org/drawingml/2006/table">
            <a:tbl>
              <a:tblPr firstRow="1" bandRow="1">
                <a:tableStyleId>{21E4AEA4-8DFA-4A89-87EB-49C32662AFE0}</a:tableStyleId>
              </a:tblPr>
              <a:tblGrid>
                <a:gridCol w="208280"/>
                <a:gridCol w="8707120"/>
              </a:tblGrid>
              <a:tr h="672123">
                <a:tc>
                  <a:txBody>
                    <a:bodyPr/>
                    <a:lstStyle/>
                    <a:p>
                      <a:r>
                        <a:rPr lang="en-US" sz="1100" dirty="0" smtClean="0"/>
                        <a:t>4</a:t>
                      </a:r>
                      <a:endParaRPr lang="en-ZA" sz="1100" dirty="0"/>
                    </a:p>
                  </a:txBody>
                  <a:tcPr/>
                </a:tc>
                <a:tc>
                  <a:txBody>
                    <a:bodyPr/>
                    <a:lstStyle/>
                    <a:p>
                      <a:r>
                        <a:rPr lang="en-GB" sz="1400" kern="1200" dirty="0" smtClean="0">
                          <a:solidFill>
                            <a:schemeClr val="dk1"/>
                          </a:solidFill>
                          <a:effectLst/>
                          <a:latin typeface="+mn-lt"/>
                          <a:ea typeface="+mn-ea"/>
                          <a:cs typeface="+mn-cs"/>
                        </a:rPr>
                        <a:t>Ensure that modules offered by the College increasingly reflect, in both content and delivery, </a:t>
                      </a:r>
                      <a:r>
                        <a:rPr lang="en-GB" sz="1400" kern="1200" dirty="0" smtClean="0">
                          <a:solidFill>
                            <a:srgbClr val="FF0000"/>
                          </a:solidFill>
                          <a:effectLst/>
                          <a:latin typeface="+mn-lt"/>
                          <a:ea typeface="+mn-ea"/>
                          <a:cs typeface="+mn-cs"/>
                        </a:rPr>
                        <a:t>the principles of curriculum transformation and Africanisation </a:t>
                      </a:r>
                      <a:r>
                        <a:rPr lang="en-GB" sz="1400" kern="1200" dirty="0" smtClean="0">
                          <a:solidFill>
                            <a:schemeClr val="dk1"/>
                          </a:solidFill>
                          <a:effectLst/>
                          <a:latin typeface="+mn-lt"/>
                          <a:ea typeface="+mn-ea"/>
                          <a:cs typeface="+mn-cs"/>
                        </a:rPr>
                        <a:t>(Aligns with institutional objectives 1.2, 1.3, 3.1 &amp; 8).</a:t>
                      </a:r>
                      <a:endParaRPr lang="en-ZA" sz="1400" dirty="0"/>
                    </a:p>
                  </a:txBody>
                  <a:tcPr>
                    <a:solidFill>
                      <a:schemeClr val="accent6">
                        <a:lumMod val="20000"/>
                        <a:lumOff val="80000"/>
                      </a:schemeClr>
                    </a:solidFill>
                  </a:tcPr>
                </a:tc>
              </a:tr>
            </a:tbl>
          </a:graphicData>
        </a:graphic>
      </p:graphicFrame>
    </p:spTree>
    <p:extLst>
      <p:ext uri="{BB962C8B-B14F-4D97-AF65-F5344CB8AC3E}">
        <p14:creationId xmlns:p14="http://schemas.microsoft.com/office/powerpoint/2010/main" val="6719049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671024"/>
          </a:xfrm>
        </p:spPr>
        <p:style>
          <a:lnRef idx="1">
            <a:schemeClr val="accent6"/>
          </a:lnRef>
          <a:fillRef idx="3">
            <a:schemeClr val="accent6"/>
          </a:fillRef>
          <a:effectRef idx="2">
            <a:schemeClr val="accent6"/>
          </a:effectRef>
          <a:fontRef idx="minor">
            <a:schemeClr val="lt1"/>
          </a:fontRef>
        </p:style>
        <p:txBody>
          <a:bodyPr>
            <a:normAutofit/>
          </a:bodyPr>
          <a:lstStyle/>
          <a:p>
            <a:pPr algn="just"/>
            <a:r>
              <a:rPr lang="en-US" sz="1400" b="1" dirty="0" smtClean="0">
                <a:solidFill>
                  <a:srgbClr val="C00000"/>
                </a:solidFill>
                <a:latin typeface="Arial" panose="020B0604020202020204" pitchFamily="34" charset="0"/>
                <a:cs typeface="Arial" panose="020B0604020202020204" pitchFamily="34" charset="0"/>
              </a:rPr>
              <a:t>PROPOSED CURRICULUM TRANSFORMATION PRINCIPLES IN IN SUPPORT OF CLAW OPERATIONAL TEACHING, LEARNING  &amp; STUDENT SUPPORT, &amp; RESEARCH …..(Continuation 3)</a:t>
            </a:r>
            <a:endParaRPr lang="en-ZA" sz="1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5300" y="1727200"/>
            <a:ext cx="8915400" cy="4398965"/>
          </a:xfrm>
        </p:spPr>
        <p:txBody>
          <a:bodyPr>
            <a:normAutofit fontScale="25000" lnSpcReduction="20000"/>
          </a:bodyPr>
          <a:lstStyle/>
          <a:p>
            <a:pPr marL="514350" lvl="0" indent="-514350" algn="just">
              <a:buFont typeface="+mj-lt"/>
              <a:buAutoNum type="arabicPeriod"/>
            </a:pPr>
            <a:r>
              <a:rPr lang="en-US" sz="6400" b="1" dirty="0">
                <a:solidFill>
                  <a:srgbClr val="FF0000"/>
                </a:solidFill>
                <a:latin typeface="Arial" panose="020B0604020202020204" pitchFamily="34" charset="0"/>
                <a:cs typeface="Arial" panose="020B0604020202020204" pitchFamily="34" charset="0"/>
              </a:rPr>
              <a:t>Re-center African and other relevant non-European /Non-Western knowledge systems: </a:t>
            </a:r>
            <a:r>
              <a:rPr lang="en-ZA" sz="6400" b="1" dirty="0">
                <a:latin typeface="Arial" panose="020B0604020202020204" pitchFamily="34" charset="0"/>
                <a:cs typeface="Arial" panose="020B0604020202020204" pitchFamily="34" charset="0"/>
              </a:rPr>
              <a:t>CLAW legal education must re-center other knowledge systems, in particular African /Indigenous and other non-European/Western systems, by recognising their roles as </a:t>
            </a:r>
            <a:r>
              <a:rPr lang="en-US" sz="6400" b="1" dirty="0">
                <a:latin typeface="Arial" panose="020B0604020202020204" pitchFamily="34" charset="0"/>
                <a:cs typeface="Arial" panose="020B0604020202020204" pitchFamily="34" charset="0"/>
              </a:rPr>
              <a:t>central to the creation of law and notions of justice (in the teaching and assessment of modules such as, for example, Historical Foundations of South African Law – HFL1501; Civil Procedure; Law of Property; Law of Intellectual Property, etc</a:t>
            </a:r>
            <a:r>
              <a:rPr lang="en-US" sz="6400" b="1" dirty="0" smtClean="0">
                <a:latin typeface="Arial" panose="020B0604020202020204" pitchFamily="34" charset="0"/>
                <a:cs typeface="Arial" panose="020B0604020202020204" pitchFamily="34" charset="0"/>
              </a:rPr>
              <a:t>).</a:t>
            </a:r>
          </a:p>
          <a:p>
            <a:pPr marL="514350" lvl="0" indent="-514350" algn="just">
              <a:buFont typeface="+mj-lt"/>
              <a:buAutoNum type="arabicPeriod"/>
            </a:pPr>
            <a:endParaRPr lang="en-US" sz="6400" dirty="0" smtClean="0">
              <a:latin typeface="Arial" panose="020B0604020202020204" pitchFamily="34" charset="0"/>
              <a:cs typeface="Arial" panose="020B0604020202020204" pitchFamily="34" charset="0"/>
            </a:endParaRPr>
          </a:p>
          <a:p>
            <a:pPr marL="514350" lvl="0" indent="-514350" algn="just">
              <a:buFont typeface="+mj-lt"/>
              <a:buAutoNum type="arabicPeriod"/>
            </a:pPr>
            <a:r>
              <a:rPr lang="en-ZA" sz="6400" b="1" dirty="0" smtClean="0">
                <a:solidFill>
                  <a:srgbClr val="FF0000"/>
                </a:solidFill>
                <a:latin typeface="Arial" panose="020B0604020202020204" pitchFamily="34" charset="0"/>
                <a:cs typeface="Arial" panose="020B0604020202020204" pitchFamily="34" charset="0"/>
              </a:rPr>
              <a:t>Build </a:t>
            </a:r>
            <a:r>
              <a:rPr lang="en-ZA" sz="6400" b="1" dirty="0">
                <a:solidFill>
                  <a:srgbClr val="FF0000"/>
                </a:solidFill>
                <a:latin typeface="Arial" panose="020B0604020202020204" pitchFamily="34" charset="0"/>
                <a:cs typeface="Arial" panose="020B0604020202020204" pitchFamily="34" charset="0"/>
              </a:rPr>
              <a:t>and maintain sustainable transformed academic and structural transformation: </a:t>
            </a:r>
            <a:r>
              <a:rPr lang="en-ZA" sz="6400" b="1" dirty="0">
                <a:latin typeface="Arial" panose="020B0604020202020204" pitchFamily="34" charset="0"/>
                <a:cs typeface="Arial" panose="020B0604020202020204" pitchFamily="34" charset="0"/>
              </a:rPr>
              <a:t>Schools in the CLAW and their academic departments must always strive to create and maintain an environment that promotes: trans-disciplinarily in research, learning and teaching; cooperation and collaboration in tuition and research; appropriate distribution of resources; indigenous knowledge systems.  </a:t>
            </a:r>
          </a:p>
          <a:p>
            <a:pPr marL="514350" indent="-514350" algn="just">
              <a:buFont typeface="+mj-lt"/>
              <a:buAutoNum type="arabicPeriod"/>
            </a:pPr>
            <a:r>
              <a:rPr lang="en-ZA" sz="6400" b="1" dirty="0" smtClean="0">
                <a:solidFill>
                  <a:srgbClr val="C00000"/>
                </a:solidFill>
                <a:latin typeface="Arial" panose="020B0604020202020204" pitchFamily="34" charset="0"/>
                <a:cs typeface="Arial" panose="020B0604020202020204" pitchFamily="34" charset="0"/>
              </a:rPr>
              <a:t>Fostering </a:t>
            </a:r>
            <a:r>
              <a:rPr lang="en-ZA" sz="6400" b="1" dirty="0">
                <a:solidFill>
                  <a:srgbClr val="C00000"/>
                </a:solidFill>
                <a:latin typeface="Arial" panose="020B0604020202020204" pitchFamily="34" charset="0"/>
                <a:cs typeface="Arial" panose="020B0604020202020204" pitchFamily="34" charset="0"/>
              </a:rPr>
              <a:t>a contextualize legal and criminal justice education (Africanisation/indigenisation): </a:t>
            </a:r>
            <a:r>
              <a:rPr lang="en-ZA" sz="6400" b="1" dirty="0">
                <a:latin typeface="Arial" panose="020B0604020202020204" pitchFamily="34" charset="0"/>
                <a:cs typeface="Arial" panose="020B0604020202020204" pitchFamily="34" charset="0"/>
              </a:rPr>
              <a:t>The legal and criminal justice education must be contextualised to other imperatives including but not limited to Africanisation/indigenisation of the law and law enforcement in line with the epistemology of transformation.  Moreover, the curriculum /module content must reflect the social context in which it is located – and fully recognise the social world in which it has been shaped. </a:t>
            </a:r>
            <a:r>
              <a:rPr lang="en-US" sz="6400" b="1" dirty="0">
                <a:latin typeface="Arial" panose="020B0604020202020204" pitchFamily="34" charset="0"/>
                <a:cs typeface="Arial" panose="020B0604020202020204" pitchFamily="34" charset="0"/>
              </a:rPr>
              <a:t>	Re-centering of other knowledge systems include the recognition that: Law and justice are epistemologically and culturally determined; Every cultural perception of law </a:t>
            </a:r>
            <a:r>
              <a:rPr lang="en-US" sz="6400" b="1" dirty="0" smtClean="0">
                <a:latin typeface="Arial" panose="020B0604020202020204" pitchFamily="34" charset="0"/>
                <a:cs typeface="Arial" panose="020B0604020202020204" pitchFamily="34" charset="0"/>
              </a:rPr>
              <a:t>and</a:t>
            </a:r>
            <a:r>
              <a:rPr lang="en-ZA" sz="6400" b="1" dirty="0" smtClean="0">
                <a:latin typeface="Arial" panose="020B0604020202020204" pitchFamily="34" charset="0"/>
                <a:cs typeface="Arial" panose="020B0604020202020204" pitchFamily="34" charset="0"/>
              </a:rPr>
              <a:t>.</a:t>
            </a:r>
            <a:endParaRPr lang="en-ZA" sz="6400" b="1" dirty="0">
              <a:latin typeface="Arial" panose="020B0604020202020204" pitchFamily="34" charset="0"/>
              <a:cs typeface="Arial" panose="020B0604020202020204" pitchFamily="34" charset="0"/>
            </a:endParaRPr>
          </a:p>
          <a:p>
            <a:pPr marL="0" indent="0" algn="just">
              <a:buNone/>
            </a:pPr>
            <a:endParaRPr lang="en-ZA" sz="4300" dirty="0">
              <a:latin typeface="Arial" panose="020B0604020202020204" pitchFamily="34" charset="0"/>
              <a:cs typeface="Arial" panose="020B0604020202020204" pitchFamily="34" charset="0"/>
            </a:endParaRPr>
          </a:p>
          <a:p>
            <a:pPr marL="0" indent="0">
              <a:buNone/>
            </a:pPr>
            <a:endParaRPr lang="en-US" dirty="0" smtClean="0"/>
          </a:p>
          <a:p>
            <a:pPr marL="0" indent="0">
              <a:buNone/>
            </a:pPr>
            <a:r>
              <a:rPr lang="en-US" sz="1400" b="1" dirty="0">
                <a:latin typeface="Arial" panose="020B0604020202020204" pitchFamily="34" charset="0"/>
                <a:cs typeface="Arial" panose="020B0604020202020204" pitchFamily="34" charset="0"/>
              </a:rPr>
              <a:t> </a:t>
            </a:r>
            <a:endParaRPr lang="en-ZA" dirty="0"/>
          </a:p>
        </p:txBody>
      </p:sp>
      <p:graphicFrame>
        <p:nvGraphicFramePr>
          <p:cNvPr id="5" name="Table 4"/>
          <p:cNvGraphicFramePr>
            <a:graphicFrameLocks noGrp="1"/>
          </p:cNvGraphicFramePr>
          <p:nvPr>
            <p:extLst>
              <p:ext uri="{D42A27DB-BD31-4B8C-83A1-F6EECF244321}">
                <p14:modId xmlns:p14="http://schemas.microsoft.com/office/powerpoint/2010/main" val="752277639"/>
              </p:ext>
            </p:extLst>
          </p:nvPr>
        </p:nvGraphicFramePr>
        <p:xfrm>
          <a:off x="495300" y="1109786"/>
          <a:ext cx="8915400" cy="554892"/>
        </p:xfrm>
        <a:graphic>
          <a:graphicData uri="http://schemas.openxmlformats.org/drawingml/2006/table">
            <a:tbl>
              <a:tblPr firstRow="1" bandRow="1">
                <a:tableStyleId>{21E4AEA4-8DFA-4A89-87EB-49C32662AFE0}</a:tableStyleId>
              </a:tblPr>
              <a:tblGrid>
                <a:gridCol w="208280"/>
                <a:gridCol w="8707120"/>
              </a:tblGrid>
              <a:tr h="554892">
                <a:tc>
                  <a:txBody>
                    <a:bodyPr/>
                    <a:lstStyle/>
                    <a:p>
                      <a:r>
                        <a:rPr lang="en-US" sz="1100" dirty="0" smtClean="0"/>
                        <a:t>4</a:t>
                      </a:r>
                      <a:endParaRPr lang="en-ZA" sz="1100" dirty="0"/>
                    </a:p>
                  </a:txBody>
                  <a:tcPr/>
                </a:tc>
                <a:tc>
                  <a:txBody>
                    <a:bodyPr/>
                    <a:lstStyle/>
                    <a:p>
                      <a:r>
                        <a:rPr lang="en-GB" sz="1400" kern="1200" dirty="0" smtClean="0">
                          <a:solidFill>
                            <a:schemeClr val="dk1"/>
                          </a:solidFill>
                          <a:effectLst/>
                          <a:latin typeface="+mn-lt"/>
                          <a:ea typeface="+mn-ea"/>
                          <a:cs typeface="+mn-cs"/>
                        </a:rPr>
                        <a:t>Ensure that modules offered by the College increasingly reflect, in both content and delivery, </a:t>
                      </a:r>
                      <a:r>
                        <a:rPr lang="en-GB" sz="1400" kern="1200" dirty="0" smtClean="0">
                          <a:solidFill>
                            <a:srgbClr val="FF0000"/>
                          </a:solidFill>
                          <a:effectLst/>
                          <a:latin typeface="+mn-lt"/>
                          <a:ea typeface="+mn-ea"/>
                          <a:cs typeface="+mn-cs"/>
                        </a:rPr>
                        <a:t>the principles of curriculum transformation and Africanisation </a:t>
                      </a:r>
                      <a:r>
                        <a:rPr lang="en-GB" sz="1400" kern="1200" dirty="0" smtClean="0">
                          <a:solidFill>
                            <a:schemeClr val="dk1"/>
                          </a:solidFill>
                          <a:effectLst/>
                          <a:latin typeface="+mn-lt"/>
                          <a:ea typeface="+mn-ea"/>
                          <a:cs typeface="+mn-cs"/>
                        </a:rPr>
                        <a:t>(Aligns with institutional objectives 1.2, 1.3, 3.1 &amp; 8).</a:t>
                      </a:r>
                      <a:endParaRPr lang="en-ZA" sz="1400" dirty="0"/>
                    </a:p>
                  </a:txBody>
                  <a:tcPr>
                    <a:solidFill>
                      <a:schemeClr val="accent6">
                        <a:lumMod val="20000"/>
                        <a:lumOff val="80000"/>
                      </a:schemeClr>
                    </a:solidFill>
                  </a:tcPr>
                </a:tc>
              </a:tr>
            </a:tbl>
          </a:graphicData>
        </a:graphic>
      </p:graphicFrame>
    </p:spTree>
    <p:extLst>
      <p:ext uri="{BB962C8B-B14F-4D97-AF65-F5344CB8AC3E}">
        <p14:creationId xmlns:p14="http://schemas.microsoft.com/office/powerpoint/2010/main" val="1792214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671024"/>
          </a:xfrm>
        </p:spPr>
        <p:style>
          <a:lnRef idx="1">
            <a:schemeClr val="accent6"/>
          </a:lnRef>
          <a:fillRef idx="3">
            <a:schemeClr val="accent6"/>
          </a:fillRef>
          <a:effectRef idx="2">
            <a:schemeClr val="accent6"/>
          </a:effectRef>
          <a:fontRef idx="minor">
            <a:schemeClr val="lt1"/>
          </a:fontRef>
        </p:style>
        <p:txBody>
          <a:bodyPr>
            <a:normAutofit/>
          </a:bodyPr>
          <a:lstStyle/>
          <a:p>
            <a:pPr algn="just"/>
            <a:r>
              <a:rPr lang="en-US" sz="1400" b="1" dirty="0" smtClean="0">
                <a:solidFill>
                  <a:srgbClr val="C00000"/>
                </a:solidFill>
                <a:latin typeface="Arial" panose="020B0604020202020204" pitchFamily="34" charset="0"/>
                <a:cs typeface="Arial" panose="020B0604020202020204" pitchFamily="34" charset="0"/>
              </a:rPr>
              <a:t>PROPOSED CURRICULUM TRANSFORMATION PRINCIPLES IN IN SUPPORT OF CLAW OPERATIONAL TEACHING, LEARNING  &amp; STUDENT SUPPORT, &amp; RESEARCH …..(Continuation4)</a:t>
            </a:r>
            <a:endParaRPr lang="en-ZA" sz="1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5300" y="1727200"/>
            <a:ext cx="8915400" cy="4398965"/>
          </a:xfrm>
        </p:spPr>
        <p:txBody>
          <a:bodyPr>
            <a:normAutofit/>
          </a:bodyPr>
          <a:lstStyle/>
          <a:p>
            <a:pPr lvl="0" algn="just"/>
            <a:r>
              <a:rPr lang="en-ZA" sz="1600" b="1" dirty="0">
                <a:latin typeface="Arial" panose="020B0604020202020204" pitchFamily="34" charset="0"/>
                <a:cs typeface="Arial" panose="020B0604020202020204" pitchFamily="34" charset="0"/>
              </a:rPr>
              <a:t>Ensure substantive and genuine application of indigenous African law and principles:</a:t>
            </a:r>
            <a:r>
              <a:rPr lang="en-ZA" sz="1600" dirty="0">
                <a:latin typeface="Arial" panose="020B0604020202020204" pitchFamily="34" charset="0"/>
                <a:cs typeface="Arial" panose="020B0604020202020204" pitchFamily="34" charset="0"/>
              </a:rPr>
              <a:t> Modules development, revision, and/or offering must avoid the displacement and/or erosion of indigenous African law in the application of the principles relevant to a particular area of the law.</a:t>
            </a:r>
          </a:p>
          <a:p>
            <a:pPr algn="just"/>
            <a:r>
              <a:rPr lang="en-ZA" sz="1600" dirty="0">
                <a:latin typeface="Arial" panose="020B0604020202020204" pitchFamily="34" charset="0"/>
                <a:cs typeface="Arial" panose="020B0604020202020204" pitchFamily="34" charset="0"/>
              </a:rPr>
              <a:t> </a:t>
            </a:r>
            <a:r>
              <a:rPr lang="en-ZA" sz="1600" b="1" dirty="0" smtClean="0">
                <a:latin typeface="Arial" panose="020B0604020202020204" pitchFamily="34" charset="0"/>
                <a:cs typeface="Arial" panose="020B0604020202020204" pitchFamily="34" charset="0"/>
              </a:rPr>
              <a:t>Foster </a:t>
            </a:r>
            <a:r>
              <a:rPr lang="en-ZA" sz="1600" b="1" dirty="0">
                <a:latin typeface="Arial" panose="020B0604020202020204" pitchFamily="34" charset="0"/>
                <a:cs typeface="Arial" panose="020B0604020202020204" pitchFamily="34" charset="0"/>
              </a:rPr>
              <a:t>humanised student support at all times:</a:t>
            </a:r>
            <a:r>
              <a:rPr lang="en-ZA" sz="1600" dirty="0">
                <a:latin typeface="Arial" panose="020B0604020202020204" pitchFamily="34" charset="0"/>
                <a:cs typeface="Arial" panose="020B0604020202020204" pitchFamily="34" charset="0"/>
              </a:rPr>
              <a:t> Academics and support staff must always observe and exhibit / provide the respectful, humane and caring support to our students in respect to the humanisation of their learning and their professional </a:t>
            </a:r>
            <a:r>
              <a:rPr lang="en-ZA" sz="1600" dirty="0" smtClean="0">
                <a:latin typeface="Arial" panose="020B0604020202020204" pitchFamily="34" charset="0"/>
                <a:cs typeface="Arial" panose="020B0604020202020204" pitchFamily="34" charset="0"/>
              </a:rPr>
              <a:t>aspirations.</a:t>
            </a:r>
          </a:p>
          <a:p>
            <a:pPr algn="just"/>
            <a:r>
              <a:rPr lang="en-ZA" sz="1600" b="1" dirty="0" smtClean="0">
                <a:latin typeface="Arial" panose="020B0604020202020204" pitchFamily="34" charset="0"/>
                <a:cs typeface="Arial" panose="020B0604020202020204" pitchFamily="34" charset="0"/>
              </a:rPr>
              <a:t>Use </a:t>
            </a:r>
            <a:r>
              <a:rPr lang="en-ZA" sz="1600" b="1" dirty="0">
                <a:latin typeface="Arial" panose="020B0604020202020204" pitchFamily="34" charset="0"/>
                <a:cs typeface="Arial" panose="020B0604020202020204" pitchFamily="34" charset="0"/>
              </a:rPr>
              <a:t>of multicultural courseware:</a:t>
            </a:r>
            <a:r>
              <a:rPr lang="en-ZA" sz="1600" dirty="0">
                <a:latin typeface="Arial" panose="020B0604020202020204" pitchFamily="34" charset="0"/>
                <a:cs typeface="Arial" panose="020B0604020202020204" pitchFamily="34" charset="0"/>
              </a:rPr>
              <a:t> Modules to prescribe (and recommended) courseware including textbooks and other academic publications are reflective of the transformative principles. (Academic publications but African authors must also be prescribed and not merely listed as recommend or additional non-examinable reading material</a:t>
            </a:r>
            <a:r>
              <a:rPr lang="en-ZA" sz="1600" dirty="0" smtClean="0">
                <a:latin typeface="Arial" panose="020B0604020202020204" pitchFamily="34" charset="0"/>
                <a:cs typeface="Arial" panose="020B0604020202020204" pitchFamily="34" charset="0"/>
              </a:rPr>
              <a:t>).</a:t>
            </a:r>
            <a:endParaRPr lang="en-ZA" sz="1600" dirty="0"/>
          </a:p>
        </p:txBody>
      </p:sp>
      <p:graphicFrame>
        <p:nvGraphicFramePr>
          <p:cNvPr id="5" name="Table 4"/>
          <p:cNvGraphicFramePr>
            <a:graphicFrameLocks noGrp="1"/>
          </p:cNvGraphicFramePr>
          <p:nvPr>
            <p:extLst/>
          </p:nvPr>
        </p:nvGraphicFramePr>
        <p:xfrm>
          <a:off x="495300" y="1109786"/>
          <a:ext cx="8915400" cy="554892"/>
        </p:xfrm>
        <a:graphic>
          <a:graphicData uri="http://schemas.openxmlformats.org/drawingml/2006/table">
            <a:tbl>
              <a:tblPr firstRow="1" bandRow="1">
                <a:tableStyleId>{21E4AEA4-8DFA-4A89-87EB-49C32662AFE0}</a:tableStyleId>
              </a:tblPr>
              <a:tblGrid>
                <a:gridCol w="208280"/>
                <a:gridCol w="8707120"/>
              </a:tblGrid>
              <a:tr h="554892">
                <a:tc>
                  <a:txBody>
                    <a:bodyPr/>
                    <a:lstStyle/>
                    <a:p>
                      <a:r>
                        <a:rPr lang="en-US" sz="1100" dirty="0" smtClean="0"/>
                        <a:t>4</a:t>
                      </a:r>
                      <a:endParaRPr lang="en-ZA" sz="1100" dirty="0"/>
                    </a:p>
                  </a:txBody>
                  <a:tcPr/>
                </a:tc>
                <a:tc>
                  <a:txBody>
                    <a:bodyPr/>
                    <a:lstStyle/>
                    <a:p>
                      <a:r>
                        <a:rPr lang="en-GB" sz="1400" kern="1200" dirty="0" smtClean="0">
                          <a:solidFill>
                            <a:schemeClr val="dk1"/>
                          </a:solidFill>
                          <a:effectLst/>
                          <a:latin typeface="+mn-lt"/>
                          <a:ea typeface="+mn-ea"/>
                          <a:cs typeface="+mn-cs"/>
                        </a:rPr>
                        <a:t>Ensure that modules offered by the College increasingly reflect, in both content and delivery, </a:t>
                      </a:r>
                      <a:r>
                        <a:rPr lang="en-GB" sz="1400" kern="1200" dirty="0" smtClean="0">
                          <a:solidFill>
                            <a:srgbClr val="FF0000"/>
                          </a:solidFill>
                          <a:effectLst/>
                          <a:latin typeface="+mn-lt"/>
                          <a:ea typeface="+mn-ea"/>
                          <a:cs typeface="+mn-cs"/>
                        </a:rPr>
                        <a:t>the principles of curriculum transformation and Africanisation </a:t>
                      </a:r>
                      <a:r>
                        <a:rPr lang="en-GB" sz="1400" kern="1200" dirty="0" smtClean="0">
                          <a:solidFill>
                            <a:schemeClr val="dk1"/>
                          </a:solidFill>
                          <a:effectLst/>
                          <a:latin typeface="+mn-lt"/>
                          <a:ea typeface="+mn-ea"/>
                          <a:cs typeface="+mn-cs"/>
                        </a:rPr>
                        <a:t>(Aligns with institutional objectives 1.2, 1.3, 3.1 &amp; 8).</a:t>
                      </a:r>
                      <a:endParaRPr lang="en-ZA" sz="1400" dirty="0"/>
                    </a:p>
                  </a:txBody>
                  <a:tcPr>
                    <a:solidFill>
                      <a:schemeClr val="accent6">
                        <a:lumMod val="20000"/>
                        <a:lumOff val="80000"/>
                      </a:schemeClr>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554707036"/>
              </p:ext>
            </p:extLst>
          </p:nvPr>
        </p:nvGraphicFramePr>
        <p:xfrm>
          <a:off x="1266092" y="4689434"/>
          <a:ext cx="7948246" cy="1737360"/>
        </p:xfrm>
        <a:graphic>
          <a:graphicData uri="http://schemas.openxmlformats.org/drawingml/2006/table">
            <a:tbl>
              <a:tblPr firstRow="1" bandRow="1">
                <a:tableStyleId>{5C22544A-7EE6-4342-B048-85BDC9FD1C3A}</a:tableStyleId>
              </a:tblPr>
              <a:tblGrid>
                <a:gridCol w="7948246"/>
              </a:tblGrid>
              <a:tr h="1163841">
                <a:tc>
                  <a:txBody>
                    <a:bodyPr/>
                    <a:lstStyle/>
                    <a:p>
                      <a:r>
                        <a:rPr lang="en-ZA" sz="1800" b="1" kern="1200" dirty="0" smtClean="0">
                          <a:solidFill>
                            <a:srgbClr val="FF0000"/>
                          </a:solidFill>
                          <a:effectLst/>
                          <a:latin typeface="+mn-lt"/>
                          <a:ea typeface="+mn-ea"/>
                          <a:cs typeface="+mn-cs"/>
                        </a:rPr>
                        <a:t>Note: </a:t>
                      </a:r>
                      <a:r>
                        <a:rPr lang="en-ZA" sz="1800" b="1" kern="1200" dirty="0" smtClean="0">
                          <a:solidFill>
                            <a:schemeClr val="lt1"/>
                          </a:solidFill>
                          <a:effectLst/>
                          <a:latin typeface="+mn-lt"/>
                          <a:ea typeface="+mn-ea"/>
                          <a:cs typeface="+mn-cs"/>
                        </a:rPr>
                        <a:t>Whilst curriculum structures and modules offering should not struggle to enhance equity in courseware, it is acknowledged that the South African legal curriculum courseware is nested within legal education environment that favours Western-European or non-Black courseware. But this is not the reason to not to change the status quo. There is valuation and wealth of African authored scholarship that is waiting to be utilised.</a:t>
                      </a:r>
                      <a:endParaRPr lang="en-ZA" dirty="0"/>
                    </a:p>
                  </a:txBody>
                  <a:tcPr/>
                </a:tc>
              </a:tr>
            </a:tbl>
          </a:graphicData>
        </a:graphic>
      </p:graphicFrame>
    </p:spTree>
    <p:extLst>
      <p:ext uri="{BB962C8B-B14F-4D97-AF65-F5344CB8AC3E}">
        <p14:creationId xmlns:p14="http://schemas.microsoft.com/office/powerpoint/2010/main" val="37641936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764808"/>
          </a:xfrm>
        </p:spPr>
        <p:style>
          <a:lnRef idx="1">
            <a:schemeClr val="accent6"/>
          </a:lnRef>
          <a:fillRef idx="3">
            <a:schemeClr val="accent6"/>
          </a:fillRef>
          <a:effectRef idx="2">
            <a:schemeClr val="accent6"/>
          </a:effectRef>
          <a:fontRef idx="minor">
            <a:schemeClr val="lt1"/>
          </a:fontRef>
        </p:style>
        <p:txBody>
          <a:bodyPr>
            <a:normAutofit/>
          </a:bodyPr>
          <a:lstStyle/>
          <a:p>
            <a:r>
              <a:rPr lang="en-US" sz="2400" b="1" dirty="0" smtClean="0">
                <a:solidFill>
                  <a:schemeClr val="tx1"/>
                </a:solidFill>
                <a:latin typeface="Arial" panose="020B0604020202020204" pitchFamily="34" charset="0"/>
                <a:cs typeface="Arial" panose="020B0604020202020204" pitchFamily="34" charset="0"/>
              </a:rPr>
              <a:t>TRANSFORMATIVE CONSTITUTIONALIMS PRINCIPLES</a:t>
            </a:r>
            <a:endParaRPr lang="en-ZA" sz="2400" b="1"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5300" y="1203569"/>
            <a:ext cx="8915400" cy="4922595"/>
          </a:xfrm>
        </p:spPr>
        <p:txBody>
          <a:bodyPr>
            <a:normAutofit fontScale="47500" lnSpcReduction="20000"/>
          </a:bodyPr>
          <a:lstStyle/>
          <a:p>
            <a:pPr marL="514350" lvl="0" indent="-514350" algn="just">
              <a:buFont typeface="+mj-lt"/>
              <a:buAutoNum type="arabicPeriod"/>
            </a:pPr>
            <a:r>
              <a:rPr lang="en-ZA" b="1" dirty="0" smtClean="0">
                <a:solidFill>
                  <a:srgbClr val="FF0000"/>
                </a:solidFill>
                <a:latin typeface="Arial" panose="020B0604020202020204" pitchFamily="34" charset="0"/>
                <a:cs typeface="Arial" panose="020B0604020202020204" pitchFamily="34" charset="0"/>
              </a:rPr>
              <a:t>Internationalise </a:t>
            </a:r>
            <a:r>
              <a:rPr lang="en-ZA" b="1" dirty="0">
                <a:solidFill>
                  <a:srgbClr val="FF0000"/>
                </a:solidFill>
                <a:latin typeface="Arial" panose="020B0604020202020204" pitchFamily="34" charset="0"/>
                <a:cs typeface="Arial" panose="020B0604020202020204" pitchFamily="34" charset="0"/>
              </a:rPr>
              <a:t>transformative teaching and learning: </a:t>
            </a:r>
            <a:r>
              <a:rPr lang="en-ZA" b="1" dirty="0">
                <a:latin typeface="Arial" panose="020B0604020202020204" pitchFamily="34" charset="0"/>
                <a:cs typeface="Arial" panose="020B0604020202020204" pitchFamily="34" charset="0"/>
              </a:rPr>
              <a:t>The modules content (and the programme in general) must internationalise transformative teaching and learning characterised by explicit reference to the values and principles contained in the South African Constitution of 1996 and the resultant constitutional jurisprudence. This is relevant even in modules not dealing with the Constitution  and administrative as a subject-matter.</a:t>
            </a:r>
          </a:p>
          <a:p>
            <a:pPr marL="514350" lvl="0" indent="-514350" algn="just">
              <a:buFont typeface="+mj-lt"/>
              <a:buAutoNum type="arabicPeriod"/>
            </a:pPr>
            <a:r>
              <a:rPr lang="en-US" b="1" dirty="0">
                <a:solidFill>
                  <a:srgbClr val="FF0000"/>
                </a:solidFill>
                <a:latin typeface="Arial" panose="020B0604020202020204" pitchFamily="34" charset="0"/>
                <a:cs typeface="Arial" panose="020B0604020202020204" pitchFamily="34" charset="0"/>
              </a:rPr>
              <a:t>Embrace transformative curriculum: </a:t>
            </a:r>
            <a:r>
              <a:rPr lang="en-US" b="1" dirty="0">
                <a:latin typeface="Arial" panose="020B0604020202020204" pitchFamily="34" charset="0"/>
                <a:cs typeface="Arial" panose="020B0604020202020204" pitchFamily="34" charset="0"/>
              </a:rPr>
              <a:t>Transformative constitutionalism as a requirement for the CLAW curriculum means that we must change and not allow the teaching and learning responsibilities to be business as usual and to be stagnanant or be stagnated by the strictures of certain established norms/legislation. In sum, our teaching and learning “induce large-scale social change”;  must be innovative and involve some measure of judicial activism.</a:t>
            </a:r>
            <a:endParaRPr lang="en-ZA" b="1" dirty="0">
              <a:latin typeface="Arial" panose="020B0604020202020204" pitchFamily="34" charset="0"/>
              <a:cs typeface="Arial" panose="020B0604020202020204" pitchFamily="34" charset="0"/>
            </a:endParaRPr>
          </a:p>
          <a:p>
            <a:pPr marL="514350" lvl="0" indent="-514350" algn="just">
              <a:buFont typeface="+mj-lt"/>
              <a:buAutoNum type="arabicPeriod"/>
            </a:pPr>
            <a:r>
              <a:rPr lang="en-ZA" b="1" dirty="0">
                <a:solidFill>
                  <a:srgbClr val="FF0000"/>
                </a:solidFill>
                <a:latin typeface="Arial" panose="020B0604020202020204" pitchFamily="34" charset="0"/>
                <a:cs typeface="Arial" panose="020B0604020202020204" pitchFamily="34" charset="0"/>
              </a:rPr>
              <a:t>Promote and protect social justice through our module offering: </a:t>
            </a:r>
            <a:r>
              <a:rPr lang="en-ZA" b="1" dirty="0">
                <a:latin typeface="Arial" panose="020B0604020202020204" pitchFamily="34" charset="0"/>
                <a:cs typeface="Arial" panose="020B0604020202020204" pitchFamily="34" charset="0"/>
              </a:rPr>
              <a:t>Transformative constitutionalism as a programme standard envision the purpose of higher legal education as encompassing social justice imperatives, and the eradication of the inequalities in our communities.</a:t>
            </a:r>
          </a:p>
          <a:p>
            <a:pPr marL="514350" indent="-514350" algn="just">
              <a:buFont typeface="+mj-lt"/>
              <a:buAutoNum type="arabicPeriod"/>
            </a:pPr>
            <a:r>
              <a:rPr lang="en-ZA" b="1" dirty="0" smtClean="0">
                <a:solidFill>
                  <a:srgbClr val="FF0000"/>
                </a:solidFill>
                <a:latin typeface="Arial" panose="020B0604020202020204" pitchFamily="34" charset="0"/>
                <a:cs typeface="Arial" panose="020B0604020202020204" pitchFamily="34" charset="0"/>
              </a:rPr>
              <a:t>NOTE: </a:t>
            </a:r>
            <a:r>
              <a:rPr lang="en-ZA" b="1" dirty="0" smtClean="0">
                <a:latin typeface="Arial" panose="020B0604020202020204" pitchFamily="34" charset="0"/>
                <a:cs typeface="Arial" panose="020B0604020202020204" pitchFamily="34" charset="0"/>
              </a:rPr>
              <a:t>According </a:t>
            </a:r>
            <a:r>
              <a:rPr lang="en-ZA" b="1" dirty="0">
                <a:latin typeface="Arial" panose="020B0604020202020204" pitchFamily="34" charset="0"/>
                <a:cs typeface="Arial" panose="020B0604020202020204" pitchFamily="34" charset="0"/>
              </a:rPr>
              <a:t>to the late Justice P Langa of the Constitutional Court - Transformative Constitutionalism. (2006) </a:t>
            </a:r>
            <a:r>
              <a:rPr lang="en-ZA" b="1" i="1" dirty="0">
                <a:latin typeface="Arial" panose="020B0604020202020204" pitchFamily="34" charset="0"/>
                <a:cs typeface="Arial" panose="020B0604020202020204" pitchFamily="34" charset="0"/>
              </a:rPr>
              <a:t>Stellenbosch Law Review, Vol 17:3, pp </a:t>
            </a:r>
            <a:r>
              <a:rPr lang="en-ZA" b="1" dirty="0">
                <a:latin typeface="Arial" panose="020B0604020202020204" pitchFamily="34" charset="0"/>
                <a:cs typeface="Arial" panose="020B0604020202020204" pitchFamily="34" charset="0"/>
              </a:rPr>
              <a:t>351–353, - it is “no longer sufficient for judges to rely on the say-so of parliament or technical readings of legislation as providing justifications for their decisions” but that “judges bear the ultimate responsibility to justify their decisions not only by reference to authority, but by reference to ideas and values”.</a:t>
            </a:r>
          </a:p>
          <a:p>
            <a:pPr marL="0" indent="0" algn="just">
              <a:buNone/>
            </a:pPr>
            <a:endParaRPr lang="en-ZA" dirty="0">
              <a:latin typeface="Arial" panose="020B0604020202020204" pitchFamily="34" charset="0"/>
              <a:cs typeface="Arial" panose="020B0604020202020204" pitchFamily="34" charset="0"/>
            </a:endParaRPr>
          </a:p>
          <a:p>
            <a:endParaRPr lang="en-ZA" dirty="0"/>
          </a:p>
        </p:txBody>
      </p:sp>
    </p:spTree>
    <p:extLst>
      <p:ext uri="{BB962C8B-B14F-4D97-AF65-F5344CB8AC3E}">
        <p14:creationId xmlns:p14="http://schemas.microsoft.com/office/powerpoint/2010/main" val="1492701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577239"/>
          </a:xfrm>
        </p:spPr>
        <p:style>
          <a:lnRef idx="1">
            <a:schemeClr val="accent6"/>
          </a:lnRef>
          <a:fillRef idx="2">
            <a:schemeClr val="accent6"/>
          </a:fillRef>
          <a:effectRef idx="1">
            <a:schemeClr val="accent6"/>
          </a:effectRef>
          <a:fontRef idx="minor">
            <a:schemeClr val="dk1"/>
          </a:fontRef>
        </p:style>
        <p:txBody>
          <a:bodyPr>
            <a:normAutofit/>
          </a:bodyPr>
          <a:lstStyle/>
          <a:p>
            <a:r>
              <a:rPr lang="en-US" sz="2400" b="1" dirty="0" smtClean="0">
                <a:latin typeface="Arial" panose="020B0604020202020204" pitchFamily="34" charset="0"/>
                <a:cs typeface="Arial" panose="020B0604020202020204" pitchFamily="34" charset="0"/>
              </a:rPr>
              <a:t>OUR CURRENT APPROACH TO CT</a:t>
            </a:r>
            <a:endParaRPr lang="en-ZA"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5300" y="1062892"/>
            <a:ext cx="8915400" cy="5063273"/>
          </a:xfrm>
        </p:spPr>
        <p:txBody>
          <a:bodyPr/>
          <a:lstStyle/>
          <a:p>
            <a:pPr marL="0" indent="0">
              <a:buNone/>
            </a:pPr>
            <a:endParaRPr lang="en-ZA" dirty="0"/>
          </a:p>
        </p:txBody>
      </p:sp>
      <p:pic>
        <p:nvPicPr>
          <p:cNvPr id="4" name="Picture 3"/>
          <p:cNvPicPr>
            <a:picLocks noChangeAspect="1"/>
          </p:cNvPicPr>
          <p:nvPr/>
        </p:nvPicPr>
        <p:blipFill>
          <a:blip r:embed="rId2"/>
          <a:stretch>
            <a:fillRect/>
          </a:stretch>
        </p:blipFill>
        <p:spPr>
          <a:xfrm>
            <a:off x="1524001" y="1469292"/>
            <a:ext cx="7197968" cy="4573218"/>
          </a:xfrm>
          <a:prstGeom prst="rect">
            <a:avLst/>
          </a:prstGeom>
        </p:spPr>
      </p:pic>
    </p:spTree>
    <p:extLst>
      <p:ext uri="{BB962C8B-B14F-4D97-AF65-F5344CB8AC3E}">
        <p14:creationId xmlns:p14="http://schemas.microsoft.com/office/powerpoint/2010/main" val="39127188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324091"/>
            <a:ext cx="8915400" cy="724271"/>
          </a:xfrm>
        </p:spPr>
        <p:style>
          <a:lnRef idx="1">
            <a:schemeClr val="accent6"/>
          </a:lnRef>
          <a:fillRef idx="3">
            <a:schemeClr val="accent6"/>
          </a:fillRef>
          <a:effectRef idx="2">
            <a:schemeClr val="accent6"/>
          </a:effectRef>
          <a:fontRef idx="minor">
            <a:schemeClr val="lt1"/>
          </a:fontRef>
        </p:style>
        <p:txBody>
          <a:bodyPr>
            <a:noAutofit/>
          </a:bodyPr>
          <a:lstStyle/>
          <a:p>
            <a:pPr algn="just"/>
            <a:r>
              <a:rPr lang="en-US" sz="2000" b="1" dirty="0" smtClean="0">
                <a:solidFill>
                  <a:schemeClr val="tx1"/>
                </a:solidFill>
                <a:latin typeface="Arial" panose="020B0604020202020204" pitchFamily="34" charset="0"/>
                <a:cs typeface="Arial" panose="020B0604020202020204" pitchFamily="34" charset="0"/>
              </a:rPr>
              <a:t/>
            </a:r>
            <a:br>
              <a:rPr lang="en-US" sz="2000" b="1" dirty="0" smtClean="0">
                <a:solidFill>
                  <a:schemeClr val="tx1"/>
                </a:solidFill>
                <a:latin typeface="Arial" panose="020B0604020202020204" pitchFamily="34" charset="0"/>
                <a:cs typeface="Arial" panose="020B0604020202020204" pitchFamily="34" charset="0"/>
              </a:rPr>
            </a:br>
            <a:r>
              <a:rPr lang="en-US" sz="1800" b="1" dirty="0" smtClean="0">
                <a:solidFill>
                  <a:schemeClr val="tx1"/>
                </a:solidFill>
                <a:latin typeface="Arial" panose="020B0604020202020204" pitchFamily="34" charset="0"/>
                <a:cs typeface="Arial" panose="020B0604020202020204" pitchFamily="34" charset="0"/>
              </a:rPr>
              <a:t>EXPECTATIONS FOR SELF-EVALUATION DURING CURRICULUM TRANSFORMATION PROCES</a:t>
            </a:r>
            <a:r>
              <a:rPr lang="en-ZA" sz="2800" b="1" dirty="0">
                <a:solidFill>
                  <a:schemeClr val="tx1"/>
                </a:solidFill>
              </a:rPr>
              <a:t/>
            </a:r>
            <a:br>
              <a:rPr lang="en-ZA" sz="2800" b="1" dirty="0">
                <a:solidFill>
                  <a:schemeClr val="tx1"/>
                </a:solidFill>
              </a:rPr>
            </a:br>
            <a:endParaRPr lang="en-ZA" sz="2800" b="1" dirty="0">
              <a:solidFill>
                <a:schemeClr val="tx1"/>
              </a:solidFill>
            </a:endParaRPr>
          </a:p>
        </p:txBody>
      </p:sp>
      <p:sp>
        <p:nvSpPr>
          <p:cNvPr id="3" name="Content Placeholder 2"/>
          <p:cNvSpPr>
            <a:spLocks noGrp="1"/>
          </p:cNvSpPr>
          <p:nvPr>
            <p:ph idx="1"/>
          </p:nvPr>
        </p:nvSpPr>
        <p:spPr>
          <a:xfrm>
            <a:off x="495300" y="1445846"/>
            <a:ext cx="8915400" cy="4680318"/>
          </a:xfrm>
        </p:spPr>
        <p:txBody>
          <a:bodyPr>
            <a:normAutofit fontScale="85000" lnSpcReduction="10000"/>
          </a:bodyPr>
          <a:lstStyle/>
          <a:p>
            <a:pPr marL="514350" indent="-514350" algn="just">
              <a:buFont typeface="+mj-lt"/>
              <a:buAutoNum type="arabicPeriod"/>
            </a:pPr>
            <a:r>
              <a:rPr lang="en-US" b="1" dirty="0" smtClean="0">
                <a:latin typeface="Arial" panose="020B0604020202020204" pitchFamily="34" charset="0"/>
                <a:cs typeface="Arial" panose="020B0604020202020204" pitchFamily="34" charset="0"/>
              </a:rPr>
              <a:t>It </a:t>
            </a:r>
            <a:r>
              <a:rPr lang="en-US" b="1" dirty="0">
                <a:latin typeface="Arial" panose="020B0604020202020204" pitchFamily="34" charset="0"/>
                <a:cs typeface="Arial" panose="020B0604020202020204" pitchFamily="34" charset="0"/>
              </a:rPr>
              <a:t>is required that every curriculum transformation and self-evaluation process be guided by several general principles, including but not limited to:</a:t>
            </a:r>
            <a:endParaRPr lang="en-ZA" sz="2800" b="1" dirty="0">
              <a:latin typeface="Arial" panose="020B0604020202020204" pitchFamily="34" charset="0"/>
              <a:cs typeface="Arial" panose="020B0604020202020204" pitchFamily="34" charset="0"/>
            </a:endParaRPr>
          </a:p>
          <a:p>
            <a:pPr lvl="0" algn="just">
              <a:buFont typeface="Arial" panose="020B0604020202020204" pitchFamily="34" charset="0"/>
              <a:buChar char="→"/>
            </a:pPr>
            <a:r>
              <a:rPr lang="en-US" b="1" dirty="0">
                <a:latin typeface="Arial" panose="020B0604020202020204" pitchFamily="34" charset="0"/>
                <a:cs typeface="Arial" panose="020B0604020202020204" pitchFamily="34" charset="0"/>
              </a:rPr>
              <a:t>That it must be an on ongoing cyclic process.</a:t>
            </a:r>
            <a:endParaRPr lang="en-ZA" sz="2800" b="1" dirty="0">
              <a:latin typeface="Arial" panose="020B0604020202020204" pitchFamily="34" charset="0"/>
              <a:cs typeface="Arial" panose="020B0604020202020204" pitchFamily="34" charset="0"/>
            </a:endParaRPr>
          </a:p>
          <a:p>
            <a:pPr lvl="0" algn="just">
              <a:buFont typeface="Arial" panose="020B0604020202020204" pitchFamily="34" charset="0"/>
              <a:buChar char="→"/>
            </a:pPr>
            <a:r>
              <a:rPr lang="en-US" b="1" dirty="0">
                <a:latin typeface="Arial" panose="020B0604020202020204" pitchFamily="34" charset="0"/>
                <a:cs typeface="Arial" panose="020B0604020202020204" pitchFamily="34" charset="0"/>
              </a:rPr>
              <a:t>It be aligned to all the CLAW Teaching and Learning and Quality Assurance Plans/Strategies.</a:t>
            </a:r>
            <a:endParaRPr lang="en-ZA" sz="2800" b="1" dirty="0">
              <a:latin typeface="Arial" panose="020B0604020202020204" pitchFamily="34" charset="0"/>
              <a:cs typeface="Arial" panose="020B0604020202020204" pitchFamily="34" charset="0"/>
            </a:endParaRPr>
          </a:p>
          <a:p>
            <a:pPr lvl="0" algn="just">
              <a:buFont typeface="Arial" panose="020B0604020202020204" pitchFamily="34" charset="0"/>
              <a:buChar char="→"/>
            </a:pPr>
            <a:r>
              <a:rPr lang="en-US" b="1" dirty="0">
                <a:latin typeface="Arial" panose="020B0604020202020204" pitchFamily="34" charset="0"/>
                <a:cs typeface="Arial" panose="020B0604020202020204" pitchFamily="34" charset="0"/>
              </a:rPr>
              <a:t>It must be evaluative rather than descriptive.</a:t>
            </a:r>
            <a:endParaRPr lang="en-ZA" sz="2800" b="1" dirty="0">
              <a:latin typeface="Arial" panose="020B0604020202020204" pitchFamily="34" charset="0"/>
              <a:cs typeface="Arial" panose="020B0604020202020204" pitchFamily="34" charset="0"/>
            </a:endParaRPr>
          </a:p>
          <a:p>
            <a:pPr lvl="0" algn="just">
              <a:buFont typeface="Arial" panose="020B0604020202020204" pitchFamily="34" charset="0"/>
              <a:buChar char="→"/>
            </a:pPr>
            <a:r>
              <a:rPr lang="en-US" b="1" dirty="0">
                <a:latin typeface="Arial" panose="020B0604020202020204" pitchFamily="34" charset="0"/>
                <a:cs typeface="Arial" panose="020B0604020202020204" pitchFamily="34" charset="0"/>
              </a:rPr>
              <a:t>It must clearly identify the departmental / module strengths that must be maintained and areas in need of improvement</a:t>
            </a:r>
            <a:endParaRPr lang="en-ZA" sz="2800" b="1" dirty="0">
              <a:latin typeface="Arial" panose="020B0604020202020204" pitchFamily="34" charset="0"/>
              <a:cs typeface="Arial" panose="020B0604020202020204" pitchFamily="34" charset="0"/>
            </a:endParaRPr>
          </a:p>
          <a:p>
            <a:endParaRPr lang="en-ZA" dirty="0"/>
          </a:p>
        </p:txBody>
      </p:sp>
    </p:spTree>
    <p:extLst>
      <p:ext uri="{BB962C8B-B14F-4D97-AF65-F5344CB8AC3E}">
        <p14:creationId xmlns:p14="http://schemas.microsoft.com/office/powerpoint/2010/main" val="2976062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639762"/>
          </a:xfrm>
        </p:spPr>
        <p:style>
          <a:lnRef idx="1">
            <a:schemeClr val="accent6"/>
          </a:lnRef>
          <a:fillRef idx="3">
            <a:schemeClr val="accent6"/>
          </a:fillRef>
          <a:effectRef idx="2">
            <a:schemeClr val="accent6"/>
          </a:effectRef>
          <a:fontRef idx="minor">
            <a:schemeClr val="lt1"/>
          </a:fontRef>
        </p:style>
        <p:txBody>
          <a:bodyPr>
            <a:normAutofit/>
          </a:bodyPr>
          <a:lstStyle/>
          <a:p>
            <a:r>
              <a:rPr lang="en-US" sz="2400" b="1" dirty="0" smtClean="0">
                <a:solidFill>
                  <a:schemeClr val="tx1"/>
                </a:solidFill>
                <a:latin typeface="Arial" panose="020B0604020202020204" pitchFamily="34" charset="0"/>
                <a:cs typeface="Arial" panose="020B0604020202020204" pitchFamily="34" charset="0"/>
              </a:rPr>
              <a:t>COMPLIANCE JUDGMENT SCALE</a:t>
            </a:r>
            <a:endParaRPr lang="en-ZA" sz="2400" b="1"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5300" y="1145895"/>
            <a:ext cx="8915400" cy="5231756"/>
          </a:xfrm>
        </p:spPr>
        <p:txBody>
          <a:bodyPr>
            <a:normAutofit fontScale="55000" lnSpcReduction="20000"/>
          </a:bodyPr>
          <a:lstStyle/>
          <a:p>
            <a:pPr marL="514350" lvl="0" indent="-514350" algn="just">
              <a:buFont typeface="+mj-lt"/>
              <a:buAutoNum type="arabicPeriod"/>
            </a:pPr>
            <a:r>
              <a:rPr lang="en-US" b="1" dirty="0" smtClean="0">
                <a:solidFill>
                  <a:srgbClr val="C00000"/>
                </a:solidFill>
                <a:latin typeface="Arial" panose="020B0604020202020204" pitchFamily="34" charset="0"/>
                <a:cs typeface="Arial" panose="020B0604020202020204" pitchFamily="34" charset="0"/>
              </a:rPr>
              <a:t>WHAT MUST BE JUDGED:</a:t>
            </a:r>
          </a:p>
          <a:p>
            <a:pPr marL="514350" lvl="0" indent="-514350" algn="just">
              <a:buFont typeface="+mj-lt"/>
              <a:buAutoNum type="arabicPeriod"/>
            </a:pPr>
            <a:endParaRPr lang="en-US" b="1" dirty="0">
              <a:solidFill>
                <a:srgbClr val="C00000"/>
              </a:solidFill>
              <a:latin typeface="Arial" panose="020B0604020202020204" pitchFamily="34" charset="0"/>
              <a:cs typeface="Arial" panose="020B0604020202020204" pitchFamily="34" charset="0"/>
            </a:endParaRPr>
          </a:p>
          <a:p>
            <a:pPr>
              <a:buFont typeface="Arial" panose="020B0604020202020204" pitchFamily="34" charset="0"/>
              <a:buChar char="→"/>
            </a:pPr>
            <a:r>
              <a:rPr lang="en-US" b="1" dirty="0">
                <a:latin typeface="Arial" panose="020B0604020202020204" pitchFamily="34" charset="0"/>
                <a:cs typeface="Arial" panose="020B0604020202020204" pitchFamily="34" charset="0"/>
              </a:rPr>
              <a:t>Module objectives and purpose statement</a:t>
            </a:r>
          </a:p>
          <a:p>
            <a:pPr>
              <a:buFont typeface="Arial" panose="020B0604020202020204" pitchFamily="34" charset="0"/>
              <a:buChar char="→"/>
            </a:pPr>
            <a:r>
              <a:rPr lang="en-US" b="1" dirty="0">
                <a:latin typeface="Arial" panose="020B0604020202020204" pitchFamily="34" charset="0"/>
                <a:cs typeface="Arial" panose="020B0604020202020204" pitchFamily="34" charset="0"/>
              </a:rPr>
              <a:t>Module </a:t>
            </a:r>
            <a:r>
              <a:rPr lang="en-US" b="1" dirty="0" smtClean="0">
                <a:latin typeface="Arial" panose="020B0604020202020204" pitchFamily="34" charset="0"/>
                <a:cs typeface="Arial" panose="020B0604020202020204" pitchFamily="34" charset="0"/>
              </a:rPr>
              <a:t>content</a:t>
            </a:r>
          </a:p>
          <a:p>
            <a:pPr>
              <a:buFont typeface="Arial" panose="020B0604020202020204" pitchFamily="34" charset="0"/>
              <a:buChar char="→"/>
            </a:pPr>
            <a:r>
              <a:rPr lang="en-US" b="1" dirty="0" smtClean="0">
                <a:latin typeface="Arial" panose="020B0604020202020204" pitchFamily="34" charset="0"/>
                <a:cs typeface="Arial" panose="020B0604020202020204" pitchFamily="34" charset="0"/>
              </a:rPr>
              <a:t>Assessment</a:t>
            </a:r>
          </a:p>
          <a:p>
            <a:pPr>
              <a:buFont typeface="Arial" panose="020B0604020202020204" pitchFamily="34" charset="0"/>
              <a:buChar char="→"/>
            </a:pPr>
            <a:r>
              <a:rPr lang="en-US" b="1" dirty="0" smtClean="0">
                <a:latin typeface="Arial" panose="020B0604020202020204" pitchFamily="34" charset="0"/>
                <a:cs typeface="Arial" panose="020B0604020202020204" pitchFamily="34" charset="0"/>
              </a:rPr>
              <a:t>Quality Assurance</a:t>
            </a:r>
            <a:endParaRPr lang="en-US" b="1" dirty="0">
              <a:latin typeface="Arial" panose="020B0604020202020204" pitchFamily="34" charset="0"/>
              <a:cs typeface="Arial" panose="020B0604020202020204" pitchFamily="34" charset="0"/>
            </a:endParaRPr>
          </a:p>
          <a:p>
            <a:pPr>
              <a:buFont typeface="Arial" panose="020B0604020202020204" pitchFamily="34" charset="0"/>
              <a:buChar char="→"/>
            </a:pPr>
            <a:r>
              <a:rPr lang="en-US" b="1" dirty="0" smtClean="0">
                <a:latin typeface="Arial" panose="020B0604020202020204" pitchFamily="34" charset="0"/>
                <a:cs typeface="Arial" panose="020B0604020202020204" pitchFamily="34" charset="0"/>
              </a:rPr>
              <a:t>Courseware: Prescribed texts; reading list; and other learning materials</a:t>
            </a:r>
            <a:endParaRPr lang="en-ZA" b="1" dirty="0">
              <a:latin typeface="Arial" panose="020B0604020202020204" pitchFamily="34" charset="0"/>
              <a:cs typeface="Arial" panose="020B0604020202020204" pitchFamily="34" charset="0"/>
            </a:endParaRPr>
          </a:p>
          <a:p>
            <a:pPr marL="514350" lvl="0" indent="-514350" algn="just">
              <a:buFont typeface="+mj-lt"/>
              <a:buAutoNum type="arabicPeriod"/>
            </a:pPr>
            <a:endParaRPr lang="en-US" b="1" dirty="0" smtClean="0">
              <a:solidFill>
                <a:srgbClr val="C00000"/>
              </a:solidFill>
              <a:latin typeface="Arial" panose="020B0604020202020204" pitchFamily="34" charset="0"/>
              <a:cs typeface="Arial" panose="020B0604020202020204" pitchFamily="34" charset="0"/>
            </a:endParaRPr>
          </a:p>
          <a:p>
            <a:pPr marL="0" lvl="0" indent="0" algn="just">
              <a:buNone/>
            </a:pPr>
            <a:r>
              <a:rPr lang="en-US" b="1" dirty="0" smtClean="0">
                <a:solidFill>
                  <a:srgbClr val="C00000"/>
                </a:solidFill>
                <a:latin typeface="Arial" panose="020B0604020202020204" pitchFamily="34" charset="0"/>
                <a:cs typeface="Arial" panose="020B0604020202020204" pitchFamily="34" charset="0"/>
              </a:rPr>
              <a:t>2.     JUDGMENT CRITERIA</a:t>
            </a:r>
          </a:p>
          <a:p>
            <a:pPr marL="514350" lvl="0" indent="-514350" algn="just">
              <a:buFont typeface="+mj-lt"/>
              <a:buAutoNum type="arabicPeriod"/>
            </a:pPr>
            <a:endParaRPr lang="en-US" b="1" dirty="0" smtClean="0">
              <a:solidFill>
                <a:srgbClr val="C00000"/>
              </a:solidFill>
              <a:latin typeface="Arial" panose="020B0604020202020204" pitchFamily="34" charset="0"/>
              <a:cs typeface="Arial" panose="020B0604020202020204" pitchFamily="34" charset="0"/>
            </a:endParaRPr>
          </a:p>
          <a:p>
            <a:pPr lvl="0" algn="just">
              <a:buFont typeface="Arial" panose="020B0604020202020204" pitchFamily="34" charset="0"/>
              <a:buChar char="→"/>
            </a:pPr>
            <a:r>
              <a:rPr lang="en-US" b="1" dirty="0" smtClean="0">
                <a:solidFill>
                  <a:srgbClr val="C00000"/>
                </a:solidFill>
                <a:latin typeface="Arial" panose="020B0604020202020204" pitchFamily="34" charset="0"/>
                <a:cs typeface="Arial" panose="020B0604020202020204" pitchFamily="34" charset="0"/>
              </a:rPr>
              <a:t>LEVEL </a:t>
            </a:r>
            <a:r>
              <a:rPr lang="en-US" b="1" dirty="0">
                <a:solidFill>
                  <a:srgbClr val="C00000"/>
                </a:solidFill>
                <a:latin typeface="Arial" panose="020B0604020202020204" pitchFamily="34" charset="0"/>
                <a:cs typeface="Arial" panose="020B0604020202020204" pitchFamily="34" charset="0"/>
              </a:rPr>
              <a:t>ONE</a:t>
            </a:r>
            <a:r>
              <a:rPr lang="en-US" dirty="0">
                <a:solidFill>
                  <a:srgbClr val="C00000"/>
                </a:solidFill>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Module objectives and purpose statement are traditional; and pre-dominantly euro-centric</a:t>
            </a:r>
            <a:r>
              <a:rPr lang="en-US" dirty="0">
                <a:latin typeface="Arial" panose="020B0604020202020204" pitchFamily="34" charset="0"/>
                <a:cs typeface="Arial" panose="020B0604020202020204" pitchFamily="34" charset="0"/>
              </a:rPr>
              <a:t>. </a:t>
            </a:r>
            <a:endParaRPr lang="en-ZA" dirty="0">
              <a:latin typeface="Arial" panose="020B0604020202020204" pitchFamily="34" charset="0"/>
              <a:cs typeface="Arial" panose="020B0604020202020204" pitchFamily="34" charset="0"/>
            </a:endParaRPr>
          </a:p>
          <a:p>
            <a:pPr lvl="0" algn="just">
              <a:buFont typeface="Arial" panose="020B0604020202020204" pitchFamily="34" charset="0"/>
              <a:buChar char="→"/>
            </a:pPr>
            <a:r>
              <a:rPr lang="en-US" b="1" dirty="0">
                <a:solidFill>
                  <a:srgbClr val="C00000"/>
                </a:solidFill>
                <a:latin typeface="Arial" panose="020B0604020202020204" pitchFamily="34" charset="0"/>
                <a:cs typeface="Arial" panose="020B0604020202020204" pitchFamily="34" charset="0"/>
              </a:rPr>
              <a:t>LEVEL TWO:</a:t>
            </a:r>
            <a:r>
              <a:rPr lang="en-US" dirty="0">
                <a:solidFill>
                  <a:srgbClr val="C00000"/>
                </a:solidFill>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Module objectives and purposes statement acknowledges all epistimologies and seeks to incrementally infused curriculum transformation and transformative constitutionalism principles in the learning units contents.</a:t>
            </a:r>
            <a:endParaRPr lang="en-ZA" b="1" dirty="0">
              <a:latin typeface="Arial" panose="020B0604020202020204" pitchFamily="34" charset="0"/>
              <a:cs typeface="Arial" panose="020B0604020202020204" pitchFamily="34" charset="0"/>
            </a:endParaRPr>
          </a:p>
          <a:p>
            <a:pPr lvl="0" algn="just">
              <a:buFont typeface="Arial" panose="020B0604020202020204" pitchFamily="34" charset="0"/>
              <a:buChar char="→"/>
            </a:pPr>
            <a:r>
              <a:rPr lang="en-US" b="1" dirty="0">
                <a:solidFill>
                  <a:srgbClr val="C00000"/>
                </a:solidFill>
                <a:latin typeface="Arial" panose="020B0604020202020204" pitchFamily="34" charset="0"/>
                <a:cs typeface="Arial" panose="020B0604020202020204" pitchFamily="34" charset="0"/>
              </a:rPr>
              <a:t>LEVEL THREE:</a:t>
            </a:r>
            <a:r>
              <a:rPr lang="en-US" dirty="0">
                <a:solidFill>
                  <a:srgbClr val="C00000"/>
                </a:solidFill>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Module objectives and purposes statement equally integrates all the relevant epistimologies; and set as an indispensable requirement curriculum transformation and transformative constitutionalism principles as the main part of the learning units contents.  </a:t>
            </a:r>
            <a:endParaRPr lang="en-ZA" b="1" dirty="0">
              <a:latin typeface="Arial" panose="020B0604020202020204" pitchFamily="34" charset="0"/>
              <a:cs typeface="Arial" panose="020B0604020202020204" pitchFamily="34" charset="0"/>
            </a:endParaRPr>
          </a:p>
          <a:p>
            <a:endParaRPr lang="en-ZA" dirty="0"/>
          </a:p>
        </p:txBody>
      </p:sp>
    </p:spTree>
    <p:extLst>
      <p:ext uri="{BB962C8B-B14F-4D97-AF65-F5344CB8AC3E}">
        <p14:creationId xmlns:p14="http://schemas.microsoft.com/office/powerpoint/2010/main" val="2776115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887100"/>
          </a:xfrm>
        </p:spPr>
        <p:style>
          <a:lnRef idx="1">
            <a:schemeClr val="accent6"/>
          </a:lnRef>
          <a:fillRef idx="3">
            <a:schemeClr val="accent6"/>
          </a:fillRef>
          <a:effectRef idx="2">
            <a:schemeClr val="accent6"/>
          </a:effectRef>
          <a:fontRef idx="minor">
            <a:schemeClr val="lt1"/>
          </a:fontRef>
        </p:style>
        <p:txBody>
          <a:bodyPr>
            <a:normAutofit fontScale="90000"/>
          </a:bodyPr>
          <a:lstStyle/>
          <a:p>
            <a:r>
              <a:rPr lang="en-US" b="1" dirty="0" smtClean="0">
                <a:solidFill>
                  <a:schemeClr val="tx1"/>
                </a:solidFill>
                <a:latin typeface="Arial" panose="020B0604020202020204" pitchFamily="34" charset="0"/>
                <a:cs typeface="Arial" panose="020B0604020202020204" pitchFamily="34" charset="0"/>
              </a:rPr>
              <a:t>SAMPLE CHECKLIST ON CONTENT</a:t>
            </a:r>
            <a:endParaRPr lang="en-ZA" b="1" dirty="0">
              <a:solidFill>
                <a:schemeClr val="tx1"/>
              </a:solidFill>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7301663"/>
              </p:ext>
            </p:extLst>
          </p:nvPr>
        </p:nvGraphicFramePr>
        <p:xfrm>
          <a:off x="974362" y="1753711"/>
          <a:ext cx="7907310" cy="3487420"/>
        </p:xfrm>
        <a:graphic>
          <a:graphicData uri="http://schemas.openxmlformats.org/drawingml/2006/table">
            <a:tbl>
              <a:tblPr firstRow="1" firstCol="1" bandRow="1">
                <a:tableStyleId>{5C22544A-7EE6-4342-B048-85BDC9FD1C3A}</a:tableStyleId>
              </a:tblPr>
              <a:tblGrid>
                <a:gridCol w="440946"/>
                <a:gridCol w="5878461"/>
                <a:gridCol w="569762"/>
                <a:gridCol w="623436"/>
                <a:gridCol w="394705"/>
              </a:tblGrid>
              <a:tr h="0">
                <a:tc>
                  <a:txBody>
                    <a:bodyPr/>
                    <a:lstStyle/>
                    <a:p>
                      <a:pPr algn="just">
                        <a:spcAft>
                          <a:spcPts val="0"/>
                        </a:spcAft>
                      </a:pPr>
                      <a:r>
                        <a:rPr lang="en-US" sz="1200">
                          <a:effectLst/>
                        </a:rPr>
                        <a:t>No</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Content </a:t>
                      </a:r>
                      <a:endParaRPr lang="en-ZA" sz="1000">
                        <a:effectLst/>
                        <a:latin typeface="Calibri" panose="020F0502020204030204" pitchFamily="34" charset="0"/>
                      </a:endParaRPr>
                    </a:p>
                  </a:txBody>
                  <a:tcPr marL="68580" marR="68580" marT="0" marB="0"/>
                </a:tc>
                <a:tc gridSpan="3">
                  <a:txBody>
                    <a:bodyPr/>
                    <a:lstStyle/>
                    <a:p>
                      <a:pPr algn="just">
                        <a:spcAft>
                          <a:spcPts val="0"/>
                        </a:spcAft>
                      </a:pPr>
                      <a:r>
                        <a:rPr lang="en-US" sz="1200">
                          <a:effectLst/>
                        </a:rPr>
                        <a:t>Standard and Need</a:t>
                      </a:r>
                      <a:endParaRPr lang="en-ZA" sz="1000">
                        <a:effectLst/>
                        <a:latin typeface="Calibri" panose="020F0502020204030204" pitchFamily="34" charset="0"/>
                      </a:endParaRPr>
                    </a:p>
                  </a:txBody>
                  <a:tcPr marL="68580" marR="68580" marT="0" marB="0"/>
                </a:tc>
                <a:tc hMerge="1">
                  <a:txBody>
                    <a:bodyPr/>
                    <a:lstStyle/>
                    <a:p>
                      <a:endParaRPr lang="en-ZA"/>
                    </a:p>
                  </a:txBody>
                  <a:tcPr/>
                </a:tc>
                <a:tc hMerge="1">
                  <a:txBody>
                    <a:bodyPr/>
                    <a:lstStyle/>
                    <a:p>
                      <a:endParaRPr lang="en-ZA"/>
                    </a:p>
                  </a:txBody>
                  <a:tcPr/>
                </a:tc>
              </a:tr>
              <a:tr h="0">
                <a:tc>
                  <a:txBody>
                    <a:bodyPr/>
                    <a:lstStyle/>
                    <a:p>
                      <a:pPr marL="12700"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marL="12700">
                        <a:spcAft>
                          <a:spcPts val="0"/>
                        </a:spcAft>
                      </a:pPr>
                      <a:r>
                        <a:rPr lang="en-US" sz="1200" spc="15">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Yes</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No</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NI</a:t>
                      </a:r>
                      <a:endParaRPr lang="en-ZA" sz="1000">
                        <a:effectLst/>
                        <a:latin typeface="Calibri" panose="020F0502020204030204" pitchFamily="34" charset="0"/>
                      </a:endParaRPr>
                    </a:p>
                  </a:txBody>
                  <a:tcPr marL="68580" marR="68580" marT="0" marB="0"/>
                </a:tc>
              </a:tr>
              <a:tr h="0">
                <a:tc>
                  <a:txBody>
                    <a:bodyPr/>
                    <a:lstStyle/>
                    <a:p>
                      <a:pPr marL="12700" algn="just">
                        <a:spcAft>
                          <a:spcPts val="0"/>
                        </a:spcAft>
                      </a:pPr>
                      <a:r>
                        <a:rPr lang="en-US" sz="1200">
                          <a:effectLst/>
                        </a:rPr>
                        <a:t>1</a:t>
                      </a:r>
                      <a:endParaRPr lang="en-ZA" sz="1000">
                        <a:effectLst/>
                        <a:latin typeface="Calibri" panose="020F0502020204030204" pitchFamily="34" charset="0"/>
                      </a:endParaRPr>
                    </a:p>
                  </a:txBody>
                  <a:tcPr marL="68580" marR="68580" marT="0" marB="0"/>
                </a:tc>
                <a:tc>
                  <a:txBody>
                    <a:bodyPr/>
                    <a:lstStyle/>
                    <a:p>
                      <a:pPr marL="12700" algn="just">
                        <a:spcBef>
                          <a:spcPts val="40"/>
                        </a:spcBef>
                        <a:spcAft>
                          <a:spcPts val="0"/>
                        </a:spcAft>
                      </a:pPr>
                      <a:r>
                        <a:rPr lang="en-US" sz="1200" spc="10">
                          <a:effectLst/>
                        </a:rPr>
                        <a:t>Is Africanisation and decolonization of your module a priority demonstrated by the content of your module?</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0">
                <a:tc>
                  <a:txBody>
                    <a:bodyPr/>
                    <a:lstStyle/>
                    <a:p>
                      <a:pPr marL="12700" algn="just">
                        <a:spcAft>
                          <a:spcPts val="0"/>
                        </a:spcAft>
                      </a:pPr>
                      <a:r>
                        <a:rPr lang="en-US" sz="1200">
                          <a:effectLst/>
                        </a:rPr>
                        <a:t>2</a:t>
                      </a:r>
                      <a:endParaRPr lang="en-ZA" sz="1000">
                        <a:effectLst/>
                        <a:latin typeface="Calibri" panose="020F0502020204030204" pitchFamily="34" charset="0"/>
                      </a:endParaRPr>
                    </a:p>
                  </a:txBody>
                  <a:tcPr marL="68580" marR="68580" marT="0" marB="0"/>
                </a:tc>
                <a:tc>
                  <a:txBody>
                    <a:bodyPr/>
                    <a:lstStyle/>
                    <a:p>
                      <a:pPr marL="12700" algn="just">
                        <a:spcBef>
                          <a:spcPts val="40"/>
                        </a:spcBef>
                        <a:spcAft>
                          <a:spcPts val="0"/>
                        </a:spcAft>
                      </a:pPr>
                      <a:r>
                        <a:rPr lang="en-US" sz="1200" spc="10">
                          <a:effectLst/>
                        </a:rPr>
                        <a:t>Are the transformation and transformative constitutionalism principles approache</a:t>
                      </a:r>
                      <a:r>
                        <a:rPr lang="en-US" sz="1200">
                          <a:effectLst/>
                        </a:rPr>
                        <a:t>s</a:t>
                      </a:r>
                      <a:r>
                        <a:rPr lang="en-US" sz="1200" spc="-45">
                          <a:effectLst/>
                        </a:rPr>
                        <a:t> </a:t>
                      </a:r>
                      <a:r>
                        <a:rPr lang="en-US" sz="1200" spc="5">
                          <a:effectLst/>
                        </a:rPr>
                        <a:t>t</a:t>
                      </a:r>
                      <a:r>
                        <a:rPr lang="en-US" sz="1200">
                          <a:effectLst/>
                        </a:rPr>
                        <a:t>o</a:t>
                      </a:r>
                      <a:r>
                        <a:rPr lang="en-US" sz="1200" spc="55">
                          <a:effectLst/>
                        </a:rPr>
                        <a:t> </a:t>
                      </a:r>
                      <a:r>
                        <a:rPr lang="en-US" sz="1200" spc="10">
                          <a:effectLst/>
                        </a:rPr>
                        <a:t>con</a:t>
                      </a:r>
                      <a:r>
                        <a:rPr lang="en-US" sz="1200" spc="5">
                          <a:effectLst/>
                        </a:rPr>
                        <a:t>t</a:t>
                      </a:r>
                      <a:r>
                        <a:rPr lang="en-US" sz="1200" spc="10">
                          <a:effectLst/>
                        </a:rPr>
                        <a:t>en</a:t>
                      </a:r>
                      <a:r>
                        <a:rPr lang="en-US" sz="1200" spc="5">
                          <a:effectLst/>
                        </a:rPr>
                        <a:t>t</a:t>
                      </a:r>
                      <a:r>
                        <a:rPr lang="en-US" sz="1200">
                          <a:effectLst/>
                        </a:rPr>
                        <a:t>, </a:t>
                      </a:r>
                      <a:r>
                        <a:rPr lang="en-US" sz="1200" spc="5">
                          <a:effectLst/>
                        </a:rPr>
                        <a:t>i</a:t>
                      </a:r>
                      <a:r>
                        <a:rPr lang="en-US" sz="1200" spc="10">
                          <a:effectLst/>
                        </a:rPr>
                        <a:t>ns</a:t>
                      </a:r>
                      <a:r>
                        <a:rPr lang="en-US" sz="1200" spc="5">
                          <a:effectLst/>
                        </a:rPr>
                        <a:t>t</a:t>
                      </a:r>
                      <a:r>
                        <a:rPr lang="en-US" sz="1200" spc="10">
                          <a:effectLst/>
                        </a:rPr>
                        <a:t>ruc</a:t>
                      </a:r>
                      <a:r>
                        <a:rPr lang="en-US" sz="1200" spc="5">
                          <a:effectLst/>
                        </a:rPr>
                        <a:t>ti</a:t>
                      </a:r>
                      <a:r>
                        <a:rPr lang="en-US" sz="1200" spc="10">
                          <a:effectLst/>
                        </a:rPr>
                        <a:t>ona</a:t>
                      </a:r>
                      <a:r>
                        <a:rPr lang="en-US" sz="1200">
                          <a:effectLst/>
                        </a:rPr>
                        <a:t>l</a:t>
                      </a:r>
                      <a:r>
                        <a:rPr lang="en-US" sz="1200" spc="-10">
                          <a:effectLst/>
                        </a:rPr>
                        <a:t> </a:t>
                      </a:r>
                      <a:r>
                        <a:rPr lang="en-US" sz="1200" spc="10">
                          <a:effectLst/>
                        </a:rPr>
                        <a:t>ac</a:t>
                      </a:r>
                      <a:r>
                        <a:rPr lang="en-US" sz="1200" spc="5">
                          <a:effectLst/>
                        </a:rPr>
                        <a:t>ti</a:t>
                      </a:r>
                      <a:r>
                        <a:rPr lang="en-US" sz="1200" spc="10">
                          <a:effectLst/>
                        </a:rPr>
                        <a:t>v</a:t>
                      </a:r>
                      <a:r>
                        <a:rPr lang="en-US" sz="1200" spc="5">
                          <a:effectLst/>
                        </a:rPr>
                        <a:t>iti</a:t>
                      </a:r>
                      <a:r>
                        <a:rPr lang="en-US" sz="1200" spc="10">
                          <a:effectLst/>
                        </a:rPr>
                        <a:t>es</a:t>
                      </a:r>
                      <a:r>
                        <a:rPr lang="en-US" sz="1200">
                          <a:effectLst/>
                        </a:rPr>
                        <a:t>,</a:t>
                      </a:r>
                      <a:r>
                        <a:rPr lang="en-US" sz="1200" spc="-20">
                          <a:effectLst/>
                        </a:rPr>
                        <a:t> </a:t>
                      </a:r>
                      <a:r>
                        <a:rPr lang="en-US" sz="1200" spc="10">
                          <a:effectLst/>
                        </a:rPr>
                        <a:t>an</a:t>
                      </a:r>
                      <a:r>
                        <a:rPr lang="en-US" sz="1200">
                          <a:effectLst/>
                        </a:rPr>
                        <a:t>d</a:t>
                      </a:r>
                      <a:r>
                        <a:rPr lang="en-US" sz="1200" spc="65">
                          <a:effectLst/>
                        </a:rPr>
                        <a:t> </a:t>
                      </a:r>
                      <a:r>
                        <a:rPr lang="en-US" sz="1200" spc="10">
                          <a:effectLst/>
                        </a:rPr>
                        <a:t>assess</a:t>
                      </a:r>
                      <a:r>
                        <a:rPr lang="en-US" sz="1200" spc="15">
                          <a:effectLst/>
                        </a:rPr>
                        <a:t>m</a:t>
                      </a:r>
                      <a:r>
                        <a:rPr lang="en-US" sz="1200" spc="10">
                          <a:effectLst/>
                        </a:rPr>
                        <a:t>en</a:t>
                      </a:r>
                      <a:r>
                        <a:rPr lang="en-US" sz="1200">
                          <a:effectLst/>
                        </a:rPr>
                        <a:t>t </a:t>
                      </a:r>
                      <a:r>
                        <a:rPr lang="en-US" sz="1200" spc="5">
                          <a:effectLst/>
                        </a:rPr>
                        <a:t>i</a:t>
                      </a:r>
                      <a:r>
                        <a:rPr lang="en-US" sz="1200" spc="10">
                          <a:effectLst/>
                        </a:rPr>
                        <a:t>n</a:t>
                      </a:r>
                      <a:r>
                        <a:rPr lang="en-US" sz="1200" spc="5">
                          <a:effectLst/>
                        </a:rPr>
                        <a:t>f</a:t>
                      </a:r>
                      <a:r>
                        <a:rPr lang="en-US" sz="1200" spc="10">
                          <a:effectLst/>
                        </a:rPr>
                        <a:t>use</a:t>
                      </a:r>
                      <a:r>
                        <a:rPr lang="en-US" sz="1200">
                          <a:effectLst/>
                        </a:rPr>
                        <a:t>d</a:t>
                      </a:r>
                      <a:r>
                        <a:rPr lang="en-US" sz="1200" spc="185">
                          <a:effectLst/>
                        </a:rPr>
                        <a:t> </a:t>
                      </a:r>
                      <a:r>
                        <a:rPr lang="en-US" sz="1200" spc="5">
                          <a:effectLst/>
                        </a:rPr>
                        <a:t>t</a:t>
                      </a:r>
                      <a:r>
                        <a:rPr lang="en-US" sz="1200" spc="10">
                          <a:effectLst/>
                        </a:rPr>
                        <a:t>hroughou</a:t>
                      </a:r>
                      <a:r>
                        <a:rPr lang="en-US" sz="1200">
                          <a:effectLst/>
                        </a:rPr>
                        <a:t>t</a:t>
                      </a:r>
                      <a:r>
                        <a:rPr lang="en-US" sz="1200" spc="-25">
                          <a:effectLst/>
                        </a:rPr>
                        <a:t> </a:t>
                      </a:r>
                      <a:r>
                        <a:rPr lang="en-US" sz="1200" spc="5">
                          <a:effectLst/>
                        </a:rPr>
                        <a:t>t</a:t>
                      </a:r>
                      <a:r>
                        <a:rPr lang="en-US" sz="1200" spc="10">
                          <a:effectLst/>
                        </a:rPr>
                        <a:t>h</a:t>
                      </a:r>
                      <a:r>
                        <a:rPr lang="en-US" sz="1200">
                          <a:effectLst/>
                        </a:rPr>
                        <a:t>e</a:t>
                      </a:r>
                      <a:r>
                        <a:rPr lang="en-US" sz="1200" spc="20">
                          <a:effectLst/>
                        </a:rPr>
                        <a:t> </a:t>
                      </a:r>
                      <a:r>
                        <a:rPr lang="en-US" sz="1200" spc="5">
                          <a:effectLst/>
                        </a:rPr>
                        <a:t>t</a:t>
                      </a:r>
                      <a:r>
                        <a:rPr lang="en-US" sz="1200" spc="10">
                          <a:effectLst/>
                        </a:rPr>
                        <a:t>er</a:t>
                      </a:r>
                      <a:r>
                        <a:rPr lang="en-US" sz="1200">
                          <a:effectLst/>
                        </a:rPr>
                        <a:t>m ?</a:t>
                      </a:r>
                      <a:endParaRPr lang="en-ZA" sz="1000">
                        <a:effectLst/>
                      </a:endParaRPr>
                    </a:p>
                    <a:p>
                      <a:pPr marL="12700" algn="just">
                        <a:spcAft>
                          <a:spcPts val="0"/>
                        </a:spcAft>
                      </a:pPr>
                      <a:r>
                        <a:rPr lang="en-US" sz="1200" spc="15">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0">
                <a:tc>
                  <a:txBody>
                    <a:bodyPr/>
                    <a:lstStyle/>
                    <a:p>
                      <a:pPr marL="12700" algn="just">
                        <a:spcAft>
                          <a:spcPts val="0"/>
                        </a:spcAft>
                      </a:pPr>
                      <a:r>
                        <a:rPr lang="en-US" sz="1200">
                          <a:effectLst/>
                        </a:rPr>
                        <a:t>3</a:t>
                      </a:r>
                      <a:endParaRPr lang="en-ZA" sz="1000">
                        <a:effectLst/>
                        <a:latin typeface="Calibri" panose="020F0502020204030204" pitchFamily="34" charset="0"/>
                      </a:endParaRPr>
                    </a:p>
                  </a:txBody>
                  <a:tcPr marL="68580" marR="68580" marT="0" marB="0"/>
                </a:tc>
                <a:tc>
                  <a:txBody>
                    <a:bodyPr/>
                    <a:lstStyle/>
                    <a:p>
                      <a:pPr marL="12700" algn="just">
                        <a:spcAft>
                          <a:spcPts val="0"/>
                        </a:spcAft>
                        <a:tabLst>
                          <a:tab pos="4341495" algn="l"/>
                        </a:tabLst>
                      </a:pPr>
                      <a:r>
                        <a:rPr lang="en-US" sz="1200">
                          <a:effectLst/>
                        </a:rPr>
                        <a:t>Whose</a:t>
                      </a:r>
                      <a:r>
                        <a:rPr lang="en-US" sz="1200" spc="-15">
                          <a:effectLst/>
                        </a:rPr>
                        <a:t> </a:t>
                      </a:r>
                      <a:r>
                        <a:rPr lang="en-US" sz="1200">
                          <a:effectLst/>
                        </a:rPr>
                        <a:t>view(s)</a:t>
                      </a:r>
                      <a:r>
                        <a:rPr lang="en-US" sz="1200" spc="-15">
                          <a:effectLst/>
                        </a:rPr>
                        <a:t> </a:t>
                      </a:r>
                      <a:r>
                        <a:rPr lang="en-US" sz="1200">
                          <a:effectLst/>
                        </a:rPr>
                        <a:t>is</a:t>
                      </a:r>
                      <a:r>
                        <a:rPr lang="en-US" sz="1200" spc="-10">
                          <a:effectLst/>
                        </a:rPr>
                        <a:t> </a:t>
                      </a:r>
                      <a:r>
                        <a:rPr lang="en-US" sz="1200">
                          <a:effectLst/>
                        </a:rPr>
                        <a:t>(are)</a:t>
                      </a:r>
                      <a:r>
                        <a:rPr lang="en-US" sz="1200" spc="-20">
                          <a:effectLst/>
                        </a:rPr>
                        <a:t> </a:t>
                      </a:r>
                      <a:r>
                        <a:rPr lang="en-US" sz="1200">
                          <a:effectLst/>
                        </a:rPr>
                        <a:t>represented</a:t>
                      </a:r>
                      <a:r>
                        <a:rPr lang="en-US" sz="1200" spc="-45">
                          <a:effectLst/>
                        </a:rPr>
                        <a:t> </a:t>
                      </a:r>
                      <a:r>
                        <a:rPr lang="en-US" sz="1200">
                          <a:effectLst/>
                        </a:rPr>
                        <a:t>by the</a:t>
                      </a:r>
                      <a:r>
                        <a:rPr lang="en-US" sz="1200" spc="-15">
                          <a:effectLst/>
                        </a:rPr>
                        <a:t> </a:t>
                      </a:r>
                      <a:r>
                        <a:rPr lang="en-US" sz="1200">
                          <a:effectLst/>
                        </a:rPr>
                        <a:t>content</a:t>
                      </a:r>
                      <a:r>
                        <a:rPr lang="en-US" sz="1200" spc="-35">
                          <a:effectLst/>
                        </a:rPr>
                        <a:t> </a:t>
                      </a:r>
                      <a:r>
                        <a:rPr lang="en-US" sz="1200">
                          <a:effectLst/>
                        </a:rPr>
                        <a:t>you selected?</a:t>
                      </a:r>
                      <a:r>
                        <a:rPr lang="en-US" sz="1200" spc="-40">
                          <a:effectLst/>
                        </a:rPr>
                        <a:t> </a:t>
                      </a:r>
                      <a:r>
                        <a:rPr lang="en-US" sz="1200">
                          <a:effectLst/>
                        </a:rPr>
                        <a:t>Does the</a:t>
                      </a:r>
                      <a:r>
                        <a:rPr lang="en-US" sz="1200" spc="-15">
                          <a:effectLst/>
                        </a:rPr>
                        <a:t> </a:t>
                      </a:r>
                      <a:r>
                        <a:rPr lang="en-US" sz="1200">
                          <a:effectLst/>
                        </a:rPr>
                        <a:t>content</a:t>
                      </a:r>
                      <a:r>
                        <a:rPr lang="en-US" sz="1200" spc="-35">
                          <a:effectLst/>
                        </a:rPr>
                        <a:t> </a:t>
                      </a:r>
                      <a:r>
                        <a:rPr lang="en-US" sz="1200">
                          <a:effectLst/>
                        </a:rPr>
                        <a:t>provide</a:t>
                      </a:r>
                      <a:r>
                        <a:rPr lang="en-US" sz="1200" spc="-35">
                          <a:effectLst/>
                        </a:rPr>
                        <a:t> </a:t>
                      </a:r>
                      <a:r>
                        <a:rPr lang="en-US" sz="1200">
                          <a:effectLst/>
                        </a:rPr>
                        <a:t>a</a:t>
                      </a:r>
                      <a:r>
                        <a:rPr lang="en-US" sz="1200" spc="-5">
                          <a:effectLst/>
                        </a:rPr>
                        <a:t> </a:t>
                      </a:r>
                      <a:r>
                        <a:rPr lang="en-US" sz="1200">
                          <a:effectLst/>
                        </a:rPr>
                        <a:t>comprehensive</a:t>
                      </a:r>
                      <a:r>
                        <a:rPr lang="en-US" sz="1200" spc="-60">
                          <a:effectLst/>
                        </a:rPr>
                        <a:t> </a:t>
                      </a:r>
                      <a:r>
                        <a:rPr lang="en-US" sz="1200">
                          <a:effectLst/>
                        </a:rPr>
                        <a:t>truth,</a:t>
                      </a:r>
                      <a:r>
                        <a:rPr lang="en-US" sz="1200" spc="-15">
                          <a:effectLst/>
                        </a:rPr>
                        <a:t> </a:t>
                      </a:r>
                      <a:r>
                        <a:rPr lang="en-US" sz="1200">
                          <a:effectLst/>
                        </a:rPr>
                        <a:t>inclusive</a:t>
                      </a:r>
                      <a:r>
                        <a:rPr lang="en-US" sz="1200" spc="-35">
                          <a:effectLst/>
                        </a:rPr>
                        <a:t> </a:t>
                      </a:r>
                      <a:r>
                        <a:rPr lang="en-US" sz="1200">
                          <a:effectLst/>
                        </a:rPr>
                        <a:t>of different perspectives?</a:t>
                      </a:r>
                      <a:endParaRPr lang="en-ZA" sz="1000">
                        <a:effectLst/>
                      </a:endParaRPr>
                    </a:p>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0">
                <a:tc>
                  <a:txBody>
                    <a:bodyPr/>
                    <a:lstStyle/>
                    <a:p>
                      <a:pPr marL="12700" algn="just">
                        <a:spcBef>
                          <a:spcPts val="20"/>
                        </a:spcBef>
                        <a:spcAft>
                          <a:spcPts val="0"/>
                        </a:spcAft>
                      </a:pPr>
                      <a:r>
                        <a:rPr lang="en-US" sz="1200">
                          <a:effectLst/>
                        </a:rPr>
                        <a:t>4</a:t>
                      </a:r>
                      <a:endParaRPr lang="en-ZA" sz="1000">
                        <a:effectLst/>
                        <a:latin typeface="Calibri" panose="020F0502020204030204" pitchFamily="34" charset="0"/>
                      </a:endParaRPr>
                    </a:p>
                  </a:txBody>
                  <a:tcPr marL="68580" marR="68580" marT="0" marB="0"/>
                </a:tc>
                <a:tc>
                  <a:txBody>
                    <a:bodyPr/>
                    <a:lstStyle/>
                    <a:p>
                      <a:pPr marL="12700" marR="62865" algn="just">
                        <a:spcBef>
                          <a:spcPts val="130"/>
                        </a:spcBef>
                        <a:spcAft>
                          <a:spcPts val="0"/>
                        </a:spcAft>
                      </a:pPr>
                      <a:r>
                        <a:rPr lang="en-US" sz="1200">
                          <a:effectLst/>
                        </a:rPr>
                        <a:t>Does</a:t>
                      </a:r>
                      <a:r>
                        <a:rPr lang="en-US" sz="1200" spc="-10">
                          <a:effectLst/>
                        </a:rPr>
                        <a:t> </a:t>
                      </a:r>
                      <a:r>
                        <a:rPr lang="en-US" sz="1200">
                          <a:effectLst/>
                        </a:rPr>
                        <a:t>the</a:t>
                      </a:r>
                      <a:r>
                        <a:rPr lang="en-US" sz="1200" spc="-15">
                          <a:effectLst/>
                        </a:rPr>
                        <a:t> </a:t>
                      </a:r>
                      <a:r>
                        <a:rPr lang="en-US" sz="1200">
                          <a:effectLst/>
                        </a:rPr>
                        <a:t>content</a:t>
                      </a:r>
                      <a:r>
                        <a:rPr lang="en-US" sz="1200" spc="-35">
                          <a:effectLst/>
                        </a:rPr>
                        <a:t> </a:t>
                      </a:r>
                      <a:r>
                        <a:rPr lang="en-US" sz="1200">
                          <a:effectLst/>
                        </a:rPr>
                        <a:t>include</a:t>
                      </a:r>
                      <a:r>
                        <a:rPr lang="en-US" sz="1200" spc="-35">
                          <a:effectLst/>
                        </a:rPr>
                        <a:t> </a:t>
                      </a:r>
                      <a:r>
                        <a:rPr lang="en-US" sz="1200">
                          <a:effectLst/>
                        </a:rPr>
                        <a:t>perspectives</a:t>
                      </a:r>
                      <a:r>
                        <a:rPr lang="en-US" sz="1200" spc="-45">
                          <a:effectLst/>
                        </a:rPr>
                        <a:t> </a:t>
                      </a:r>
                      <a:r>
                        <a:rPr lang="en-US" sz="1200">
                          <a:effectLst/>
                        </a:rPr>
                        <a:t>of (or information</a:t>
                      </a:r>
                      <a:r>
                        <a:rPr lang="en-US" sz="1200" spc="-35">
                          <a:effectLst/>
                        </a:rPr>
                        <a:t> </a:t>
                      </a:r>
                      <a:r>
                        <a:rPr lang="en-US" sz="1200">
                          <a:effectLst/>
                        </a:rPr>
                        <a:t>about)</a:t>
                      </a:r>
                      <a:r>
                        <a:rPr lang="en-US" sz="1200" spc="-25">
                          <a:effectLst/>
                        </a:rPr>
                        <a:t> </a:t>
                      </a:r>
                      <a:r>
                        <a:rPr lang="en-US" sz="1200">
                          <a:effectLst/>
                        </a:rPr>
                        <a:t>diverse groups?</a:t>
                      </a:r>
                      <a:endParaRPr lang="en-ZA" sz="1000">
                        <a:effectLst/>
                      </a:endParaRPr>
                    </a:p>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0">
                <a:tc>
                  <a:txBody>
                    <a:bodyPr/>
                    <a:lstStyle/>
                    <a:p>
                      <a:pPr marL="12700" marR="62865" algn="just">
                        <a:spcBef>
                          <a:spcPts val="130"/>
                        </a:spcBef>
                        <a:spcAft>
                          <a:spcPts val="0"/>
                        </a:spcAft>
                      </a:pPr>
                      <a:r>
                        <a:rPr lang="en-US" sz="1200">
                          <a:effectLst/>
                        </a:rPr>
                        <a:t>5</a:t>
                      </a:r>
                      <a:endParaRPr lang="en-ZA" sz="1000">
                        <a:effectLst/>
                        <a:latin typeface="Calibri" panose="020F0502020204030204" pitchFamily="34" charset="0"/>
                      </a:endParaRPr>
                    </a:p>
                  </a:txBody>
                  <a:tcPr marL="68580" marR="68580" marT="0" marB="0"/>
                </a:tc>
                <a:tc>
                  <a:txBody>
                    <a:bodyPr/>
                    <a:lstStyle/>
                    <a:p>
                      <a:pPr marL="12700" algn="just">
                        <a:spcBef>
                          <a:spcPts val="210"/>
                        </a:spcBef>
                        <a:spcAft>
                          <a:spcPts val="0"/>
                        </a:spcAft>
                      </a:pPr>
                      <a:r>
                        <a:rPr lang="en-US" sz="1200">
                          <a:effectLst/>
                        </a:rPr>
                        <a:t>Do examples</a:t>
                      </a:r>
                      <a:r>
                        <a:rPr lang="en-US" sz="1200" spc="-40">
                          <a:effectLst/>
                        </a:rPr>
                        <a:t> </a:t>
                      </a:r>
                      <a:r>
                        <a:rPr lang="en-US" sz="1200">
                          <a:effectLst/>
                        </a:rPr>
                        <a:t>used</a:t>
                      </a:r>
                      <a:r>
                        <a:rPr lang="en-US" sz="1200" spc="-5">
                          <a:effectLst/>
                        </a:rPr>
                        <a:t> </a:t>
                      </a:r>
                      <a:r>
                        <a:rPr lang="en-US" sz="1200">
                          <a:effectLst/>
                        </a:rPr>
                        <a:t>to</a:t>
                      </a:r>
                      <a:r>
                        <a:rPr lang="en-US" sz="1200" spc="-5">
                          <a:effectLst/>
                        </a:rPr>
                        <a:t> </a:t>
                      </a:r>
                      <a:r>
                        <a:rPr lang="en-US" sz="1200">
                          <a:effectLst/>
                        </a:rPr>
                        <a:t>illustrate</a:t>
                      </a:r>
                      <a:r>
                        <a:rPr lang="en-US" sz="1200" spc="-30">
                          <a:effectLst/>
                        </a:rPr>
                        <a:t> </a:t>
                      </a:r>
                      <a:r>
                        <a:rPr lang="en-US" sz="1200">
                          <a:effectLst/>
                        </a:rPr>
                        <a:t>key</a:t>
                      </a:r>
                      <a:r>
                        <a:rPr lang="en-US" sz="1200" spc="-10">
                          <a:effectLst/>
                        </a:rPr>
                        <a:t> </a:t>
                      </a:r>
                      <a:r>
                        <a:rPr lang="en-US" sz="1200">
                          <a:effectLst/>
                        </a:rPr>
                        <a:t>concepts/theories</a:t>
                      </a:r>
                      <a:r>
                        <a:rPr lang="en-US" sz="1200" spc="-75">
                          <a:effectLst/>
                        </a:rPr>
                        <a:t> </a:t>
                      </a:r>
                      <a:r>
                        <a:rPr lang="en-US" sz="1200">
                          <a:effectLst/>
                        </a:rPr>
                        <a:t>include</a:t>
                      </a:r>
                      <a:r>
                        <a:rPr lang="en-US" sz="1200" spc="-35">
                          <a:effectLst/>
                        </a:rPr>
                        <a:t> </a:t>
                      </a:r>
                      <a:r>
                        <a:rPr lang="en-US" sz="1200">
                          <a:effectLst/>
                        </a:rPr>
                        <a:t>a</a:t>
                      </a:r>
                      <a:r>
                        <a:rPr lang="en-US" sz="1200" spc="-5">
                          <a:effectLst/>
                        </a:rPr>
                        <a:t> </a:t>
                      </a:r>
                      <a:r>
                        <a:rPr lang="en-US" sz="1200">
                          <a:effectLst/>
                        </a:rPr>
                        <a:t>variety</a:t>
                      </a:r>
                      <a:r>
                        <a:rPr lang="en-US" sz="1200" spc="-25">
                          <a:effectLst/>
                        </a:rPr>
                        <a:t> </a:t>
                      </a:r>
                      <a:r>
                        <a:rPr lang="en-US" sz="1200">
                          <a:effectLst/>
                        </a:rPr>
                        <a:t>of groups?</a:t>
                      </a:r>
                      <a:endParaRPr lang="en-ZA" sz="1000">
                        <a:effectLst/>
                      </a:endParaRPr>
                    </a:p>
                    <a:p>
                      <a:pPr marL="12700" marR="62865" algn="just">
                        <a:spcBef>
                          <a:spcPts val="130"/>
                        </a:spcBef>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0">
                <a:tc>
                  <a:txBody>
                    <a:bodyPr/>
                    <a:lstStyle/>
                    <a:p>
                      <a:pPr marL="12700" algn="just">
                        <a:spcBef>
                          <a:spcPts val="210"/>
                        </a:spcBef>
                        <a:spcAft>
                          <a:spcPts val="0"/>
                        </a:spcAft>
                      </a:pPr>
                      <a:r>
                        <a:rPr lang="en-US" sz="1200">
                          <a:effectLst/>
                        </a:rPr>
                        <a:t>6</a:t>
                      </a:r>
                      <a:endParaRPr lang="en-ZA" sz="1000">
                        <a:effectLst/>
                        <a:latin typeface="Calibri" panose="020F0502020204030204" pitchFamily="34" charset="0"/>
                      </a:endParaRPr>
                    </a:p>
                  </a:txBody>
                  <a:tcPr marL="68580" marR="68580" marT="0" marB="0"/>
                </a:tc>
                <a:tc>
                  <a:txBody>
                    <a:bodyPr/>
                    <a:lstStyle/>
                    <a:p>
                      <a:pPr marL="12700" algn="just">
                        <a:spcBef>
                          <a:spcPts val="210"/>
                        </a:spcBef>
                        <a:spcAft>
                          <a:spcPts val="0"/>
                        </a:spcAft>
                      </a:pPr>
                      <a:r>
                        <a:rPr lang="en-US" sz="1200">
                          <a:effectLst/>
                        </a:rPr>
                        <a:t>Does</a:t>
                      </a:r>
                      <a:r>
                        <a:rPr lang="en-US" sz="1200" spc="-10">
                          <a:effectLst/>
                        </a:rPr>
                        <a:t> </a:t>
                      </a:r>
                      <a:r>
                        <a:rPr lang="en-US" sz="1200">
                          <a:effectLst/>
                        </a:rPr>
                        <a:t>the</a:t>
                      </a:r>
                      <a:r>
                        <a:rPr lang="en-US" sz="1200" spc="-15">
                          <a:effectLst/>
                        </a:rPr>
                        <a:t> </a:t>
                      </a:r>
                      <a:r>
                        <a:rPr lang="en-US" sz="1200">
                          <a:effectLst/>
                        </a:rPr>
                        <a:t>content</a:t>
                      </a:r>
                      <a:r>
                        <a:rPr lang="en-US" sz="1200" spc="-35">
                          <a:effectLst/>
                        </a:rPr>
                        <a:t> </a:t>
                      </a:r>
                      <a:r>
                        <a:rPr lang="en-US" sz="1200">
                          <a:effectLst/>
                        </a:rPr>
                        <a:t>promote</a:t>
                      </a:r>
                      <a:r>
                        <a:rPr lang="en-US" sz="1200" spc="-40">
                          <a:effectLst/>
                        </a:rPr>
                        <a:t> </a:t>
                      </a:r>
                      <a:r>
                        <a:rPr lang="en-US" sz="1200">
                          <a:effectLst/>
                        </a:rPr>
                        <a:t>critical</a:t>
                      </a:r>
                      <a:r>
                        <a:rPr lang="en-US" sz="1200" spc="-35">
                          <a:effectLst/>
                        </a:rPr>
                        <a:t> </a:t>
                      </a:r>
                      <a:r>
                        <a:rPr lang="en-US" sz="1200">
                          <a:effectLst/>
                        </a:rPr>
                        <a:t>analysis</a:t>
                      </a:r>
                      <a:r>
                        <a:rPr lang="en-US" sz="1200" spc="-25">
                          <a:effectLst/>
                        </a:rPr>
                        <a:t> </a:t>
                      </a:r>
                      <a:r>
                        <a:rPr lang="en-US" sz="1200">
                          <a:effectLst/>
                        </a:rPr>
                        <a:t>of social</a:t>
                      </a:r>
                      <a:r>
                        <a:rPr lang="en-US" sz="1200" spc="-25">
                          <a:effectLst/>
                        </a:rPr>
                        <a:t> </a:t>
                      </a:r>
                      <a:r>
                        <a:rPr lang="en-US" sz="1200">
                          <a:effectLst/>
                        </a:rPr>
                        <a:t>realities, with particular reference to the South African and African realities?</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0">
                <a:tc>
                  <a:txBody>
                    <a:bodyPr/>
                    <a:lstStyle/>
                    <a:p>
                      <a:pPr marL="12700" algn="just">
                        <a:spcBef>
                          <a:spcPts val="95"/>
                        </a:spcBef>
                        <a:spcAft>
                          <a:spcPts val="0"/>
                        </a:spcAft>
                      </a:pPr>
                      <a:r>
                        <a:rPr lang="en-US" sz="1200">
                          <a:effectLst/>
                        </a:rPr>
                        <a:t>7</a:t>
                      </a:r>
                      <a:endParaRPr lang="en-ZA" sz="1000">
                        <a:effectLst/>
                        <a:latin typeface="Calibri" panose="020F0502020204030204" pitchFamily="34" charset="0"/>
                      </a:endParaRPr>
                    </a:p>
                  </a:txBody>
                  <a:tcPr marL="68580" marR="68580" marT="0" marB="0"/>
                </a:tc>
                <a:tc>
                  <a:txBody>
                    <a:bodyPr/>
                    <a:lstStyle/>
                    <a:p>
                      <a:pPr marL="12700" algn="just">
                        <a:spcBef>
                          <a:spcPts val="140"/>
                        </a:spcBef>
                        <a:spcAft>
                          <a:spcPts val="0"/>
                        </a:spcAft>
                      </a:pPr>
                      <a:r>
                        <a:rPr lang="en-US" sz="1200">
                          <a:effectLst/>
                        </a:rPr>
                        <a:t>Does the curriculum content selected avoid alienation from institutional Contexts; the knowledge taught; and teaching approaches?</a:t>
                      </a:r>
                      <a:endParaRPr lang="en-ZA" sz="1000">
                        <a:effectLst/>
                      </a:endParaRPr>
                    </a:p>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dirty="0">
                          <a:effectLst/>
                        </a:rPr>
                        <a:t> </a:t>
                      </a:r>
                      <a:endParaRPr lang="en-ZA" sz="1000" dirty="0">
                        <a:effectLst/>
                        <a:latin typeface="Calibri" panose="020F0502020204030204" pitchFamily="34" charset="0"/>
                      </a:endParaRPr>
                    </a:p>
                  </a:txBody>
                  <a:tcPr marL="68580" marR="68580" marT="0" marB="0"/>
                </a:tc>
              </a:tr>
            </a:tbl>
          </a:graphicData>
        </a:graphic>
      </p:graphicFrame>
      <p:sp>
        <p:nvSpPr>
          <p:cNvPr id="5" name="Rectangle 1"/>
          <p:cNvSpPr>
            <a:spLocks noChangeArrowheads="1"/>
          </p:cNvSpPr>
          <p:nvPr/>
        </p:nvSpPr>
        <p:spPr bwMode="auto">
          <a:xfrm>
            <a:off x="1912938" y="1754188"/>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chemeClr val="tx1"/>
                </a:solidFill>
                <a:effectLst/>
                <a:latin typeface="Arial Narrow" panose="020B0606020202030204" pitchFamily="34" charset="0"/>
                <a:cs typeface="Arial" panose="020B0604020202020204" pitchFamily="34" charset="0"/>
              </a:rPr>
              <a:t>4.4   Texts, Readings, Materials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989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887100"/>
          </a:xfrm>
        </p:spPr>
        <p:style>
          <a:lnRef idx="1">
            <a:schemeClr val="accent6"/>
          </a:lnRef>
          <a:fillRef idx="3">
            <a:schemeClr val="accent6"/>
          </a:fillRef>
          <a:effectRef idx="2">
            <a:schemeClr val="accent6"/>
          </a:effectRef>
          <a:fontRef idx="minor">
            <a:schemeClr val="lt1"/>
          </a:fontRef>
        </p:style>
        <p:txBody>
          <a:bodyPr>
            <a:normAutofit/>
          </a:bodyPr>
          <a:lstStyle/>
          <a:p>
            <a:r>
              <a:rPr lang="en-US" sz="2400" b="1" dirty="0" smtClean="0">
                <a:solidFill>
                  <a:schemeClr val="tx1"/>
                </a:solidFill>
                <a:latin typeface="Arial" panose="020B0604020202020204" pitchFamily="34" charset="0"/>
                <a:cs typeface="Arial" panose="020B0604020202020204" pitchFamily="34" charset="0"/>
              </a:rPr>
              <a:t>SAMPLE CHECKLIST ON STUDY MATERIAL</a:t>
            </a:r>
            <a:endParaRPr lang="en-ZA" sz="2400" b="1" dirty="0">
              <a:solidFill>
                <a:schemeClr val="tx1"/>
              </a:solidFill>
              <a:latin typeface="Arial" panose="020B0604020202020204" pitchFamily="34" charset="0"/>
              <a:cs typeface="Arial" panose="020B0604020202020204" pitchFamily="34" charset="0"/>
            </a:endParaRPr>
          </a:p>
        </p:txBody>
      </p:sp>
      <p:sp>
        <p:nvSpPr>
          <p:cNvPr id="5" name="Rectangle 1"/>
          <p:cNvSpPr>
            <a:spLocks noChangeArrowheads="1"/>
          </p:cNvSpPr>
          <p:nvPr/>
        </p:nvSpPr>
        <p:spPr bwMode="auto">
          <a:xfrm>
            <a:off x="5930233" y="1844288"/>
            <a:ext cx="187141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Arial Narrow" panose="020B0606020202030204" pitchFamily="34" charset="0"/>
                <a:cs typeface="Arial" panose="020B0604020202020204" pitchFamily="34" charset="0"/>
              </a:rPr>
              <a:t>  Texts, Readings, Materials</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70809732"/>
              </p:ext>
            </p:extLst>
          </p:nvPr>
        </p:nvGraphicFramePr>
        <p:xfrm>
          <a:off x="1461541" y="1296651"/>
          <a:ext cx="7330190" cy="4829577"/>
        </p:xfrm>
        <a:graphic>
          <a:graphicData uri="http://schemas.openxmlformats.org/drawingml/2006/table">
            <a:tbl>
              <a:tblPr firstRow="1" firstCol="1" bandRow="1">
                <a:tableStyleId>{5C22544A-7EE6-4342-B048-85BDC9FD1C3A}</a:tableStyleId>
              </a:tblPr>
              <a:tblGrid>
                <a:gridCol w="408764"/>
                <a:gridCol w="5426452"/>
                <a:gridCol w="534303"/>
                <a:gridCol w="592478"/>
                <a:gridCol w="368193"/>
              </a:tblGrid>
              <a:tr h="357728">
                <a:tc>
                  <a:txBody>
                    <a:bodyPr/>
                    <a:lstStyle/>
                    <a:p>
                      <a:pPr algn="just">
                        <a:spcAft>
                          <a:spcPts val="0"/>
                        </a:spcAft>
                      </a:pPr>
                      <a:r>
                        <a:rPr lang="en-US" sz="1100" dirty="0">
                          <a:effectLst/>
                        </a:rPr>
                        <a:t>No</a:t>
                      </a:r>
                      <a:endParaRPr lang="en-ZA" sz="900" dirty="0">
                        <a:effectLst/>
                        <a:latin typeface="Calibri" panose="020F0502020204030204" pitchFamily="34" charset="0"/>
                      </a:endParaRPr>
                    </a:p>
                  </a:txBody>
                  <a:tcPr marL="62861" marR="62861" marT="0" marB="0"/>
                </a:tc>
                <a:tc>
                  <a:txBody>
                    <a:bodyPr/>
                    <a:lstStyle/>
                    <a:p>
                      <a:pPr algn="just">
                        <a:spcAft>
                          <a:spcPts val="0"/>
                        </a:spcAft>
                      </a:pPr>
                      <a:r>
                        <a:rPr lang="en-US" sz="1100">
                          <a:effectLst/>
                        </a:rPr>
                        <a:t>Content </a:t>
                      </a:r>
                      <a:endParaRPr lang="en-ZA" sz="900">
                        <a:effectLst/>
                        <a:latin typeface="Calibri" panose="020F0502020204030204" pitchFamily="34" charset="0"/>
                      </a:endParaRPr>
                    </a:p>
                  </a:txBody>
                  <a:tcPr marL="62861" marR="62861" marT="0" marB="0"/>
                </a:tc>
                <a:tc gridSpan="3">
                  <a:txBody>
                    <a:bodyPr/>
                    <a:lstStyle/>
                    <a:p>
                      <a:pPr algn="just">
                        <a:spcAft>
                          <a:spcPts val="0"/>
                        </a:spcAft>
                      </a:pPr>
                      <a:r>
                        <a:rPr lang="en-US" sz="1100">
                          <a:effectLst/>
                        </a:rPr>
                        <a:t>Standard and Need</a:t>
                      </a:r>
                      <a:endParaRPr lang="en-ZA" sz="900">
                        <a:effectLst/>
                        <a:latin typeface="Calibri" panose="020F0502020204030204" pitchFamily="34" charset="0"/>
                      </a:endParaRPr>
                    </a:p>
                  </a:txBody>
                  <a:tcPr marL="62861" marR="62861" marT="0" marB="0"/>
                </a:tc>
                <a:tc hMerge="1">
                  <a:txBody>
                    <a:bodyPr/>
                    <a:lstStyle/>
                    <a:p>
                      <a:endParaRPr lang="en-ZA"/>
                    </a:p>
                  </a:txBody>
                  <a:tcPr/>
                </a:tc>
                <a:tc hMerge="1">
                  <a:txBody>
                    <a:bodyPr/>
                    <a:lstStyle/>
                    <a:p>
                      <a:endParaRPr lang="en-ZA"/>
                    </a:p>
                  </a:txBody>
                  <a:tcPr/>
                </a:tc>
              </a:tr>
              <a:tr h="178877">
                <a:tc>
                  <a:txBody>
                    <a:bodyPr/>
                    <a:lstStyle/>
                    <a:p>
                      <a:pPr marL="241300" indent="-228600">
                        <a:spcBef>
                          <a:spcPts val="155"/>
                        </a:spcBef>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marL="12700">
                        <a:spcAft>
                          <a:spcPts val="0"/>
                        </a:spcAft>
                      </a:pPr>
                      <a:r>
                        <a:rPr lang="en-US" sz="1100" spc="15">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Yes</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No</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NI</a:t>
                      </a:r>
                      <a:endParaRPr lang="en-ZA" sz="900">
                        <a:effectLst/>
                        <a:latin typeface="Calibri" panose="020F0502020204030204" pitchFamily="34" charset="0"/>
                      </a:endParaRPr>
                    </a:p>
                  </a:txBody>
                  <a:tcPr marL="62861" marR="62861" marT="0" marB="0"/>
                </a:tc>
              </a:tr>
              <a:tr h="536631">
                <a:tc>
                  <a:txBody>
                    <a:bodyPr/>
                    <a:lstStyle/>
                    <a:p>
                      <a:pPr marL="241300" indent="-228600">
                        <a:spcBef>
                          <a:spcPts val="155"/>
                        </a:spcBef>
                        <a:spcAft>
                          <a:spcPts val="0"/>
                        </a:spcAft>
                      </a:pPr>
                      <a:r>
                        <a:rPr lang="en-US" sz="1100">
                          <a:effectLst/>
                        </a:rPr>
                        <a:t>1</a:t>
                      </a:r>
                      <a:endParaRPr lang="en-ZA" sz="900">
                        <a:effectLst/>
                        <a:latin typeface="Calibri" panose="020F0502020204030204" pitchFamily="34" charset="0"/>
                      </a:endParaRPr>
                    </a:p>
                  </a:txBody>
                  <a:tcPr marL="62861" marR="62861" marT="0" marB="0"/>
                </a:tc>
                <a:tc>
                  <a:txBody>
                    <a:bodyPr/>
                    <a:lstStyle/>
                    <a:p>
                      <a:pPr marL="12700" algn="just">
                        <a:spcAft>
                          <a:spcPts val="0"/>
                        </a:spcAft>
                      </a:pPr>
                      <a:r>
                        <a:rPr lang="en-US" sz="1100" spc="15">
                          <a:effectLst/>
                        </a:rPr>
                        <a:t>D</a:t>
                      </a:r>
                      <a:r>
                        <a:rPr lang="en-US" sz="1100" spc="10">
                          <a:effectLst/>
                        </a:rPr>
                        <a:t>oe</a:t>
                      </a:r>
                      <a:r>
                        <a:rPr lang="en-US" sz="1100">
                          <a:effectLst/>
                        </a:rPr>
                        <a:t>s</a:t>
                      </a:r>
                      <a:r>
                        <a:rPr lang="en-US" sz="1100" spc="-70">
                          <a:effectLst/>
                        </a:rPr>
                        <a:t> </a:t>
                      </a:r>
                      <a:r>
                        <a:rPr lang="en-US" sz="1100" spc="5">
                          <a:effectLst/>
                        </a:rPr>
                        <a:t>t</a:t>
                      </a:r>
                      <a:r>
                        <a:rPr lang="en-US" sz="1100" spc="10">
                          <a:effectLst/>
                        </a:rPr>
                        <a:t>h</a:t>
                      </a:r>
                      <a:r>
                        <a:rPr lang="en-US" sz="1100">
                          <a:effectLst/>
                        </a:rPr>
                        <a:t>e</a:t>
                      </a:r>
                      <a:r>
                        <a:rPr lang="en-US" sz="1100" spc="25">
                          <a:effectLst/>
                        </a:rPr>
                        <a:t> </a:t>
                      </a:r>
                      <a:r>
                        <a:rPr lang="en-US" sz="1100" spc="10">
                          <a:effectLst/>
                        </a:rPr>
                        <a:t>con</a:t>
                      </a:r>
                      <a:r>
                        <a:rPr lang="en-US" sz="1100" spc="5">
                          <a:effectLst/>
                        </a:rPr>
                        <a:t>t</a:t>
                      </a:r>
                      <a:r>
                        <a:rPr lang="en-US" sz="1100" spc="10">
                          <a:effectLst/>
                        </a:rPr>
                        <a:t>en</a:t>
                      </a:r>
                      <a:r>
                        <a:rPr lang="en-US" sz="1100">
                          <a:effectLst/>
                        </a:rPr>
                        <a:t>t</a:t>
                      </a:r>
                      <a:r>
                        <a:rPr lang="en-US" sz="1100" spc="70">
                          <a:effectLst/>
                        </a:rPr>
                        <a:t> </a:t>
                      </a:r>
                      <a:r>
                        <a:rPr lang="en-US" sz="1100" spc="5">
                          <a:effectLst/>
                        </a:rPr>
                        <a:t>i</a:t>
                      </a:r>
                      <a:r>
                        <a:rPr lang="en-US" sz="1100" spc="10">
                          <a:effectLst/>
                        </a:rPr>
                        <a:t>nc</a:t>
                      </a:r>
                      <a:r>
                        <a:rPr lang="en-US" sz="1100" spc="5">
                          <a:effectLst/>
                        </a:rPr>
                        <a:t>l</a:t>
                      </a:r>
                      <a:r>
                        <a:rPr lang="en-US" sz="1100" spc="10">
                          <a:effectLst/>
                        </a:rPr>
                        <a:t>ud</a:t>
                      </a:r>
                      <a:r>
                        <a:rPr lang="en-US" sz="1100">
                          <a:effectLst/>
                        </a:rPr>
                        <a:t>e</a:t>
                      </a:r>
                      <a:r>
                        <a:rPr lang="en-US" sz="1100" spc="-5">
                          <a:effectLst/>
                        </a:rPr>
                        <a:t> </a:t>
                      </a:r>
                      <a:r>
                        <a:rPr lang="en-US" sz="1100" spc="5">
                          <a:effectLst/>
                        </a:rPr>
                        <a:t>t</a:t>
                      </a:r>
                      <a:r>
                        <a:rPr lang="en-US" sz="1100" spc="10">
                          <a:effectLst/>
                        </a:rPr>
                        <a:t>h</a:t>
                      </a:r>
                      <a:r>
                        <a:rPr lang="en-US" sz="1100">
                          <a:effectLst/>
                        </a:rPr>
                        <a:t>e</a:t>
                      </a:r>
                      <a:r>
                        <a:rPr lang="en-US" sz="1100" spc="25">
                          <a:effectLst/>
                        </a:rPr>
                        <a:t> </a:t>
                      </a:r>
                      <a:r>
                        <a:rPr lang="en-US" sz="1100" spc="10">
                          <a:effectLst/>
                        </a:rPr>
                        <a:t>con</a:t>
                      </a:r>
                      <a:r>
                        <a:rPr lang="en-US" sz="1100" spc="5">
                          <a:effectLst/>
                        </a:rPr>
                        <a:t>t</a:t>
                      </a:r>
                      <a:r>
                        <a:rPr lang="en-US" sz="1100" spc="10">
                          <a:effectLst/>
                        </a:rPr>
                        <a:t>r</a:t>
                      </a:r>
                      <a:r>
                        <a:rPr lang="en-US" sz="1100" spc="5">
                          <a:effectLst/>
                        </a:rPr>
                        <a:t>i</a:t>
                      </a:r>
                      <a:r>
                        <a:rPr lang="en-US" sz="1100" spc="10">
                          <a:effectLst/>
                        </a:rPr>
                        <a:t>bu</a:t>
                      </a:r>
                      <a:r>
                        <a:rPr lang="en-US" sz="1100" spc="5">
                          <a:effectLst/>
                        </a:rPr>
                        <a:t>ti</a:t>
                      </a:r>
                      <a:r>
                        <a:rPr lang="en-US" sz="1100" spc="10">
                          <a:effectLst/>
                        </a:rPr>
                        <a:t>on</a:t>
                      </a:r>
                      <a:r>
                        <a:rPr lang="en-US" sz="1100">
                          <a:effectLst/>
                        </a:rPr>
                        <a:t>s </a:t>
                      </a:r>
                      <a:r>
                        <a:rPr lang="en-US" sz="1100" spc="10">
                          <a:effectLst/>
                        </a:rPr>
                        <a:t>an</a:t>
                      </a:r>
                      <a:r>
                        <a:rPr lang="en-US" sz="1100">
                          <a:effectLst/>
                        </a:rPr>
                        <a:t>d</a:t>
                      </a:r>
                      <a:r>
                        <a:rPr lang="en-US" sz="1100" spc="70">
                          <a:effectLst/>
                        </a:rPr>
                        <a:t> </a:t>
                      </a:r>
                      <a:r>
                        <a:rPr lang="en-US" sz="1100" spc="10">
                          <a:effectLst/>
                        </a:rPr>
                        <a:t>h</a:t>
                      </a:r>
                      <a:r>
                        <a:rPr lang="en-US" sz="1100" spc="5">
                          <a:effectLst/>
                        </a:rPr>
                        <a:t>i</a:t>
                      </a:r>
                      <a:r>
                        <a:rPr lang="en-US" sz="1100" spc="10">
                          <a:effectLst/>
                        </a:rPr>
                        <a:t>s</a:t>
                      </a:r>
                      <a:r>
                        <a:rPr lang="en-US" sz="1100" spc="5">
                          <a:effectLst/>
                        </a:rPr>
                        <a:t>t</a:t>
                      </a:r>
                      <a:r>
                        <a:rPr lang="en-US" sz="1100" spc="10">
                          <a:effectLst/>
                        </a:rPr>
                        <a:t>or</a:t>
                      </a:r>
                      <a:r>
                        <a:rPr lang="en-US" sz="1100" spc="5">
                          <a:effectLst/>
                        </a:rPr>
                        <a:t>i</a:t>
                      </a:r>
                      <a:r>
                        <a:rPr lang="en-US" sz="1100" spc="10">
                          <a:effectLst/>
                        </a:rPr>
                        <a:t>e</a:t>
                      </a:r>
                      <a:r>
                        <a:rPr lang="en-US" sz="1100">
                          <a:effectLst/>
                        </a:rPr>
                        <a:t>s</a:t>
                      </a:r>
                      <a:r>
                        <a:rPr lang="en-US" sz="1100" spc="-10">
                          <a:effectLst/>
                        </a:rPr>
                        <a:t> </a:t>
                      </a:r>
                      <a:r>
                        <a:rPr lang="en-US" sz="1100" spc="10">
                          <a:effectLst/>
                        </a:rPr>
                        <a:t>o</a:t>
                      </a:r>
                      <a:r>
                        <a:rPr lang="en-US" sz="1100">
                          <a:effectLst/>
                        </a:rPr>
                        <a:t>f</a:t>
                      </a:r>
                      <a:r>
                        <a:rPr lang="en-US" sz="1100" spc="55">
                          <a:effectLst/>
                        </a:rPr>
                        <a:t> South African Liberation Movements as they impacted on law and justice</a:t>
                      </a:r>
                      <a:r>
                        <a:rPr lang="en-US" sz="1100">
                          <a:effectLst/>
                        </a:rPr>
                        <a:t>?</a:t>
                      </a:r>
                      <a:endParaRPr lang="en-ZA" sz="900">
                        <a:effectLst/>
                      </a:endParaRPr>
                    </a:p>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r>
              <a:tr h="536631">
                <a:tc>
                  <a:txBody>
                    <a:bodyPr/>
                    <a:lstStyle/>
                    <a:p>
                      <a:pPr algn="just">
                        <a:spcAft>
                          <a:spcPts val="0"/>
                        </a:spcAft>
                      </a:pPr>
                      <a:r>
                        <a:rPr lang="en-US" sz="1100">
                          <a:effectLst/>
                        </a:rPr>
                        <a:t>2</a:t>
                      </a:r>
                      <a:endParaRPr lang="en-ZA" sz="900">
                        <a:effectLst/>
                        <a:latin typeface="Calibri" panose="020F0502020204030204" pitchFamily="34" charset="0"/>
                      </a:endParaRPr>
                    </a:p>
                  </a:txBody>
                  <a:tcPr marL="62861" marR="62861" marT="0" marB="0"/>
                </a:tc>
                <a:tc>
                  <a:txBody>
                    <a:bodyPr/>
                    <a:lstStyle/>
                    <a:p>
                      <a:pPr marL="12700" algn="just">
                        <a:spcAft>
                          <a:spcPts val="0"/>
                        </a:spcAft>
                      </a:pPr>
                      <a:r>
                        <a:rPr lang="en-US" sz="1100" spc="15">
                          <a:effectLst/>
                        </a:rPr>
                        <a:t>D</a:t>
                      </a:r>
                      <a:r>
                        <a:rPr lang="en-US" sz="1100" spc="10">
                          <a:effectLst/>
                        </a:rPr>
                        <a:t>oe</a:t>
                      </a:r>
                      <a:r>
                        <a:rPr lang="en-US" sz="1100">
                          <a:effectLst/>
                        </a:rPr>
                        <a:t>s</a:t>
                      </a:r>
                      <a:r>
                        <a:rPr lang="en-US" sz="1100" spc="-70">
                          <a:effectLst/>
                        </a:rPr>
                        <a:t> </a:t>
                      </a:r>
                      <a:r>
                        <a:rPr lang="en-US" sz="1100" spc="5">
                          <a:effectLst/>
                        </a:rPr>
                        <a:t>t</a:t>
                      </a:r>
                      <a:r>
                        <a:rPr lang="en-US" sz="1100" spc="10">
                          <a:effectLst/>
                        </a:rPr>
                        <a:t>h</a:t>
                      </a:r>
                      <a:r>
                        <a:rPr lang="en-US" sz="1100">
                          <a:effectLst/>
                        </a:rPr>
                        <a:t>e</a:t>
                      </a:r>
                      <a:r>
                        <a:rPr lang="en-US" sz="1100" spc="25">
                          <a:effectLst/>
                        </a:rPr>
                        <a:t> </a:t>
                      </a:r>
                      <a:r>
                        <a:rPr lang="en-US" sz="1100" spc="10">
                          <a:effectLst/>
                        </a:rPr>
                        <a:t>con</a:t>
                      </a:r>
                      <a:r>
                        <a:rPr lang="en-US" sz="1100" spc="5">
                          <a:effectLst/>
                        </a:rPr>
                        <a:t>t</a:t>
                      </a:r>
                      <a:r>
                        <a:rPr lang="en-US" sz="1100" spc="10">
                          <a:effectLst/>
                        </a:rPr>
                        <a:t>en</a:t>
                      </a:r>
                      <a:r>
                        <a:rPr lang="en-US" sz="1100">
                          <a:effectLst/>
                        </a:rPr>
                        <a:t>t</a:t>
                      </a:r>
                      <a:r>
                        <a:rPr lang="en-US" sz="1100" spc="70">
                          <a:effectLst/>
                        </a:rPr>
                        <a:t> </a:t>
                      </a:r>
                      <a:r>
                        <a:rPr lang="en-US" sz="1100" spc="5">
                          <a:effectLst/>
                        </a:rPr>
                        <a:t>i</a:t>
                      </a:r>
                      <a:r>
                        <a:rPr lang="en-US" sz="1100" spc="10">
                          <a:effectLst/>
                        </a:rPr>
                        <a:t>nc</a:t>
                      </a:r>
                      <a:r>
                        <a:rPr lang="en-US" sz="1100" spc="5">
                          <a:effectLst/>
                        </a:rPr>
                        <a:t>l</a:t>
                      </a:r>
                      <a:r>
                        <a:rPr lang="en-US" sz="1100" spc="10">
                          <a:effectLst/>
                        </a:rPr>
                        <a:t>ud</a:t>
                      </a:r>
                      <a:r>
                        <a:rPr lang="en-US" sz="1100">
                          <a:effectLst/>
                        </a:rPr>
                        <a:t>e</a:t>
                      </a:r>
                      <a:r>
                        <a:rPr lang="en-US" sz="1100" spc="-5">
                          <a:effectLst/>
                        </a:rPr>
                        <a:t> </a:t>
                      </a:r>
                      <a:r>
                        <a:rPr lang="en-US" sz="1100" spc="5">
                          <a:effectLst/>
                        </a:rPr>
                        <a:t>t</a:t>
                      </a:r>
                      <a:r>
                        <a:rPr lang="en-US" sz="1100" spc="10">
                          <a:effectLst/>
                        </a:rPr>
                        <a:t>h</a:t>
                      </a:r>
                      <a:r>
                        <a:rPr lang="en-US" sz="1100">
                          <a:effectLst/>
                        </a:rPr>
                        <a:t>e</a:t>
                      </a:r>
                      <a:r>
                        <a:rPr lang="en-US" sz="1100" spc="25">
                          <a:effectLst/>
                        </a:rPr>
                        <a:t> </a:t>
                      </a:r>
                      <a:r>
                        <a:rPr lang="en-US" sz="1100" spc="10">
                          <a:effectLst/>
                        </a:rPr>
                        <a:t>con</a:t>
                      </a:r>
                      <a:r>
                        <a:rPr lang="en-US" sz="1100" spc="5">
                          <a:effectLst/>
                        </a:rPr>
                        <a:t>t</a:t>
                      </a:r>
                      <a:r>
                        <a:rPr lang="en-US" sz="1100" spc="10">
                          <a:effectLst/>
                        </a:rPr>
                        <a:t>r</a:t>
                      </a:r>
                      <a:r>
                        <a:rPr lang="en-US" sz="1100" spc="5">
                          <a:effectLst/>
                        </a:rPr>
                        <a:t>i</a:t>
                      </a:r>
                      <a:r>
                        <a:rPr lang="en-US" sz="1100" spc="10">
                          <a:effectLst/>
                        </a:rPr>
                        <a:t>bu</a:t>
                      </a:r>
                      <a:r>
                        <a:rPr lang="en-US" sz="1100" spc="5">
                          <a:effectLst/>
                        </a:rPr>
                        <a:t>ti</a:t>
                      </a:r>
                      <a:r>
                        <a:rPr lang="en-US" sz="1100" spc="10">
                          <a:effectLst/>
                        </a:rPr>
                        <a:t>on</a:t>
                      </a:r>
                      <a:r>
                        <a:rPr lang="en-US" sz="1100">
                          <a:effectLst/>
                        </a:rPr>
                        <a:t>s </a:t>
                      </a:r>
                      <a:r>
                        <a:rPr lang="en-US" sz="1100" spc="10">
                          <a:effectLst/>
                        </a:rPr>
                        <a:t>an</a:t>
                      </a:r>
                      <a:r>
                        <a:rPr lang="en-US" sz="1100">
                          <a:effectLst/>
                        </a:rPr>
                        <a:t>d</a:t>
                      </a:r>
                      <a:r>
                        <a:rPr lang="en-US" sz="1100" spc="70">
                          <a:effectLst/>
                        </a:rPr>
                        <a:t> </a:t>
                      </a:r>
                      <a:r>
                        <a:rPr lang="en-US" sz="1100" spc="10">
                          <a:effectLst/>
                        </a:rPr>
                        <a:t>h</a:t>
                      </a:r>
                      <a:r>
                        <a:rPr lang="en-US" sz="1100" spc="5">
                          <a:effectLst/>
                        </a:rPr>
                        <a:t>i</a:t>
                      </a:r>
                      <a:r>
                        <a:rPr lang="en-US" sz="1100" spc="10">
                          <a:effectLst/>
                        </a:rPr>
                        <a:t>s</a:t>
                      </a:r>
                      <a:r>
                        <a:rPr lang="en-US" sz="1100" spc="5">
                          <a:effectLst/>
                        </a:rPr>
                        <a:t>t</a:t>
                      </a:r>
                      <a:r>
                        <a:rPr lang="en-US" sz="1100" spc="10">
                          <a:effectLst/>
                        </a:rPr>
                        <a:t>or</a:t>
                      </a:r>
                      <a:r>
                        <a:rPr lang="en-US" sz="1100" spc="5">
                          <a:effectLst/>
                        </a:rPr>
                        <a:t>i</a:t>
                      </a:r>
                      <a:r>
                        <a:rPr lang="en-US" sz="1100" spc="10">
                          <a:effectLst/>
                        </a:rPr>
                        <a:t>e</a:t>
                      </a:r>
                      <a:r>
                        <a:rPr lang="en-US" sz="1100">
                          <a:effectLst/>
                        </a:rPr>
                        <a:t>s</a:t>
                      </a:r>
                      <a:r>
                        <a:rPr lang="en-US" sz="1100" spc="-10">
                          <a:effectLst/>
                        </a:rPr>
                        <a:t> </a:t>
                      </a:r>
                      <a:r>
                        <a:rPr lang="en-US" sz="1100" spc="10">
                          <a:effectLst/>
                        </a:rPr>
                        <a:t>o</a:t>
                      </a:r>
                      <a:r>
                        <a:rPr lang="en-US" sz="1100">
                          <a:effectLst/>
                        </a:rPr>
                        <a:t>f</a:t>
                      </a:r>
                      <a:r>
                        <a:rPr lang="en-US" sz="1100" spc="55">
                          <a:effectLst/>
                        </a:rPr>
                        <a:t> </a:t>
                      </a:r>
                      <a:r>
                        <a:rPr lang="en-US" sz="1100" spc="10">
                          <a:effectLst/>
                        </a:rPr>
                        <a:t>var</a:t>
                      </a:r>
                      <a:r>
                        <a:rPr lang="en-US" sz="1100" spc="5">
                          <a:effectLst/>
                        </a:rPr>
                        <a:t>i</a:t>
                      </a:r>
                      <a:r>
                        <a:rPr lang="en-US" sz="1100" spc="10">
                          <a:effectLst/>
                        </a:rPr>
                        <a:t>ou</a:t>
                      </a:r>
                      <a:r>
                        <a:rPr lang="en-US" sz="1100">
                          <a:effectLst/>
                        </a:rPr>
                        <a:t>s</a:t>
                      </a:r>
                      <a:r>
                        <a:rPr lang="en-US" sz="1100" spc="-10">
                          <a:effectLst/>
                        </a:rPr>
                        <a:t> </a:t>
                      </a:r>
                      <a:r>
                        <a:rPr lang="en-US" sz="1100" spc="10">
                          <a:effectLst/>
                        </a:rPr>
                        <a:t>cu</a:t>
                      </a:r>
                      <a:r>
                        <a:rPr lang="en-US" sz="1100" spc="5">
                          <a:effectLst/>
                        </a:rPr>
                        <a:t>lt</a:t>
                      </a:r>
                      <a:r>
                        <a:rPr lang="en-US" sz="1100" spc="10">
                          <a:effectLst/>
                        </a:rPr>
                        <a:t>ura</a:t>
                      </a:r>
                      <a:r>
                        <a:rPr lang="en-US" sz="1100">
                          <a:effectLst/>
                        </a:rPr>
                        <a:t>l</a:t>
                      </a:r>
                      <a:r>
                        <a:rPr lang="en-US" sz="1100" spc="-20">
                          <a:effectLst/>
                        </a:rPr>
                        <a:t> </a:t>
                      </a:r>
                      <a:r>
                        <a:rPr lang="en-US" sz="1100" spc="10">
                          <a:effectLst/>
                        </a:rPr>
                        <a:t>groups as sites of knowledges and different epistimologies</a:t>
                      </a:r>
                      <a:r>
                        <a:rPr lang="en-US" sz="1100">
                          <a:effectLst/>
                        </a:rPr>
                        <a:t>?</a:t>
                      </a:r>
                      <a:endParaRPr lang="en-ZA" sz="900">
                        <a:effectLst/>
                      </a:endParaRPr>
                    </a:p>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r>
              <a:tr h="357754">
                <a:tc>
                  <a:txBody>
                    <a:bodyPr/>
                    <a:lstStyle/>
                    <a:p>
                      <a:pPr marL="241300" marR="388620" indent="-228600">
                        <a:spcBef>
                          <a:spcPts val="130"/>
                        </a:spcBef>
                        <a:spcAft>
                          <a:spcPts val="0"/>
                        </a:spcAft>
                      </a:pPr>
                      <a:r>
                        <a:rPr lang="en-US" sz="1100">
                          <a:effectLst/>
                        </a:rPr>
                        <a:t>3</a:t>
                      </a:r>
                      <a:endParaRPr lang="en-ZA" sz="900">
                        <a:effectLst/>
                        <a:latin typeface="Calibri" panose="020F0502020204030204" pitchFamily="34" charset="0"/>
                      </a:endParaRPr>
                    </a:p>
                  </a:txBody>
                  <a:tcPr marL="62861" marR="62861" marT="0" marB="0"/>
                </a:tc>
                <a:tc>
                  <a:txBody>
                    <a:bodyPr/>
                    <a:lstStyle/>
                    <a:p>
                      <a:pPr marL="12700" algn="just">
                        <a:spcAft>
                          <a:spcPts val="0"/>
                        </a:spcAft>
                      </a:pPr>
                      <a:r>
                        <a:rPr lang="en-US" sz="1100" spc="15">
                          <a:effectLst/>
                        </a:rPr>
                        <a:t>D</a:t>
                      </a:r>
                      <a:r>
                        <a:rPr lang="en-US" sz="1100">
                          <a:effectLst/>
                        </a:rPr>
                        <a:t>o</a:t>
                      </a:r>
                      <a:r>
                        <a:rPr lang="en-US" sz="1100" spc="75">
                          <a:effectLst/>
                        </a:rPr>
                        <a:t> </a:t>
                      </a:r>
                      <a:r>
                        <a:rPr lang="en-US" sz="1100" spc="5">
                          <a:effectLst/>
                        </a:rPr>
                        <a:t>t</a:t>
                      </a:r>
                      <a:r>
                        <a:rPr lang="en-US" sz="1100" spc="10">
                          <a:effectLst/>
                        </a:rPr>
                        <a:t>h</a:t>
                      </a:r>
                      <a:r>
                        <a:rPr lang="en-US" sz="1100">
                          <a:effectLst/>
                        </a:rPr>
                        <a:t>e</a:t>
                      </a:r>
                      <a:r>
                        <a:rPr lang="en-US" sz="1100" spc="25">
                          <a:effectLst/>
                        </a:rPr>
                        <a:t> prescribed and recommended </a:t>
                      </a:r>
                      <a:r>
                        <a:rPr lang="en-US" sz="1100" spc="10">
                          <a:effectLst/>
                        </a:rPr>
                        <a:t>read</a:t>
                      </a:r>
                      <a:r>
                        <a:rPr lang="en-US" sz="1100" spc="5">
                          <a:effectLst/>
                        </a:rPr>
                        <a:t>i</a:t>
                      </a:r>
                      <a:r>
                        <a:rPr lang="en-US" sz="1100" spc="10">
                          <a:effectLst/>
                        </a:rPr>
                        <a:t>ngs</a:t>
                      </a:r>
                      <a:r>
                        <a:rPr lang="en-US" sz="1100" spc="15">
                          <a:effectLst/>
                        </a:rPr>
                        <a:t>/</a:t>
                      </a:r>
                      <a:r>
                        <a:rPr lang="en-US" sz="1100" spc="5">
                          <a:effectLst/>
                        </a:rPr>
                        <a:t>r</a:t>
                      </a:r>
                      <a:r>
                        <a:rPr lang="en-US" sz="1100" spc="10">
                          <a:effectLst/>
                        </a:rPr>
                        <a:t>esou</a:t>
                      </a:r>
                      <a:r>
                        <a:rPr lang="en-US" sz="1100" spc="5">
                          <a:effectLst/>
                        </a:rPr>
                        <a:t>r</a:t>
                      </a:r>
                      <a:r>
                        <a:rPr lang="en-US" sz="1100" spc="10">
                          <a:effectLst/>
                        </a:rPr>
                        <a:t>ce</a:t>
                      </a:r>
                      <a:r>
                        <a:rPr lang="en-US" sz="1100">
                          <a:effectLst/>
                        </a:rPr>
                        <a:t>s</a:t>
                      </a:r>
                      <a:r>
                        <a:rPr lang="en-US" sz="1100" spc="-10">
                          <a:effectLst/>
                        </a:rPr>
                        <a:t> </a:t>
                      </a:r>
                      <a:r>
                        <a:rPr lang="en-US" sz="1100" spc="10">
                          <a:effectLst/>
                        </a:rPr>
                        <a:t>p</a:t>
                      </a:r>
                      <a:r>
                        <a:rPr lang="en-US" sz="1100" spc="5">
                          <a:effectLst/>
                        </a:rPr>
                        <a:t>r</a:t>
                      </a:r>
                      <a:r>
                        <a:rPr lang="en-US" sz="1100" spc="10">
                          <a:effectLst/>
                        </a:rPr>
                        <a:t>esen</a:t>
                      </a:r>
                      <a:r>
                        <a:rPr lang="en-US" sz="1100">
                          <a:effectLst/>
                        </a:rPr>
                        <a:t>t</a:t>
                      </a:r>
                      <a:r>
                        <a:rPr lang="en-US" sz="1100" spc="20">
                          <a:effectLst/>
                        </a:rPr>
                        <a:t> </a:t>
                      </a:r>
                      <a:r>
                        <a:rPr lang="en-US" sz="1100" spc="15">
                          <a:effectLst/>
                        </a:rPr>
                        <a:t>m</a:t>
                      </a:r>
                      <a:r>
                        <a:rPr lang="en-US" sz="1100" spc="10">
                          <a:effectLst/>
                        </a:rPr>
                        <a:t>u</a:t>
                      </a:r>
                      <a:r>
                        <a:rPr lang="en-US" sz="1100" spc="5">
                          <a:effectLst/>
                        </a:rPr>
                        <a:t>lti</a:t>
                      </a:r>
                      <a:r>
                        <a:rPr lang="en-US" sz="1100" spc="10">
                          <a:effectLst/>
                        </a:rPr>
                        <a:t>p</a:t>
                      </a:r>
                      <a:r>
                        <a:rPr lang="en-US" sz="1100" spc="5">
                          <a:effectLst/>
                        </a:rPr>
                        <a:t>l</a:t>
                      </a:r>
                      <a:r>
                        <a:rPr lang="en-US" sz="1100">
                          <a:effectLst/>
                        </a:rPr>
                        <a:t>e </a:t>
                      </a:r>
                      <a:r>
                        <a:rPr lang="en-US" sz="1100" spc="10">
                          <a:effectLst/>
                        </a:rPr>
                        <a:t>perspec</a:t>
                      </a:r>
                      <a:r>
                        <a:rPr lang="en-US" sz="1100" spc="5">
                          <a:effectLst/>
                        </a:rPr>
                        <a:t>ti</a:t>
                      </a:r>
                      <a:r>
                        <a:rPr lang="en-US" sz="1100" spc="10">
                          <a:effectLst/>
                        </a:rPr>
                        <a:t>ve</a:t>
                      </a:r>
                      <a:r>
                        <a:rPr lang="en-US" sz="1100">
                          <a:effectLst/>
                        </a:rPr>
                        <a:t>s</a:t>
                      </a:r>
                      <a:r>
                        <a:rPr lang="en-US" sz="1100" spc="-10">
                          <a:effectLst/>
                        </a:rPr>
                        <a:t> </a:t>
                      </a:r>
                      <a:r>
                        <a:rPr lang="en-US" sz="1100" spc="10">
                          <a:effectLst/>
                        </a:rPr>
                        <a:t>o</a:t>
                      </a:r>
                      <a:r>
                        <a:rPr lang="en-US" sz="1100">
                          <a:effectLst/>
                        </a:rPr>
                        <a:t>n</a:t>
                      </a:r>
                      <a:r>
                        <a:rPr lang="en-US" sz="1100" spc="35">
                          <a:effectLst/>
                        </a:rPr>
                        <a:t> </a:t>
                      </a:r>
                      <a:r>
                        <a:rPr lang="en-US" sz="1100" spc="5">
                          <a:effectLst/>
                        </a:rPr>
                        <a:t>i</a:t>
                      </a:r>
                      <a:r>
                        <a:rPr lang="en-US" sz="1100" spc="10">
                          <a:effectLst/>
                        </a:rPr>
                        <a:t>ssues</a:t>
                      </a:r>
                      <a:r>
                        <a:rPr lang="en-US" sz="1100">
                          <a:effectLst/>
                        </a:rPr>
                        <a:t>?</a:t>
                      </a:r>
                      <a:r>
                        <a:rPr lang="en-US" sz="1100" spc="-10">
                          <a:effectLst/>
                        </a:rPr>
                        <a:t> </a:t>
                      </a:r>
                      <a:r>
                        <a:rPr lang="en-US" sz="1100" spc="15">
                          <a:effectLst/>
                        </a:rPr>
                        <a:t>A</a:t>
                      </a:r>
                      <a:r>
                        <a:rPr lang="en-US" sz="1100" spc="10">
                          <a:effectLst/>
                        </a:rPr>
                        <a:t>vo</a:t>
                      </a:r>
                      <a:r>
                        <a:rPr lang="en-US" sz="1100" spc="5">
                          <a:effectLst/>
                        </a:rPr>
                        <a:t>i</a:t>
                      </a:r>
                      <a:r>
                        <a:rPr lang="en-US" sz="1100">
                          <a:effectLst/>
                        </a:rPr>
                        <a:t>d</a:t>
                      </a:r>
                      <a:r>
                        <a:rPr lang="en-US" sz="1100" spc="-15">
                          <a:effectLst/>
                        </a:rPr>
                        <a:t> </a:t>
                      </a:r>
                      <a:r>
                        <a:rPr lang="en-US" sz="1100" spc="10">
                          <a:effectLst/>
                        </a:rPr>
                        <a:t>s</a:t>
                      </a:r>
                      <a:r>
                        <a:rPr lang="en-US" sz="1100" spc="5">
                          <a:effectLst/>
                        </a:rPr>
                        <a:t>t</a:t>
                      </a:r>
                      <a:r>
                        <a:rPr lang="en-US" sz="1100" spc="10">
                          <a:effectLst/>
                        </a:rPr>
                        <a:t>ereo</a:t>
                      </a:r>
                      <a:r>
                        <a:rPr lang="en-US" sz="1100" spc="5">
                          <a:effectLst/>
                        </a:rPr>
                        <a:t>t</a:t>
                      </a:r>
                      <a:r>
                        <a:rPr lang="en-US" sz="1100" spc="10">
                          <a:effectLst/>
                        </a:rPr>
                        <a:t>ypes</a:t>
                      </a:r>
                      <a:r>
                        <a:rPr lang="en-US" sz="1100">
                          <a:effectLst/>
                        </a:rPr>
                        <a:t>?</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r>
              <a:tr h="357754">
                <a:tc>
                  <a:txBody>
                    <a:bodyPr/>
                    <a:lstStyle/>
                    <a:p>
                      <a:pPr algn="just">
                        <a:spcAft>
                          <a:spcPts val="0"/>
                        </a:spcAft>
                      </a:pPr>
                      <a:r>
                        <a:rPr lang="en-US" sz="1100">
                          <a:effectLst/>
                        </a:rPr>
                        <a:t>4</a:t>
                      </a:r>
                      <a:endParaRPr lang="en-ZA" sz="900">
                        <a:effectLst/>
                        <a:latin typeface="Calibri" panose="020F0502020204030204" pitchFamily="34" charset="0"/>
                      </a:endParaRPr>
                    </a:p>
                  </a:txBody>
                  <a:tcPr marL="62861" marR="62861" marT="0" marB="0"/>
                </a:tc>
                <a:tc>
                  <a:txBody>
                    <a:bodyPr/>
                    <a:lstStyle/>
                    <a:p>
                      <a:pPr marL="12700" algn="just">
                        <a:spcAft>
                          <a:spcPts val="0"/>
                        </a:spcAft>
                      </a:pPr>
                      <a:r>
                        <a:rPr lang="en-US" sz="1100" spc="15">
                          <a:effectLst/>
                        </a:rPr>
                        <a:t>D</a:t>
                      </a:r>
                      <a:r>
                        <a:rPr lang="en-US" sz="1100" spc="10">
                          <a:effectLst/>
                        </a:rPr>
                        <a:t>oe</a:t>
                      </a:r>
                      <a:r>
                        <a:rPr lang="en-US" sz="1100">
                          <a:effectLst/>
                        </a:rPr>
                        <a:t>s</a:t>
                      </a:r>
                      <a:r>
                        <a:rPr lang="en-US" sz="1100" spc="-70">
                          <a:effectLst/>
                        </a:rPr>
                        <a:t> </a:t>
                      </a:r>
                      <a:r>
                        <a:rPr lang="en-US" sz="1100" spc="5">
                          <a:effectLst/>
                        </a:rPr>
                        <a:t>t</a:t>
                      </a:r>
                      <a:r>
                        <a:rPr lang="en-US" sz="1100" spc="10">
                          <a:effectLst/>
                        </a:rPr>
                        <a:t>h</a:t>
                      </a:r>
                      <a:r>
                        <a:rPr lang="en-US" sz="1100">
                          <a:effectLst/>
                        </a:rPr>
                        <a:t>e</a:t>
                      </a:r>
                      <a:r>
                        <a:rPr lang="en-US" sz="1100" spc="25">
                          <a:effectLst/>
                        </a:rPr>
                        <a:t> </a:t>
                      </a:r>
                      <a:r>
                        <a:rPr lang="en-US" sz="1100" spc="10">
                          <a:effectLst/>
                        </a:rPr>
                        <a:t>con</a:t>
                      </a:r>
                      <a:r>
                        <a:rPr lang="en-US" sz="1100" spc="5">
                          <a:effectLst/>
                        </a:rPr>
                        <a:t>t</a:t>
                      </a:r>
                      <a:r>
                        <a:rPr lang="en-US" sz="1100" spc="10">
                          <a:effectLst/>
                        </a:rPr>
                        <a:t>en</a:t>
                      </a:r>
                      <a:r>
                        <a:rPr lang="en-US" sz="1100">
                          <a:effectLst/>
                        </a:rPr>
                        <a:t>t</a:t>
                      </a:r>
                      <a:r>
                        <a:rPr lang="en-US" sz="1100" spc="70">
                          <a:effectLst/>
                        </a:rPr>
                        <a:t> and how it is presented </a:t>
                      </a:r>
                      <a:r>
                        <a:rPr lang="en-US" sz="1100" spc="10">
                          <a:effectLst/>
                        </a:rPr>
                        <a:t>pro</a:t>
                      </a:r>
                      <a:r>
                        <a:rPr lang="en-US" sz="1100" spc="20">
                          <a:effectLst/>
                        </a:rPr>
                        <a:t>m</a:t>
                      </a:r>
                      <a:r>
                        <a:rPr lang="en-US" sz="1100" spc="10">
                          <a:effectLst/>
                        </a:rPr>
                        <a:t>o</a:t>
                      </a:r>
                      <a:r>
                        <a:rPr lang="en-US" sz="1100" spc="5">
                          <a:effectLst/>
                        </a:rPr>
                        <a:t>t</a:t>
                      </a:r>
                      <a:r>
                        <a:rPr lang="en-US" sz="1100">
                          <a:effectLst/>
                        </a:rPr>
                        <a:t>e</a:t>
                      </a:r>
                      <a:r>
                        <a:rPr lang="en-US" sz="1100" spc="200">
                          <a:effectLst/>
                        </a:rPr>
                        <a:t> </a:t>
                      </a:r>
                      <a:r>
                        <a:rPr lang="en-US" sz="1100" spc="10">
                          <a:effectLst/>
                        </a:rPr>
                        <a:t>s</a:t>
                      </a:r>
                      <a:r>
                        <a:rPr lang="en-US" sz="1100" spc="5">
                          <a:effectLst/>
                        </a:rPr>
                        <a:t>t</a:t>
                      </a:r>
                      <a:r>
                        <a:rPr lang="en-US" sz="1100" spc="10">
                          <a:effectLst/>
                        </a:rPr>
                        <a:t>uden</a:t>
                      </a:r>
                      <a:r>
                        <a:rPr lang="en-US" sz="1100" spc="5">
                          <a:effectLst/>
                        </a:rPr>
                        <a:t>t</a:t>
                      </a:r>
                      <a:r>
                        <a:rPr lang="en-US" sz="1100" spc="10">
                          <a:effectLst/>
                        </a:rPr>
                        <a:t>s</a:t>
                      </a:r>
                      <a:r>
                        <a:rPr lang="en-US" sz="1100">
                          <a:effectLst/>
                        </a:rPr>
                        <a:t>'</a:t>
                      </a:r>
                      <a:r>
                        <a:rPr lang="en-US" sz="1100" spc="100">
                          <a:effectLst/>
                        </a:rPr>
                        <a:t> </a:t>
                      </a:r>
                      <a:r>
                        <a:rPr lang="en-US" sz="1100" spc="10">
                          <a:effectLst/>
                        </a:rPr>
                        <a:t>cr</a:t>
                      </a:r>
                      <a:r>
                        <a:rPr lang="en-US" sz="1100" spc="5">
                          <a:effectLst/>
                        </a:rPr>
                        <a:t>iti</a:t>
                      </a:r>
                      <a:r>
                        <a:rPr lang="en-US" sz="1100" spc="10">
                          <a:effectLst/>
                        </a:rPr>
                        <a:t>ca</a:t>
                      </a:r>
                      <a:r>
                        <a:rPr lang="en-US" sz="1100">
                          <a:effectLst/>
                        </a:rPr>
                        <a:t>l</a:t>
                      </a:r>
                      <a:endParaRPr lang="en-ZA" sz="900">
                        <a:effectLst/>
                      </a:endParaRPr>
                    </a:p>
                    <a:p>
                      <a:pPr marL="12700" algn="just">
                        <a:spcBef>
                          <a:spcPts val="15"/>
                        </a:spcBef>
                        <a:spcAft>
                          <a:spcPts val="0"/>
                        </a:spcAft>
                      </a:pPr>
                      <a:r>
                        <a:rPr lang="en-US" sz="1100" spc="10">
                          <a:effectLst/>
                        </a:rPr>
                        <a:t>ana</a:t>
                      </a:r>
                      <a:r>
                        <a:rPr lang="en-US" sz="1100" spc="5">
                          <a:effectLst/>
                        </a:rPr>
                        <a:t>l</a:t>
                      </a:r>
                      <a:r>
                        <a:rPr lang="en-US" sz="1100" spc="10">
                          <a:effectLst/>
                        </a:rPr>
                        <a:t>ys</a:t>
                      </a:r>
                      <a:r>
                        <a:rPr lang="en-US" sz="1100" spc="5">
                          <a:effectLst/>
                        </a:rPr>
                        <a:t>i</a:t>
                      </a:r>
                      <a:r>
                        <a:rPr lang="en-US" sz="1100">
                          <a:effectLst/>
                        </a:rPr>
                        <a:t>s</a:t>
                      </a:r>
                      <a:r>
                        <a:rPr lang="en-US" sz="1100" spc="-10">
                          <a:effectLst/>
                        </a:rPr>
                        <a:t> </a:t>
                      </a:r>
                      <a:r>
                        <a:rPr lang="en-US" sz="1100" spc="10">
                          <a:effectLst/>
                        </a:rPr>
                        <a:t>o</a:t>
                      </a:r>
                      <a:r>
                        <a:rPr lang="en-US" sz="1100">
                          <a:effectLst/>
                        </a:rPr>
                        <a:t>f</a:t>
                      </a:r>
                      <a:r>
                        <a:rPr lang="en-US" sz="1100" spc="55">
                          <a:effectLst/>
                        </a:rPr>
                        <a:t> </a:t>
                      </a:r>
                      <a:r>
                        <a:rPr lang="en-US" sz="1100" spc="10">
                          <a:effectLst/>
                        </a:rPr>
                        <a:t>v</a:t>
                      </a:r>
                      <a:r>
                        <a:rPr lang="en-US" sz="1100" spc="5">
                          <a:effectLst/>
                        </a:rPr>
                        <a:t>i</a:t>
                      </a:r>
                      <a:r>
                        <a:rPr lang="en-US" sz="1100" spc="10">
                          <a:effectLst/>
                        </a:rPr>
                        <a:t>e</a:t>
                      </a:r>
                      <a:r>
                        <a:rPr lang="en-US" sz="1100" spc="15">
                          <a:effectLst/>
                        </a:rPr>
                        <a:t>w</a:t>
                      </a:r>
                      <a:r>
                        <a:rPr lang="en-US" sz="1100" spc="10">
                          <a:effectLst/>
                        </a:rPr>
                        <a:t>po</a:t>
                      </a:r>
                      <a:r>
                        <a:rPr lang="en-US" sz="1100" spc="5">
                          <a:effectLst/>
                        </a:rPr>
                        <a:t>i</a:t>
                      </a:r>
                      <a:r>
                        <a:rPr lang="en-US" sz="1100" spc="10">
                          <a:effectLst/>
                        </a:rPr>
                        <a:t>n</a:t>
                      </a:r>
                      <a:r>
                        <a:rPr lang="en-US" sz="1100" spc="5">
                          <a:effectLst/>
                        </a:rPr>
                        <a:t>t</a:t>
                      </a:r>
                      <a:r>
                        <a:rPr lang="en-US" sz="1100" spc="10">
                          <a:effectLst/>
                        </a:rPr>
                        <a:t>s? Is it Eurocentric or multicentric?</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dirty="0">
                          <a:effectLst/>
                        </a:rPr>
                        <a:t> </a:t>
                      </a:r>
                      <a:endParaRPr lang="en-ZA" sz="900" dirty="0">
                        <a:effectLst/>
                        <a:latin typeface="Calibri" panose="020F0502020204030204" pitchFamily="34" charset="0"/>
                      </a:endParaRPr>
                    </a:p>
                  </a:txBody>
                  <a:tcPr marL="62861" marR="62861" marT="0" marB="0"/>
                </a:tc>
              </a:tr>
              <a:tr h="715458">
                <a:tc>
                  <a:txBody>
                    <a:bodyPr/>
                    <a:lstStyle/>
                    <a:p>
                      <a:pPr marL="12700">
                        <a:spcBef>
                          <a:spcPts val="215"/>
                        </a:spcBef>
                        <a:spcAft>
                          <a:spcPts val="0"/>
                        </a:spcAft>
                      </a:pPr>
                      <a:r>
                        <a:rPr lang="en-US" sz="1100">
                          <a:effectLst/>
                        </a:rPr>
                        <a:t>5</a:t>
                      </a:r>
                      <a:endParaRPr lang="en-ZA" sz="900">
                        <a:effectLst/>
                        <a:latin typeface="Calibri" panose="020F0502020204030204" pitchFamily="34" charset="0"/>
                      </a:endParaRPr>
                    </a:p>
                  </a:txBody>
                  <a:tcPr marL="62861" marR="62861" marT="0" marB="0"/>
                </a:tc>
                <a:tc>
                  <a:txBody>
                    <a:bodyPr/>
                    <a:lstStyle/>
                    <a:p>
                      <a:pPr marL="12700" algn="just">
                        <a:spcAft>
                          <a:spcPts val="0"/>
                        </a:spcAft>
                      </a:pPr>
                      <a:r>
                        <a:rPr lang="en-US" sz="1100" spc="15">
                          <a:effectLst/>
                        </a:rPr>
                        <a:t>D</a:t>
                      </a:r>
                      <a:r>
                        <a:rPr lang="en-US" sz="1100" spc="10">
                          <a:effectLst/>
                        </a:rPr>
                        <a:t>oe</a:t>
                      </a:r>
                      <a:r>
                        <a:rPr lang="en-US" sz="1100">
                          <a:effectLst/>
                        </a:rPr>
                        <a:t>s</a:t>
                      </a:r>
                      <a:r>
                        <a:rPr lang="en-US" sz="1100" spc="-70">
                          <a:effectLst/>
                        </a:rPr>
                        <a:t> </a:t>
                      </a:r>
                      <a:r>
                        <a:rPr lang="en-US" sz="1100" spc="5">
                          <a:effectLst/>
                        </a:rPr>
                        <a:t>t</a:t>
                      </a:r>
                      <a:r>
                        <a:rPr lang="en-US" sz="1100" spc="10">
                          <a:effectLst/>
                        </a:rPr>
                        <a:t>h</a:t>
                      </a:r>
                      <a:r>
                        <a:rPr lang="en-US" sz="1100">
                          <a:effectLst/>
                        </a:rPr>
                        <a:t>e</a:t>
                      </a:r>
                      <a:r>
                        <a:rPr lang="en-US" sz="1100" spc="25">
                          <a:effectLst/>
                        </a:rPr>
                        <a:t> </a:t>
                      </a:r>
                      <a:r>
                        <a:rPr lang="en-US" sz="1100" spc="10">
                          <a:effectLst/>
                        </a:rPr>
                        <a:t>con</a:t>
                      </a:r>
                      <a:r>
                        <a:rPr lang="en-US" sz="1100" spc="5">
                          <a:effectLst/>
                        </a:rPr>
                        <a:t>t</a:t>
                      </a:r>
                      <a:r>
                        <a:rPr lang="en-US" sz="1100" spc="10">
                          <a:effectLst/>
                        </a:rPr>
                        <a:t>en</a:t>
                      </a:r>
                      <a:r>
                        <a:rPr lang="en-US" sz="1100">
                          <a:effectLst/>
                        </a:rPr>
                        <a:t>t</a:t>
                      </a:r>
                      <a:r>
                        <a:rPr lang="en-US" sz="1100" spc="70">
                          <a:effectLst/>
                        </a:rPr>
                        <a:t> </a:t>
                      </a:r>
                      <a:r>
                        <a:rPr lang="en-US" sz="1100" spc="10">
                          <a:effectLst/>
                        </a:rPr>
                        <a:t>addres</a:t>
                      </a:r>
                      <a:r>
                        <a:rPr lang="en-US" sz="1100">
                          <a:effectLst/>
                        </a:rPr>
                        <a:t>s</a:t>
                      </a:r>
                      <a:r>
                        <a:rPr lang="en-US" sz="1100" spc="-35">
                          <a:effectLst/>
                        </a:rPr>
                        <a:t> </a:t>
                      </a:r>
                      <a:r>
                        <a:rPr lang="en-US" sz="1100" spc="10">
                          <a:effectLst/>
                        </a:rPr>
                        <a:t>ho</a:t>
                      </a:r>
                      <a:r>
                        <a:rPr lang="en-US" sz="1100">
                          <a:effectLst/>
                        </a:rPr>
                        <a:t>w</a:t>
                      </a:r>
                      <a:r>
                        <a:rPr lang="en-US" sz="1100" spc="175">
                          <a:effectLst/>
                        </a:rPr>
                        <a:t> </a:t>
                      </a:r>
                      <a:r>
                        <a:rPr lang="en-US" sz="1100" spc="10">
                          <a:effectLst/>
                        </a:rPr>
                        <a:t>kno</a:t>
                      </a:r>
                      <a:r>
                        <a:rPr lang="en-US" sz="1100" spc="15">
                          <a:effectLst/>
                        </a:rPr>
                        <a:t>w</a:t>
                      </a:r>
                      <a:r>
                        <a:rPr lang="en-US" sz="1100" spc="5">
                          <a:effectLst/>
                        </a:rPr>
                        <a:t>l</a:t>
                      </a:r>
                      <a:r>
                        <a:rPr lang="en-US" sz="1100" spc="10">
                          <a:effectLst/>
                        </a:rPr>
                        <a:t>edg</a:t>
                      </a:r>
                      <a:r>
                        <a:rPr lang="en-US" sz="1100">
                          <a:effectLst/>
                        </a:rPr>
                        <a:t>e</a:t>
                      </a:r>
                      <a:r>
                        <a:rPr lang="en-US" sz="1100" spc="-5">
                          <a:effectLst/>
                        </a:rPr>
                        <a:t> </a:t>
                      </a:r>
                      <a:r>
                        <a:rPr lang="en-US" sz="1100" spc="5">
                          <a:effectLst/>
                        </a:rPr>
                        <a:t>i</a:t>
                      </a:r>
                      <a:r>
                        <a:rPr lang="en-US" sz="1100">
                          <a:effectLst/>
                        </a:rPr>
                        <a:t>n</a:t>
                      </a:r>
                      <a:r>
                        <a:rPr lang="en-US" sz="1100" spc="-40">
                          <a:effectLst/>
                        </a:rPr>
                        <a:t> </a:t>
                      </a:r>
                      <a:r>
                        <a:rPr lang="en-US" sz="1100" spc="5">
                          <a:effectLst/>
                        </a:rPr>
                        <a:t>t</a:t>
                      </a:r>
                      <a:r>
                        <a:rPr lang="en-US" sz="1100" spc="10">
                          <a:effectLst/>
                        </a:rPr>
                        <a:t>h</a:t>
                      </a:r>
                      <a:r>
                        <a:rPr lang="en-US" sz="1100">
                          <a:effectLst/>
                        </a:rPr>
                        <a:t>e </a:t>
                      </a:r>
                      <a:r>
                        <a:rPr lang="en-US" sz="1100" spc="10">
                          <a:effectLst/>
                        </a:rPr>
                        <a:t>d</a:t>
                      </a:r>
                      <a:r>
                        <a:rPr lang="en-US" sz="1100" spc="5">
                          <a:effectLst/>
                        </a:rPr>
                        <a:t>i</a:t>
                      </a:r>
                      <a:r>
                        <a:rPr lang="en-US" sz="1100" spc="10">
                          <a:effectLst/>
                        </a:rPr>
                        <a:t>sc</a:t>
                      </a:r>
                      <a:r>
                        <a:rPr lang="en-US" sz="1100" spc="5">
                          <a:effectLst/>
                        </a:rPr>
                        <a:t>i</a:t>
                      </a:r>
                      <a:r>
                        <a:rPr lang="en-US" sz="1100" spc="10">
                          <a:effectLst/>
                        </a:rPr>
                        <a:t>p</a:t>
                      </a:r>
                      <a:r>
                        <a:rPr lang="en-US" sz="1100" spc="5">
                          <a:effectLst/>
                        </a:rPr>
                        <a:t>li</a:t>
                      </a:r>
                      <a:r>
                        <a:rPr lang="en-US" sz="1100" spc="10">
                          <a:effectLst/>
                        </a:rPr>
                        <a:t>n</a:t>
                      </a:r>
                      <a:r>
                        <a:rPr lang="en-US" sz="1100">
                          <a:effectLst/>
                        </a:rPr>
                        <a:t>e</a:t>
                      </a:r>
                      <a:r>
                        <a:rPr lang="en-US" sz="1100" spc="-5">
                          <a:effectLst/>
                        </a:rPr>
                        <a:t> </a:t>
                      </a:r>
                      <a:r>
                        <a:rPr lang="en-US" sz="1100" spc="5">
                          <a:effectLst/>
                        </a:rPr>
                        <a:t>i</a:t>
                      </a:r>
                      <a:r>
                        <a:rPr lang="en-US" sz="1100">
                          <a:effectLst/>
                        </a:rPr>
                        <a:t>s</a:t>
                      </a:r>
                      <a:r>
                        <a:rPr lang="en-US" sz="1100" spc="-10">
                          <a:effectLst/>
                        </a:rPr>
                        <a:t> </a:t>
                      </a:r>
                      <a:r>
                        <a:rPr lang="en-US" sz="1100" spc="10">
                          <a:effectLst/>
                        </a:rPr>
                        <a:t>crea</a:t>
                      </a:r>
                      <a:r>
                        <a:rPr lang="en-US" sz="1100" spc="5">
                          <a:effectLst/>
                        </a:rPr>
                        <a:t>t</a:t>
                      </a:r>
                      <a:r>
                        <a:rPr lang="en-US" sz="1100" spc="10">
                          <a:effectLst/>
                        </a:rPr>
                        <a:t>ed</a:t>
                      </a:r>
                      <a:r>
                        <a:rPr lang="en-US" sz="1100">
                          <a:effectLst/>
                        </a:rPr>
                        <a:t>?</a:t>
                      </a:r>
                      <a:r>
                        <a:rPr lang="en-US" sz="1100" spc="-10">
                          <a:effectLst/>
                        </a:rPr>
                        <a:t> </a:t>
                      </a:r>
                      <a:r>
                        <a:rPr lang="en-US" sz="1100" spc="15">
                          <a:effectLst/>
                        </a:rPr>
                        <a:t>H</a:t>
                      </a:r>
                      <a:r>
                        <a:rPr lang="en-US" sz="1100" spc="10">
                          <a:effectLst/>
                        </a:rPr>
                        <a:t>o</a:t>
                      </a:r>
                      <a:r>
                        <a:rPr lang="en-US" sz="1100">
                          <a:effectLst/>
                        </a:rPr>
                        <a:t>w</a:t>
                      </a:r>
                      <a:r>
                        <a:rPr lang="en-US" sz="1100" spc="275">
                          <a:effectLst/>
                        </a:rPr>
                        <a:t> </a:t>
                      </a:r>
                      <a:r>
                        <a:rPr lang="en-US" sz="1100" spc="10">
                          <a:effectLst/>
                        </a:rPr>
                        <a:t>race</a:t>
                      </a:r>
                      <a:r>
                        <a:rPr lang="en-US" sz="1100">
                          <a:effectLst/>
                        </a:rPr>
                        <a:t>,</a:t>
                      </a:r>
                      <a:r>
                        <a:rPr lang="en-US" sz="1100" spc="-15">
                          <a:effectLst/>
                        </a:rPr>
                        <a:t> </a:t>
                      </a:r>
                      <a:r>
                        <a:rPr lang="en-US" sz="1100" spc="10">
                          <a:effectLst/>
                        </a:rPr>
                        <a:t>e</a:t>
                      </a:r>
                      <a:r>
                        <a:rPr lang="en-US" sz="1100" spc="5">
                          <a:effectLst/>
                        </a:rPr>
                        <a:t>t</a:t>
                      </a:r>
                      <a:r>
                        <a:rPr lang="en-US" sz="1100" spc="10">
                          <a:effectLst/>
                        </a:rPr>
                        <a:t>hn</a:t>
                      </a:r>
                      <a:r>
                        <a:rPr lang="en-US" sz="1100" spc="5">
                          <a:effectLst/>
                        </a:rPr>
                        <a:t>i</a:t>
                      </a:r>
                      <a:r>
                        <a:rPr lang="en-US" sz="1100" spc="10">
                          <a:effectLst/>
                        </a:rPr>
                        <a:t>c</a:t>
                      </a:r>
                      <a:r>
                        <a:rPr lang="en-US" sz="1100" spc="5">
                          <a:effectLst/>
                        </a:rPr>
                        <a:t>it</a:t>
                      </a:r>
                      <a:r>
                        <a:rPr lang="en-US" sz="1100" spc="10">
                          <a:effectLst/>
                        </a:rPr>
                        <a:t>y</a:t>
                      </a:r>
                      <a:r>
                        <a:rPr lang="en-US" sz="1100">
                          <a:effectLst/>
                        </a:rPr>
                        <a:t>,</a:t>
                      </a:r>
                      <a:r>
                        <a:rPr lang="en-US" sz="1100" spc="-15">
                          <a:effectLst/>
                        </a:rPr>
                        <a:t> </a:t>
                      </a:r>
                      <a:r>
                        <a:rPr lang="en-US" sz="1100" spc="10">
                          <a:effectLst/>
                        </a:rPr>
                        <a:t>soc</a:t>
                      </a:r>
                      <a:r>
                        <a:rPr lang="en-US" sz="1100" spc="5">
                          <a:effectLst/>
                        </a:rPr>
                        <a:t>i</a:t>
                      </a:r>
                      <a:r>
                        <a:rPr lang="en-US" sz="1100" spc="10">
                          <a:effectLst/>
                        </a:rPr>
                        <a:t>a</a:t>
                      </a:r>
                      <a:r>
                        <a:rPr lang="en-US" sz="1100">
                          <a:effectLst/>
                        </a:rPr>
                        <a:t>l</a:t>
                      </a:r>
                      <a:r>
                        <a:rPr lang="en-US" sz="1100" spc="-10">
                          <a:effectLst/>
                        </a:rPr>
                        <a:t> </a:t>
                      </a:r>
                      <a:r>
                        <a:rPr lang="en-US" sz="1100" spc="10">
                          <a:effectLst/>
                        </a:rPr>
                        <a:t>c</a:t>
                      </a:r>
                      <a:r>
                        <a:rPr lang="en-US" sz="1100" spc="5">
                          <a:effectLst/>
                        </a:rPr>
                        <a:t>l</a:t>
                      </a:r>
                      <a:r>
                        <a:rPr lang="en-US" sz="1100" spc="10">
                          <a:effectLst/>
                        </a:rPr>
                        <a:t>ass gen</a:t>
                      </a:r>
                      <a:r>
                        <a:rPr lang="en-US" sz="1100" spc="15">
                          <a:effectLst/>
                        </a:rPr>
                        <a:t>d</a:t>
                      </a:r>
                      <a:r>
                        <a:rPr lang="en-US" sz="1100" spc="10">
                          <a:effectLst/>
                        </a:rPr>
                        <a:t>e</a:t>
                      </a:r>
                      <a:r>
                        <a:rPr lang="en-US" sz="1100">
                          <a:effectLst/>
                        </a:rPr>
                        <a:t>r</a:t>
                      </a:r>
                      <a:r>
                        <a:rPr lang="en-US" sz="1100" spc="55">
                          <a:effectLst/>
                        </a:rPr>
                        <a:t> </a:t>
                      </a:r>
                      <a:r>
                        <a:rPr lang="en-US" sz="1100" spc="10">
                          <a:effectLst/>
                        </a:rPr>
                        <a:t>e</a:t>
                      </a:r>
                      <a:r>
                        <a:rPr lang="en-US" sz="1100" spc="5">
                          <a:effectLst/>
                        </a:rPr>
                        <a:t>t</a:t>
                      </a:r>
                      <a:r>
                        <a:rPr lang="en-US" sz="1100" spc="10">
                          <a:effectLst/>
                        </a:rPr>
                        <a:t>c</a:t>
                      </a:r>
                      <a:r>
                        <a:rPr lang="en-US" sz="1100">
                          <a:effectLst/>
                        </a:rPr>
                        <a:t>.</a:t>
                      </a:r>
                      <a:r>
                        <a:rPr lang="en-US" sz="1100" spc="-90">
                          <a:effectLst/>
                        </a:rPr>
                        <a:t> </a:t>
                      </a:r>
                      <a:r>
                        <a:rPr lang="en-US" sz="1100" spc="5">
                          <a:effectLst/>
                        </a:rPr>
                        <a:t>i</a:t>
                      </a:r>
                      <a:r>
                        <a:rPr lang="en-US" sz="1100" spc="10">
                          <a:effectLst/>
                        </a:rPr>
                        <a:t>n</a:t>
                      </a:r>
                      <a:r>
                        <a:rPr lang="en-US" sz="1100" spc="5">
                          <a:effectLst/>
                        </a:rPr>
                        <a:t>fl</a:t>
                      </a:r>
                      <a:r>
                        <a:rPr lang="en-US" sz="1100" spc="10">
                          <a:effectLst/>
                        </a:rPr>
                        <a:t>uenc</a:t>
                      </a:r>
                      <a:r>
                        <a:rPr lang="en-US" sz="1100">
                          <a:effectLst/>
                        </a:rPr>
                        <a:t>e</a:t>
                      </a:r>
                      <a:r>
                        <a:rPr lang="en-US" sz="1100" spc="-10">
                          <a:effectLst/>
                        </a:rPr>
                        <a:t> </a:t>
                      </a:r>
                      <a:r>
                        <a:rPr lang="en-US" sz="1100" spc="5">
                          <a:effectLst/>
                        </a:rPr>
                        <a:t>t</a:t>
                      </a:r>
                      <a:r>
                        <a:rPr lang="en-US" sz="1100" spc="10">
                          <a:effectLst/>
                        </a:rPr>
                        <a:t>h</a:t>
                      </a:r>
                      <a:r>
                        <a:rPr lang="en-US" sz="1100">
                          <a:effectLst/>
                        </a:rPr>
                        <a:t>e</a:t>
                      </a:r>
                      <a:r>
                        <a:rPr lang="en-US" sz="1100" spc="25">
                          <a:effectLst/>
                        </a:rPr>
                        <a:t> </a:t>
                      </a:r>
                      <a:r>
                        <a:rPr lang="en-US" sz="1100" spc="10">
                          <a:effectLst/>
                        </a:rPr>
                        <a:t>cons</a:t>
                      </a:r>
                      <a:r>
                        <a:rPr lang="en-US" sz="1100" spc="5">
                          <a:effectLst/>
                        </a:rPr>
                        <a:t>t</a:t>
                      </a:r>
                      <a:r>
                        <a:rPr lang="en-US" sz="1100" spc="10">
                          <a:effectLst/>
                        </a:rPr>
                        <a:t>ruc</a:t>
                      </a:r>
                      <a:r>
                        <a:rPr lang="en-US" sz="1100" spc="5">
                          <a:effectLst/>
                        </a:rPr>
                        <a:t>ti</a:t>
                      </a:r>
                      <a:r>
                        <a:rPr lang="en-US" sz="1100" spc="10">
                          <a:effectLst/>
                        </a:rPr>
                        <a:t>o</a:t>
                      </a:r>
                      <a:r>
                        <a:rPr lang="en-US" sz="1100">
                          <a:effectLst/>
                        </a:rPr>
                        <a:t>n</a:t>
                      </a:r>
                      <a:r>
                        <a:rPr lang="en-US" sz="1100" spc="-5">
                          <a:effectLst/>
                        </a:rPr>
                        <a:t> </a:t>
                      </a:r>
                      <a:r>
                        <a:rPr lang="en-US" sz="1100" spc="10">
                          <a:effectLst/>
                        </a:rPr>
                        <a:t>o</a:t>
                      </a:r>
                      <a:r>
                        <a:rPr lang="en-US" sz="1100">
                          <a:effectLst/>
                        </a:rPr>
                        <a:t>f</a:t>
                      </a:r>
                      <a:r>
                        <a:rPr lang="en-US" sz="1100" spc="55">
                          <a:effectLst/>
                        </a:rPr>
                        <a:t> </a:t>
                      </a:r>
                      <a:r>
                        <a:rPr lang="en-US" sz="1100" spc="10">
                          <a:effectLst/>
                        </a:rPr>
                        <a:t>kno</a:t>
                      </a:r>
                      <a:r>
                        <a:rPr lang="en-US" sz="1100" spc="15">
                          <a:effectLst/>
                        </a:rPr>
                        <a:t>w</a:t>
                      </a:r>
                      <a:r>
                        <a:rPr lang="en-US" sz="1100" spc="5">
                          <a:effectLst/>
                        </a:rPr>
                        <a:t>l</a:t>
                      </a:r>
                      <a:r>
                        <a:rPr lang="en-US" sz="1100" spc="10">
                          <a:effectLst/>
                        </a:rPr>
                        <a:t>e</a:t>
                      </a:r>
                      <a:r>
                        <a:rPr lang="en-US" sz="1100" spc="15">
                          <a:effectLst/>
                        </a:rPr>
                        <a:t>d</a:t>
                      </a:r>
                      <a:r>
                        <a:rPr lang="en-US" sz="1100" spc="10">
                          <a:effectLst/>
                        </a:rPr>
                        <a:t>ge</a:t>
                      </a:r>
                      <a:r>
                        <a:rPr lang="en-US" sz="1100">
                          <a:effectLst/>
                        </a:rPr>
                        <a:t>?</a:t>
                      </a:r>
                      <a:endParaRPr lang="en-ZA" sz="900">
                        <a:effectLst/>
                      </a:endParaRPr>
                    </a:p>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r>
              <a:tr h="357754">
                <a:tc>
                  <a:txBody>
                    <a:bodyPr/>
                    <a:lstStyle/>
                    <a:p>
                      <a:pPr algn="just">
                        <a:spcAft>
                          <a:spcPts val="0"/>
                        </a:spcAft>
                      </a:pPr>
                      <a:r>
                        <a:rPr lang="en-US" sz="1100">
                          <a:effectLst/>
                        </a:rPr>
                        <a:t>6</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Does your module prescribe or recommended readings / texts of African law and justice scholars / philosophers?</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r>
              <a:tr h="357754">
                <a:tc>
                  <a:txBody>
                    <a:bodyPr/>
                    <a:lstStyle/>
                    <a:p>
                      <a:pPr algn="just">
                        <a:spcAft>
                          <a:spcPts val="0"/>
                        </a:spcAft>
                      </a:pPr>
                      <a:r>
                        <a:rPr lang="en-US" sz="1100">
                          <a:effectLst/>
                        </a:rPr>
                        <a:t>7</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Are you prescribed or recommended readings/texts sensitive to the social realities of the South African and African communities?</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r>
              <a:tr h="357754">
                <a:tc>
                  <a:txBody>
                    <a:bodyPr/>
                    <a:lstStyle/>
                    <a:p>
                      <a:pPr algn="just">
                        <a:spcAft>
                          <a:spcPts val="0"/>
                        </a:spcAft>
                      </a:pPr>
                      <a:r>
                        <a:rPr lang="en-US" sz="1100">
                          <a:effectLst/>
                        </a:rPr>
                        <a:t>8</a:t>
                      </a:r>
                      <a:endParaRPr lang="en-ZA" sz="900">
                        <a:effectLst/>
                        <a:latin typeface="Calibri" panose="020F0502020204030204" pitchFamily="34" charset="0"/>
                      </a:endParaRPr>
                    </a:p>
                  </a:txBody>
                  <a:tcPr marL="62861" marR="62861" marT="0" marB="0"/>
                </a:tc>
                <a:tc>
                  <a:txBody>
                    <a:bodyPr/>
                    <a:lstStyle/>
                    <a:p>
                      <a:pPr marL="12700" algn="just">
                        <a:spcAft>
                          <a:spcPts val="0"/>
                        </a:spcAft>
                      </a:pPr>
                      <a:r>
                        <a:rPr lang="en-US" sz="1100" spc="15">
                          <a:effectLst/>
                        </a:rPr>
                        <a:t>A</a:t>
                      </a:r>
                      <a:r>
                        <a:rPr lang="en-US" sz="1100" spc="10">
                          <a:effectLst/>
                        </a:rPr>
                        <a:t>r</a:t>
                      </a:r>
                      <a:r>
                        <a:rPr lang="en-US" sz="1100">
                          <a:effectLst/>
                        </a:rPr>
                        <a:t>e</a:t>
                      </a:r>
                      <a:r>
                        <a:rPr lang="en-US" sz="1100" spc="135">
                          <a:effectLst/>
                        </a:rPr>
                        <a:t> </a:t>
                      </a:r>
                      <a:r>
                        <a:rPr lang="en-US" sz="1100" spc="10">
                          <a:effectLst/>
                        </a:rPr>
                        <a:t>s</a:t>
                      </a:r>
                      <a:r>
                        <a:rPr lang="en-US" sz="1100" spc="5">
                          <a:effectLst/>
                        </a:rPr>
                        <a:t>t</a:t>
                      </a:r>
                      <a:r>
                        <a:rPr lang="en-US" sz="1100" spc="10">
                          <a:effectLst/>
                        </a:rPr>
                        <a:t>uden</a:t>
                      </a:r>
                      <a:r>
                        <a:rPr lang="en-US" sz="1100" spc="5">
                          <a:effectLst/>
                        </a:rPr>
                        <a:t>t</a:t>
                      </a:r>
                      <a:r>
                        <a:rPr lang="en-US" sz="1100" spc="10">
                          <a:effectLst/>
                        </a:rPr>
                        <a:t>s</a:t>
                      </a:r>
                      <a:r>
                        <a:rPr lang="en-US" sz="1100">
                          <a:effectLst/>
                        </a:rPr>
                        <a:t>'</a:t>
                      </a:r>
                      <a:r>
                        <a:rPr lang="en-US" sz="1100" spc="105">
                          <a:effectLst/>
                        </a:rPr>
                        <a:t> </a:t>
                      </a:r>
                      <a:r>
                        <a:rPr lang="en-US" sz="1100" spc="5">
                          <a:effectLst/>
                        </a:rPr>
                        <a:t>r</a:t>
                      </a:r>
                      <a:r>
                        <a:rPr lang="en-US" sz="1100" spc="10">
                          <a:effectLst/>
                        </a:rPr>
                        <a:t>ac</a:t>
                      </a:r>
                      <a:r>
                        <a:rPr lang="en-US" sz="1100" spc="5">
                          <a:effectLst/>
                        </a:rPr>
                        <a:t>i</a:t>
                      </a:r>
                      <a:r>
                        <a:rPr lang="en-US" sz="1100" spc="10">
                          <a:effectLst/>
                        </a:rPr>
                        <a:t>a</a:t>
                      </a:r>
                      <a:r>
                        <a:rPr lang="en-US" sz="1100">
                          <a:effectLst/>
                        </a:rPr>
                        <a:t>l</a:t>
                      </a:r>
                      <a:r>
                        <a:rPr lang="en-US" sz="1100" spc="-10">
                          <a:effectLst/>
                        </a:rPr>
                        <a:t> </a:t>
                      </a:r>
                      <a:r>
                        <a:rPr lang="en-US" sz="1100" spc="10">
                          <a:effectLst/>
                        </a:rPr>
                        <a:t>a</a:t>
                      </a:r>
                      <a:r>
                        <a:rPr lang="en-US" sz="1100" spc="5">
                          <a:effectLst/>
                        </a:rPr>
                        <a:t>ttit</a:t>
                      </a:r>
                      <a:r>
                        <a:rPr lang="en-US" sz="1100" spc="10">
                          <a:effectLst/>
                        </a:rPr>
                        <a:t>ude</a:t>
                      </a:r>
                      <a:r>
                        <a:rPr lang="en-US" sz="1100">
                          <a:effectLst/>
                        </a:rPr>
                        <a:t>s</a:t>
                      </a:r>
                      <a:r>
                        <a:rPr lang="en-US" sz="1100" spc="-10">
                          <a:effectLst/>
                        </a:rPr>
                        <a:t> </a:t>
                      </a:r>
                      <a:r>
                        <a:rPr lang="en-US" sz="1100" spc="10">
                          <a:effectLst/>
                        </a:rPr>
                        <a:t>exa</a:t>
                      </a:r>
                      <a:r>
                        <a:rPr lang="en-US" sz="1100" spc="15">
                          <a:effectLst/>
                        </a:rPr>
                        <a:t>m</a:t>
                      </a:r>
                      <a:r>
                        <a:rPr lang="en-US" sz="1100" spc="5">
                          <a:effectLst/>
                        </a:rPr>
                        <a:t>i</a:t>
                      </a:r>
                      <a:r>
                        <a:rPr lang="en-US" sz="1100" spc="10">
                          <a:effectLst/>
                        </a:rPr>
                        <a:t>ne</a:t>
                      </a:r>
                      <a:r>
                        <a:rPr lang="en-US" sz="1100">
                          <a:effectLst/>
                        </a:rPr>
                        <a:t>d</a:t>
                      </a:r>
                      <a:r>
                        <a:rPr lang="en-US" sz="1100" spc="-5">
                          <a:effectLst/>
                        </a:rPr>
                        <a:t> </a:t>
                      </a:r>
                      <a:r>
                        <a:rPr lang="en-US" sz="1100" spc="5">
                          <a:effectLst/>
                        </a:rPr>
                        <a:t>i</a:t>
                      </a:r>
                      <a:r>
                        <a:rPr lang="en-US" sz="1100">
                          <a:effectLst/>
                        </a:rPr>
                        <a:t>n</a:t>
                      </a:r>
                      <a:r>
                        <a:rPr lang="en-US" sz="1100" spc="-40">
                          <a:effectLst/>
                        </a:rPr>
                        <a:t> </a:t>
                      </a:r>
                      <a:r>
                        <a:rPr lang="en-US" sz="1100" spc="10">
                          <a:effectLst/>
                        </a:rPr>
                        <a:t>any </a:t>
                      </a:r>
                      <a:r>
                        <a:rPr lang="en-US" sz="1100" spc="15">
                          <a:effectLst/>
                        </a:rPr>
                        <a:t>w</a:t>
                      </a:r>
                      <a:r>
                        <a:rPr lang="en-US" sz="1100" spc="10">
                          <a:effectLst/>
                        </a:rPr>
                        <a:t>ay</a:t>
                      </a:r>
                      <a:r>
                        <a:rPr lang="en-US" sz="1100">
                          <a:effectLst/>
                        </a:rPr>
                        <a:t>?</a:t>
                      </a:r>
                      <a:r>
                        <a:rPr lang="en-US" sz="1100" spc="-10">
                          <a:effectLst/>
                        </a:rPr>
                        <a:t> </a:t>
                      </a:r>
                      <a:r>
                        <a:rPr lang="en-US" sz="1100" spc="15">
                          <a:effectLst/>
                        </a:rPr>
                        <a:t>A</a:t>
                      </a:r>
                      <a:r>
                        <a:rPr lang="en-US" sz="1100" spc="10">
                          <a:effectLst/>
                        </a:rPr>
                        <a:t>r</a:t>
                      </a:r>
                      <a:r>
                        <a:rPr lang="en-US" sz="1100">
                          <a:effectLst/>
                        </a:rPr>
                        <a:t>e</a:t>
                      </a:r>
                      <a:r>
                        <a:rPr lang="en-US" sz="1100" spc="130">
                          <a:effectLst/>
                        </a:rPr>
                        <a:t> </a:t>
                      </a:r>
                      <a:r>
                        <a:rPr lang="en-US" sz="1100" spc="5">
                          <a:effectLst/>
                        </a:rPr>
                        <a:t>t</a:t>
                      </a:r>
                      <a:r>
                        <a:rPr lang="en-US" sz="1100" spc="10">
                          <a:effectLst/>
                        </a:rPr>
                        <a:t>her</a:t>
                      </a:r>
                      <a:r>
                        <a:rPr lang="en-US" sz="1100">
                          <a:effectLst/>
                        </a:rPr>
                        <a:t>e</a:t>
                      </a:r>
                      <a:r>
                        <a:rPr lang="en-US" sz="1100" spc="25">
                          <a:effectLst/>
                        </a:rPr>
                        <a:t> </a:t>
                      </a:r>
                      <a:r>
                        <a:rPr lang="en-US" sz="1100" spc="10">
                          <a:effectLst/>
                        </a:rPr>
                        <a:t>oppor</a:t>
                      </a:r>
                      <a:r>
                        <a:rPr lang="en-US" sz="1100" spc="5">
                          <a:effectLst/>
                        </a:rPr>
                        <a:t>t</a:t>
                      </a:r>
                      <a:r>
                        <a:rPr lang="en-US" sz="1100" spc="10">
                          <a:effectLst/>
                        </a:rPr>
                        <a:t>un</a:t>
                      </a:r>
                      <a:r>
                        <a:rPr lang="en-US" sz="1100" spc="5">
                          <a:effectLst/>
                        </a:rPr>
                        <a:t>iti</a:t>
                      </a:r>
                      <a:r>
                        <a:rPr lang="en-US" sz="1100" spc="10">
                          <a:effectLst/>
                        </a:rPr>
                        <a:t>e</a:t>
                      </a:r>
                      <a:r>
                        <a:rPr lang="en-US" sz="1100">
                          <a:effectLst/>
                        </a:rPr>
                        <a:t>s</a:t>
                      </a:r>
                      <a:r>
                        <a:rPr lang="en-US" sz="1100" spc="-10">
                          <a:effectLst/>
                        </a:rPr>
                        <a:t> </a:t>
                      </a:r>
                      <a:r>
                        <a:rPr lang="en-US" sz="1100" spc="5">
                          <a:effectLst/>
                        </a:rPr>
                        <a:t>f</a:t>
                      </a:r>
                      <a:r>
                        <a:rPr lang="en-US" sz="1100" spc="10">
                          <a:effectLst/>
                        </a:rPr>
                        <a:t>o</a:t>
                      </a:r>
                      <a:r>
                        <a:rPr lang="en-US" sz="1100">
                          <a:effectLst/>
                        </a:rPr>
                        <a:t>r</a:t>
                      </a:r>
                      <a:r>
                        <a:rPr lang="en-US" sz="1100" spc="135">
                          <a:effectLst/>
                        </a:rPr>
                        <a:t> </a:t>
                      </a:r>
                      <a:r>
                        <a:rPr lang="en-US" sz="1100" spc="10">
                          <a:effectLst/>
                        </a:rPr>
                        <a:t>s</a:t>
                      </a:r>
                      <a:r>
                        <a:rPr lang="en-US" sz="1100" spc="5">
                          <a:effectLst/>
                        </a:rPr>
                        <a:t>t</a:t>
                      </a:r>
                      <a:r>
                        <a:rPr lang="en-US" sz="1100" spc="10">
                          <a:effectLst/>
                        </a:rPr>
                        <a:t>uden</a:t>
                      </a:r>
                      <a:r>
                        <a:rPr lang="en-US" sz="1100" spc="5">
                          <a:effectLst/>
                        </a:rPr>
                        <a:t>t</a:t>
                      </a:r>
                      <a:r>
                        <a:rPr lang="en-US" sz="1100">
                          <a:effectLst/>
                        </a:rPr>
                        <a:t>s</a:t>
                      </a:r>
                      <a:r>
                        <a:rPr lang="en-US" sz="1100" spc="80">
                          <a:effectLst/>
                        </a:rPr>
                        <a:t> </a:t>
                      </a:r>
                      <a:r>
                        <a:rPr lang="en-US" sz="1100" spc="5">
                          <a:effectLst/>
                        </a:rPr>
                        <a:t>t</a:t>
                      </a:r>
                      <a:r>
                        <a:rPr lang="en-US" sz="1100">
                          <a:effectLst/>
                        </a:rPr>
                        <a:t>o </a:t>
                      </a:r>
                      <a:r>
                        <a:rPr lang="en-US" sz="1100" spc="10">
                          <a:effectLst/>
                        </a:rPr>
                        <a:t>deve</a:t>
                      </a:r>
                      <a:r>
                        <a:rPr lang="en-US" sz="1100" spc="5">
                          <a:effectLst/>
                        </a:rPr>
                        <a:t>l</a:t>
                      </a:r>
                      <a:r>
                        <a:rPr lang="en-US" sz="1100" spc="10">
                          <a:effectLst/>
                        </a:rPr>
                        <a:t>o</a:t>
                      </a:r>
                      <a:r>
                        <a:rPr lang="en-US" sz="1100">
                          <a:effectLst/>
                        </a:rPr>
                        <a:t>p</a:t>
                      </a:r>
                      <a:r>
                        <a:rPr lang="en-US" sz="1100" spc="-5">
                          <a:effectLst/>
                        </a:rPr>
                        <a:t> </a:t>
                      </a:r>
                      <a:r>
                        <a:rPr lang="en-US" sz="1100" spc="10">
                          <a:effectLst/>
                        </a:rPr>
                        <a:t>pos</a:t>
                      </a:r>
                      <a:r>
                        <a:rPr lang="en-US" sz="1100" spc="5">
                          <a:effectLst/>
                        </a:rPr>
                        <a:t>iti</a:t>
                      </a:r>
                      <a:r>
                        <a:rPr lang="en-US" sz="1100" spc="10">
                          <a:effectLst/>
                        </a:rPr>
                        <a:t>v</a:t>
                      </a:r>
                      <a:r>
                        <a:rPr lang="en-US" sz="1100">
                          <a:effectLst/>
                        </a:rPr>
                        <a:t>e</a:t>
                      </a:r>
                      <a:r>
                        <a:rPr lang="en-US" sz="1100" spc="-5">
                          <a:effectLst/>
                        </a:rPr>
                        <a:t> </a:t>
                      </a:r>
                      <a:r>
                        <a:rPr lang="en-US" sz="1100" spc="10">
                          <a:effectLst/>
                        </a:rPr>
                        <a:t>rac</a:t>
                      </a:r>
                      <a:r>
                        <a:rPr lang="en-US" sz="1100" spc="5">
                          <a:effectLst/>
                        </a:rPr>
                        <a:t>i</a:t>
                      </a:r>
                      <a:r>
                        <a:rPr lang="en-US" sz="1100" spc="10">
                          <a:effectLst/>
                        </a:rPr>
                        <a:t>a</a:t>
                      </a:r>
                      <a:r>
                        <a:rPr lang="en-US" sz="1100">
                          <a:effectLst/>
                        </a:rPr>
                        <a:t>l</a:t>
                      </a:r>
                      <a:r>
                        <a:rPr lang="en-US" sz="1100" spc="-10">
                          <a:effectLst/>
                        </a:rPr>
                        <a:t> </a:t>
                      </a:r>
                      <a:r>
                        <a:rPr lang="en-US" sz="1100" spc="10">
                          <a:effectLst/>
                        </a:rPr>
                        <a:t>a</a:t>
                      </a:r>
                      <a:r>
                        <a:rPr lang="en-US" sz="1100" spc="5">
                          <a:effectLst/>
                        </a:rPr>
                        <a:t>ttit</a:t>
                      </a:r>
                      <a:r>
                        <a:rPr lang="en-US" sz="1100" spc="10">
                          <a:effectLst/>
                        </a:rPr>
                        <a:t>ude</a:t>
                      </a:r>
                      <a:r>
                        <a:rPr lang="en-US" sz="1100">
                          <a:effectLst/>
                        </a:rPr>
                        <a:t>s</a:t>
                      </a:r>
                      <a:r>
                        <a:rPr lang="en-US" sz="1100" spc="-10">
                          <a:effectLst/>
                        </a:rPr>
                        <a:t> </a:t>
                      </a:r>
                      <a:r>
                        <a:rPr lang="en-US" sz="1100" spc="10">
                          <a:effectLst/>
                        </a:rPr>
                        <a:t>an</a:t>
                      </a:r>
                      <a:r>
                        <a:rPr lang="en-US" sz="1100">
                          <a:effectLst/>
                        </a:rPr>
                        <a:t>d</a:t>
                      </a:r>
                      <a:r>
                        <a:rPr lang="en-US" sz="1100" spc="65">
                          <a:effectLst/>
                        </a:rPr>
                        <a:t> </a:t>
                      </a:r>
                      <a:r>
                        <a:rPr lang="en-US" sz="1100" spc="10">
                          <a:effectLst/>
                        </a:rPr>
                        <a:t>va</a:t>
                      </a:r>
                      <a:r>
                        <a:rPr lang="en-US" sz="1100" spc="5">
                          <a:effectLst/>
                        </a:rPr>
                        <a:t>l</a:t>
                      </a:r>
                      <a:r>
                        <a:rPr lang="en-US" sz="1100" spc="10">
                          <a:effectLst/>
                        </a:rPr>
                        <a:t>ues</a:t>
                      </a:r>
                      <a:r>
                        <a:rPr lang="en-US" sz="1100">
                          <a:effectLst/>
                        </a:rPr>
                        <a:t>?</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r>
              <a:tr h="357728">
                <a:tc>
                  <a:txBody>
                    <a:bodyPr/>
                    <a:lstStyle/>
                    <a:p>
                      <a:pPr algn="just">
                        <a:spcAft>
                          <a:spcPts val="0"/>
                        </a:spcAft>
                      </a:pPr>
                      <a:r>
                        <a:rPr lang="en-US" sz="1100">
                          <a:effectLst/>
                        </a:rPr>
                        <a:t>9</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spc="15">
                          <a:effectLst/>
                        </a:rPr>
                        <a:t>A</a:t>
                      </a:r>
                      <a:r>
                        <a:rPr lang="en-US" sz="1100" spc="10">
                          <a:effectLst/>
                        </a:rPr>
                        <a:t>r</a:t>
                      </a:r>
                      <a:r>
                        <a:rPr lang="en-US" sz="1100">
                          <a:effectLst/>
                        </a:rPr>
                        <a:t>e</a:t>
                      </a:r>
                      <a:r>
                        <a:rPr lang="en-US" sz="1100" spc="135">
                          <a:effectLst/>
                        </a:rPr>
                        <a:t> </a:t>
                      </a:r>
                      <a:r>
                        <a:rPr lang="en-US" sz="1100" spc="10">
                          <a:effectLst/>
                        </a:rPr>
                        <a:t>non</a:t>
                      </a:r>
                      <a:r>
                        <a:rPr lang="en-US" sz="1100" spc="5">
                          <a:effectLst/>
                        </a:rPr>
                        <a:t>t</a:t>
                      </a:r>
                      <a:r>
                        <a:rPr lang="en-US" sz="1100" spc="10">
                          <a:effectLst/>
                        </a:rPr>
                        <a:t>rad</a:t>
                      </a:r>
                      <a:r>
                        <a:rPr lang="en-US" sz="1100" spc="5">
                          <a:effectLst/>
                        </a:rPr>
                        <a:t>iti</a:t>
                      </a:r>
                      <a:r>
                        <a:rPr lang="en-US" sz="1100" spc="10">
                          <a:effectLst/>
                        </a:rPr>
                        <a:t>ona</a:t>
                      </a:r>
                      <a:r>
                        <a:rPr lang="en-US" sz="1100">
                          <a:effectLst/>
                        </a:rPr>
                        <a:t>l</a:t>
                      </a:r>
                      <a:r>
                        <a:rPr lang="en-US" sz="1100" spc="-10">
                          <a:effectLst/>
                        </a:rPr>
                        <a:t> </a:t>
                      </a:r>
                      <a:r>
                        <a:rPr lang="en-US" sz="1100" spc="10">
                          <a:effectLst/>
                        </a:rPr>
                        <a:t>perspec</a:t>
                      </a:r>
                      <a:r>
                        <a:rPr lang="en-US" sz="1100" spc="5">
                          <a:effectLst/>
                        </a:rPr>
                        <a:t>ti</a:t>
                      </a:r>
                      <a:r>
                        <a:rPr lang="en-US" sz="1100" spc="10">
                          <a:effectLst/>
                        </a:rPr>
                        <a:t>ve</a:t>
                      </a:r>
                      <a:r>
                        <a:rPr lang="en-US" sz="1100">
                          <a:effectLst/>
                        </a:rPr>
                        <a:t>s</a:t>
                      </a:r>
                      <a:r>
                        <a:rPr lang="en-US" sz="1100" spc="-10">
                          <a:effectLst/>
                        </a:rPr>
                        <a:t> </a:t>
                      </a:r>
                      <a:r>
                        <a:rPr lang="en-US" sz="1100" spc="10">
                          <a:effectLst/>
                        </a:rPr>
                        <a:t>add</a:t>
                      </a:r>
                      <a:r>
                        <a:rPr lang="en-US" sz="1100" spc="5">
                          <a:effectLst/>
                        </a:rPr>
                        <a:t>iti</a:t>
                      </a:r>
                      <a:r>
                        <a:rPr lang="en-US" sz="1100" spc="10">
                          <a:effectLst/>
                        </a:rPr>
                        <a:t>ve</a:t>
                      </a:r>
                      <a:r>
                        <a:rPr lang="en-US" sz="1100">
                          <a:effectLst/>
                        </a:rPr>
                        <a:t>, </a:t>
                      </a:r>
                      <a:r>
                        <a:rPr lang="en-US" sz="1100" spc="10">
                          <a:effectLst/>
                        </a:rPr>
                        <a:t>ba</a:t>
                      </a:r>
                      <a:r>
                        <a:rPr lang="en-US" sz="1100" spc="5">
                          <a:effectLst/>
                        </a:rPr>
                        <a:t>l</a:t>
                      </a:r>
                      <a:r>
                        <a:rPr lang="en-US" sz="1100" spc="10">
                          <a:effectLst/>
                        </a:rPr>
                        <a:t>ance</a:t>
                      </a:r>
                      <a:r>
                        <a:rPr lang="en-US" sz="1100">
                          <a:effectLst/>
                        </a:rPr>
                        <a:t>d</a:t>
                      </a:r>
                      <a:r>
                        <a:rPr lang="en-US" sz="1100" spc="-5">
                          <a:effectLst/>
                        </a:rPr>
                        <a:t> </a:t>
                      </a:r>
                      <a:r>
                        <a:rPr lang="en-US" sz="1100" spc="15">
                          <a:effectLst/>
                        </a:rPr>
                        <a:t>w</a:t>
                      </a:r>
                      <a:r>
                        <a:rPr lang="en-US" sz="1100" spc="5">
                          <a:effectLst/>
                        </a:rPr>
                        <a:t>it</a:t>
                      </a:r>
                      <a:r>
                        <a:rPr lang="en-US" sz="1100">
                          <a:effectLst/>
                        </a:rPr>
                        <a:t>h </a:t>
                      </a:r>
                      <a:r>
                        <a:rPr lang="en-US" sz="1100" spc="20">
                          <a:effectLst/>
                        </a:rPr>
                        <a:t> </a:t>
                      </a:r>
                      <a:r>
                        <a:rPr lang="en-US" sz="1100" spc="5">
                          <a:effectLst/>
                        </a:rPr>
                        <a:t>t</a:t>
                      </a:r>
                      <a:r>
                        <a:rPr lang="en-US" sz="1100" spc="10">
                          <a:effectLst/>
                        </a:rPr>
                        <a:t>rad</a:t>
                      </a:r>
                      <a:r>
                        <a:rPr lang="en-US" sz="1100" spc="5">
                          <a:effectLst/>
                        </a:rPr>
                        <a:t>iti</a:t>
                      </a:r>
                      <a:r>
                        <a:rPr lang="en-US" sz="1100" spc="10">
                          <a:effectLst/>
                        </a:rPr>
                        <a:t>ona</a:t>
                      </a:r>
                      <a:r>
                        <a:rPr lang="en-US" sz="1100" spc="5">
                          <a:effectLst/>
                        </a:rPr>
                        <a:t>l</a:t>
                      </a:r>
                      <a:r>
                        <a:rPr lang="en-US" sz="1100">
                          <a:effectLst/>
                        </a:rPr>
                        <a:t>,</a:t>
                      </a:r>
                      <a:r>
                        <a:rPr lang="en-US" sz="1100" spc="5">
                          <a:effectLst/>
                        </a:rPr>
                        <a:t> </a:t>
                      </a:r>
                      <a:r>
                        <a:rPr lang="en-US" sz="1100" spc="10">
                          <a:effectLst/>
                        </a:rPr>
                        <a:t>o</a:t>
                      </a:r>
                      <a:r>
                        <a:rPr lang="en-US" sz="1100">
                          <a:effectLst/>
                        </a:rPr>
                        <a:t>r</a:t>
                      </a:r>
                      <a:r>
                        <a:rPr lang="en-US" sz="1100" spc="65">
                          <a:effectLst/>
                        </a:rPr>
                        <a:t> </a:t>
                      </a:r>
                      <a:r>
                        <a:rPr lang="en-US" sz="1100" spc="10">
                          <a:effectLst/>
                        </a:rPr>
                        <a:t>cen</a:t>
                      </a:r>
                      <a:r>
                        <a:rPr lang="en-US" sz="1100" spc="5">
                          <a:effectLst/>
                        </a:rPr>
                        <a:t>t</a:t>
                      </a:r>
                      <a:r>
                        <a:rPr lang="en-US" sz="1100" spc="10">
                          <a:effectLst/>
                        </a:rPr>
                        <a:t>ra</a:t>
                      </a:r>
                      <a:r>
                        <a:rPr lang="en-US" sz="1100" spc="5">
                          <a:effectLst/>
                        </a:rPr>
                        <a:t>l</a:t>
                      </a:r>
                      <a:r>
                        <a:rPr lang="en-US" sz="1100">
                          <a:effectLst/>
                        </a:rPr>
                        <a:t>?</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r>
              <a:tr h="357754">
                <a:tc>
                  <a:txBody>
                    <a:bodyPr/>
                    <a:lstStyle/>
                    <a:p>
                      <a:pPr algn="just">
                        <a:spcAft>
                          <a:spcPts val="0"/>
                        </a:spcAft>
                      </a:pPr>
                      <a:r>
                        <a:rPr lang="en-US" sz="1100">
                          <a:effectLst/>
                        </a:rPr>
                        <a:t>10</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Do you infuse your community engagement outcomes/results into your module content and/or prescribe it as one of the learning materials?</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a:effectLst/>
                        </a:rPr>
                        <a:t> </a:t>
                      </a:r>
                      <a:endParaRPr lang="en-ZA" sz="900">
                        <a:effectLst/>
                        <a:latin typeface="Calibri" panose="020F0502020204030204" pitchFamily="34" charset="0"/>
                      </a:endParaRPr>
                    </a:p>
                  </a:txBody>
                  <a:tcPr marL="62861" marR="62861" marT="0" marB="0"/>
                </a:tc>
                <a:tc>
                  <a:txBody>
                    <a:bodyPr/>
                    <a:lstStyle/>
                    <a:p>
                      <a:pPr algn="just">
                        <a:spcAft>
                          <a:spcPts val="0"/>
                        </a:spcAft>
                      </a:pPr>
                      <a:r>
                        <a:rPr lang="en-US" sz="1100" dirty="0">
                          <a:effectLst/>
                        </a:rPr>
                        <a:t> </a:t>
                      </a:r>
                      <a:endParaRPr lang="en-ZA" sz="900" dirty="0">
                        <a:effectLst/>
                        <a:latin typeface="Calibri" panose="020F0502020204030204" pitchFamily="34" charset="0"/>
                      </a:endParaRPr>
                    </a:p>
                  </a:txBody>
                  <a:tcPr marL="62861" marR="62861" marT="0" marB="0"/>
                </a:tc>
              </a:tr>
            </a:tbl>
          </a:graphicData>
        </a:graphic>
      </p:graphicFrame>
      <p:sp>
        <p:nvSpPr>
          <p:cNvPr id="7" name="Rectangle 1"/>
          <p:cNvSpPr>
            <a:spLocks noChangeArrowheads="1"/>
          </p:cNvSpPr>
          <p:nvPr/>
        </p:nvSpPr>
        <p:spPr bwMode="auto">
          <a:xfrm>
            <a:off x="2166938" y="1600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a:p>
        </p:txBody>
      </p:sp>
    </p:spTree>
    <p:extLst>
      <p:ext uri="{BB962C8B-B14F-4D97-AF65-F5344CB8AC3E}">
        <p14:creationId xmlns:p14="http://schemas.microsoft.com/office/powerpoint/2010/main" val="3541217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887100"/>
          </a:xfrm>
        </p:spPr>
        <p:style>
          <a:lnRef idx="1">
            <a:schemeClr val="accent6"/>
          </a:lnRef>
          <a:fillRef idx="3">
            <a:schemeClr val="accent6"/>
          </a:fillRef>
          <a:effectRef idx="2">
            <a:schemeClr val="accent6"/>
          </a:effectRef>
          <a:fontRef idx="minor">
            <a:schemeClr val="lt1"/>
          </a:fontRef>
        </p:style>
        <p:txBody>
          <a:bodyPr>
            <a:normAutofit/>
          </a:bodyPr>
          <a:lstStyle/>
          <a:p>
            <a:r>
              <a:rPr lang="en-US" sz="2400" b="1" dirty="0" smtClean="0">
                <a:solidFill>
                  <a:schemeClr val="tx1"/>
                </a:solidFill>
                <a:latin typeface="Arial" panose="020B0604020202020204" pitchFamily="34" charset="0"/>
                <a:cs typeface="Arial" panose="020B0604020202020204" pitchFamily="34" charset="0"/>
              </a:rPr>
              <a:t>SAMPLE CHECKLIST ON INSTRUCTIONAL APPROACHES</a:t>
            </a:r>
            <a:endParaRPr lang="en-ZA" sz="2400" b="1" dirty="0">
              <a:solidFill>
                <a:schemeClr val="tx1"/>
              </a:solidFill>
              <a:latin typeface="Arial" panose="020B0604020202020204" pitchFamily="34" charset="0"/>
              <a:cs typeface="Arial" panose="020B0604020202020204" pitchFamily="34" charset="0"/>
            </a:endParaRPr>
          </a:p>
        </p:txBody>
      </p:sp>
      <p:sp>
        <p:nvSpPr>
          <p:cNvPr id="5" name="Rectangle 1"/>
          <p:cNvSpPr>
            <a:spLocks noChangeArrowheads="1"/>
          </p:cNvSpPr>
          <p:nvPr/>
        </p:nvSpPr>
        <p:spPr bwMode="auto">
          <a:xfrm>
            <a:off x="5930233" y="1844288"/>
            <a:ext cx="187141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Arial Narrow" panose="020B0606020202030204" pitchFamily="34" charset="0"/>
                <a:cs typeface="Arial" panose="020B0604020202020204" pitchFamily="34" charset="0"/>
              </a:rPr>
              <a:t>  Texts, Readings, Materials</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1"/>
          <p:cNvSpPr>
            <a:spLocks noChangeArrowheads="1"/>
          </p:cNvSpPr>
          <p:nvPr/>
        </p:nvSpPr>
        <p:spPr bwMode="auto">
          <a:xfrm>
            <a:off x="2166938" y="1600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96237677"/>
              </p:ext>
            </p:extLst>
          </p:nvPr>
        </p:nvGraphicFramePr>
        <p:xfrm>
          <a:off x="1049311" y="1686393"/>
          <a:ext cx="8147155" cy="4231013"/>
        </p:xfrm>
        <a:graphic>
          <a:graphicData uri="http://schemas.openxmlformats.org/drawingml/2006/table">
            <a:tbl>
              <a:tblPr firstRow="1" firstCol="1" bandRow="1">
                <a:tableStyleId>{5C22544A-7EE6-4342-B048-85BDC9FD1C3A}</a:tableStyleId>
              </a:tblPr>
              <a:tblGrid>
                <a:gridCol w="454321"/>
                <a:gridCol w="6031242"/>
                <a:gridCol w="593851"/>
                <a:gridCol w="658511"/>
                <a:gridCol w="409230"/>
              </a:tblGrid>
              <a:tr h="392986">
                <a:tc>
                  <a:txBody>
                    <a:bodyPr/>
                    <a:lstStyle/>
                    <a:p>
                      <a:pPr algn="just">
                        <a:spcAft>
                          <a:spcPts val="0"/>
                        </a:spcAft>
                      </a:pPr>
                      <a:r>
                        <a:rPr lang="en-US" sz="1200" dirty="0">
                          <a:effectLst/>
                        </a:rPr>
                        <a:t>No</a:t>
                      </a:r>
                      <a:endParaRPr lang="en-ZA" sz="1000" dirty="0">
                        <a:effectLst/>
                        <a:latin typeface="Calibri" panose="020F0502020204030204" pitchFamily="34" charset="0"/>
                      </a:endParaRPr>
                    </a:p>
                  </a:txBody>
                  <a:tcPr marL="68580" marR="68580" marT="0" marB="0"/>
                </a:tc>
                <a:tc>
                  <a:txBody>
                    <a:bodyPr/>
                    <a:lstStyle/>
                    <a:p>
                      <a:pPr algn="just">
                        <a:spcAft>
                          <a:spcPts val="0"/>
                        </a:spcAft>
                      </a:pPr>
                      <a:r>
                        <a:rPr lang="en-US" sz="1200">
                          <a:effectLst/>
                        </a:rPr>
                        <a:t>Content </a:t>
                      </a:r>
                      <a:endParaRPr lang="en-ZA" sz="1000">
                        <a:effectLst/>
                        <a:latin typeface="Calibri" panose="020F0502020204030204" pitchFamily="34" charset="0"/>
                      </a:endParaRPr>
                    </a:p>
                  </a:txBody>
                  <a:tcPr marL="68580" marR="68580" marT="0" marB="0"/>
                </a:tc>
                <a:tc gridSpan="3">
                  <a:txBody>
                    <a:bodyPr/>
                    <a:lstStyle/>
                    <a:p>
                      <a:pPr algn="just">
                        <a:spcAft>
                          <a:spcPts val="0"/>
                        </a:spcAft>
                      </a:pPr>
                      <a:r>
                        <a:rPr lang="en-US" sz="1200">
                          <a:effectLst/>
                        </a:rPr>
                        <a:t>Standard and Need</a:t>
                      </a:r>
                      <a:endParaRPr lang="en-ZA" sz="1000">
                        <a:effectLst/>
                        <a:latin typeface="Calibri" panose="020F0502020204030204" pitchFamily="34" charset="0"/>
                      </a:endParaRPr>
                    </a:p>
                  </a:txBody>
                  <a:tcPr marL="68580" marR="68580" marT="0" marB="0"/>
                </a:tc>
                <a:tc hMerge="1">
                  <a:txBody>
                    <a:bodyPr/>
                    <a:lstStyle/>
                    <a:p>
                      <a:endParaRPr lang="en-ZA"/>
                    </a:p>
                  </a:txBody>
                  <a:tcPr/>
                </a:tc>
                <a:tc hMerge="1">
                  <a:txBody>
                    <a:bodyPr/>
                    <a:lstStyle/>
                    <a:p>
                      <a:endParaRPr lang="en-ZA"/>
                    </a:p>
                  </a:txBody>
                  <a:tcPr/>
                </a:tc>
              </a:tr>
              <a:tr h="196493">
                <a:tc>
                  <a:txBody>
                    <a:bodyPr/>
                    <a:lstStyle/>
                    <a:p>
                      <a:pPr marL="241300" indent="-228600">
                        <a:spcBef>
                          <a:spcPts val="155"/>
                        </a:spcBef>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marL="241300" indent="-228600">
                        <a:spcBef>
                          <a:spcPts val="155"/>
                        </a:spcBef>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Yes</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No</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NI</a:t>
                      </a:r>
                      <a:endParaRPr lang="en-ZA" sz="1000">
                        <a:effectLst/>
                        <a:latin typeface="Calibri" panose="020F0502020204030204" pitchFamily="34" charset="0"/>
                      </a:endParaRPr>
                    </a:p>
                  </a:txBody>
                  <a:tcPr marL="68580" marR="68580" marT="0" marB="0"/>
                </a:tc>
              </a:tr>
              <a:tr h="589479">
                <a:tc>
                  <a:txBody>
                    <a:bodyPr/>
                    <a:lstStyle/>
                    <a:p>
                      <a:pPr marL="241300" indent="-228600">
                        <a:spcBef>
                          <a:spcPts val="155"/>
                        </a:spcBef>
                        <a:spcAft>
                          <a:spcPts val="0"/>
                        </a:spcAft>
                      </a:pPr>
                      <a:r>
                        <a:rPr lang="en-US" sz="1200">
                          <a:effectLst/>
                        </a:rPr>
                        <a:t>1</a:t>
                      </a:r>
                      <a:endParaRPr lang="en-ZA" sz="1000">
                        <a:effectLst/>
                        <a:latin typeface="Calibri" panose="020F0502020204030204" pitchFamily="34" charset="0"/>
                      </a:endParaRPr>
                    </a:p>
                  </a:txBody>
                  <a:tcPr marL="68580" marR="68580" marT="0" marB="0"/>
                </a:tc>
                <a:tc>
                  <a:txBody>
                    <a:bodyPr/>
                    <a:lstStyle/>
                    <a:p>
                      <a:pPr marL="20955" indent="-20955">
                        <a:spcBef>
                          <a:spcPts val="155"/>
                        </a:spcBef>
                        <a:spcAft>
                          <a:spcPts val="0"/>
                        </a:spcAft>
                      </a:pPr>
                      <a:r>
                        <a:rPr lang="en-US" sz="1200">
                          <a:effectLst/>
                        </a:rPr>
                        <a:t>Do you implement</a:t>
                      </a:r>
                      <a:r>
                        <a:rPr lang="en-US" sz="1200" spc="-50">
                          <a:effectLst/>
                        </a:rPr>
                        <a:t> </a:t>
                      </a:r>
                      <a:r>
                        <a:rPr lang="en-US" sz="1200">
                          <a:effectLst/>
                        </a:rPr>
                        <a:t>research-based</a:t>
                      </a:r>
                      <a:r>
                        <a:rPr lang="en-US" sz="1200" spc="-45">
                          <a:effectLst/>
                        </a:rPr>
                        <a:t> </a:t>
                      </a:r>
                      <a:r>
                        <a:rPr lang="en-US" sz="1200">
                          <a:effectLst/>
                        </a:rPr>
                        <a:t>instructional</a:t>
                      </a:r>
                      <a:r>
                        <a:rPr lang="en-US" sz="1200" spc="-50">
                          <a:effectLst/>
                        </a:rPr>
                        <a:t> </a:t>
                      </a:r>
                      <a:r>
                        <a:rPr lang="en-US" sz="1200">
                          <a:effectLst/>
                        </a:rPr>
                        <a:t>strategies</a:t>
                      </a:r>
                      <a:r>
                        <a:rPr lang="en-US" sz="1200" spc="-35">
                          <a:effectLst/>
                        </a:rPr>
                        <a:t> </a:t>
                      </a:r>
                      <a:r>
                        <a:rPr lang="en-US" sz="1200">
                          <a:effectLst/>
                        </a:rPr>
                        <a:t>consistent</a:t>
                      </a:r>
                      <a:r>
                        <a:rPr lang="en-US" sz="1200" spc="-25">
                          <a:effectLst/>
                        </a:rPr>
                        <a:t> </a:t>
                      </a:r>
                      <a:r>
                        <a:rPr lang="en-US" sz="1200">
                          <a:effectLst/>
                        </a:rPr>
                        <a:t>with current</a:t>
                      </a:r>
                      <a:r>
                        <a:rPr lang="en-US" sz="1200" spc="-35">
                          <a:effectLst/>
                        </a:rPr>
                        <a:t> </a:t>
                      </a:r>
                      <a:r>
                        <a:rPr lang="en-US" sz="1200">
                          <a:effectLst/>
                        </a:rPr>
                        <a:t>theories</a:t>
                      </a:r>
                      <a:r>
                        <a:rPr lang="en-US" sz="1200" spc="-35">
                          <a:effectLst/>
                        </a:rPr>
                        <a:t> </a:t>
                      </a:r>
                      <a:r>
                        <a:rPr lang="en-US" sz="1200">
                          <a:effectLst/>
                        </a:rPr>
                        <a:t>of learning?</a:t>
                      </a:r>
                      <a:endParaRPr lang="en-ZA" sz="1000">
                        <a:effectLst/>
                      </a:endParaRPr>
                    </a:p>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589479">
                <a:tc>
                  <a:txBody>
                    <a:bodyPr/>
                    <a:lstStyle/>
                    <a:p>
                      <a:pPr algn="just">
                        <a:spcAft>
                          <a:spcPts val="0"/>
                        </a:spcAft>
                      </a:pPr>
                      <a:r>
                        <a:rPr lang="en-US" sz="1200">
                          <a:effectLst/>
                        </a:rPr>
                        <a:t>2</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Do the</a:t>
                      </a:r>
                      <a:r>
                        <a:rPr lang="en-US" sz="1200" spc="-15">
                          <a:effectLst/>
                        </a:rPr>
                        <a:t> </a:t>
                      </a:r>
                      <a:r>
                        <a:rPr lang="en-US" sz="1200">
                          <a:effectLst/>
                        </a:rPr>
                        <a:t>instructional</a:t>
                      </a:r>
                      <a:r>
                        <a:rPr lang="en-US" sz="1200" spc="-50">
                          <a:effectLst/>
                        </a:rPr>
                        <a:t> </a:t>
                      </a:r>
                      <a:r>
                        <a:rPr lang="en-US" sz="1200">
                          <a:effectLst/>
                        </a:rPr>
                        <a:t>methods</a:t>
                      </a:r>
                      <a:r>
                        <a:rPr lang="en-US" sz="1200" spc="-20">
                          <a:effectLst/>
                        </a:rPr>
                        <a:t> </a:t>
                      </a:r>
                      <a:r>
                        <a:rPr lang="en-US" sz="1200">
                          <a:effectLst/>
                        </a:rPr>
                        <a:t>encourage</a:t>
                      </a:r>
                      <a:r>
                        <a:rPr lang="en-US" sz="1200" spc="-50">
                          <a:effectLst/>
                        </a:rPr>
                        <a:t> </a:t>
                      </a:r>
                      <a:r>
                        <a:rPr lang="en-US" sz="1200">
                          <a:effectLst/>
                        </a:rPr>
                        <a:t>critical</a:t>
                      </a:r>
                      <a:r>
                        <a:rPr lang="en-US" sz="1200" spc="-35">
                          <a:effectLst/>
                        </a:rPr>
                        <a:t> </a:t>
                      </a:r>
                      <a:r>
                        <a:rPr lang="en-US" sz="1200">
                          <a:effectLst/>
                        </a:rPr>
                        <a:t>analysis,</a:t>
                      </a:r>
                      <a:r>
                        <a:rPr lang="en-US" sz="1200" spc="-25">
                          <a:effectLst/>
                        </a:rPr>
                        <a:t> </a:t>
                      </a:r>
                      <a:r>
                        <a:rPr lang="en-US" sz="1200">
                          <a:effectLst/>
                        </a:rPr>
                        <a:t>application</a:t>
                      </a:r>
                      <a:r>
                        <a:rPr lang="en-US" sz="1200" spc="-40">
                          <a:effectLst/>
                        </a:rPr>
                        <a:t> </a:t>
                      </a:r>
                      <a:r>
                        <a:rPr lang="en-US" sz="1200">
                          <a:effectLst/>
                        </a:rPr>
                        <a:t>of knowledge</a:t>
                      </a:r>
                      <a:r>
                        <a:rPr lang="en-US" sz="1200" spc="-25">
                          <a:effectLst/>
                        </a:rPr>
                        <a:t> </a:t>
                      </a:r>
                      <a:r>
                        <a:rPr lang="en-US" sz="1200">
                          <a:effectLst/>
                        </a:rPr>
                        <a:t>to</a:t>
                      </a:r>
                      <a:r>
                        <a:rPr lang="en-US" sz="1200" spc="-5">
                          <a:effectLst/>
                        </a:rPr>
                        <a:t> </a:t>
                      </a:r>
                      <a:r>
                        <a:rPr lang="en-US" sz="1200">
                          <a:effectLst/>
                        </a:rPr>
                        <a:t>real</a:t>
                      </a:r>
                      <a:r>
                        <a:rPr lang="en-US" sz="1200" spc="-20">
                          <a:effectLst/>
                        </a:rPr>
                        <a:t> </a:t>
                      </a:r>
                      <a:r>
                        <a:rPr lang="en-US" sz="1200">
                          <a:effectLst/>
                        </a:rPr>
                        <a:t>world</a:t>
                      </a:r>
                      <a:r>
                        <a:rPr lang="en-US" sz="1200" spc="-15">
                          <a:effectLst/>
                        </a:rPr>
                        <a:t> </a:t>
                      </a:r>
                      <a:r>
                        <a:rPr lang="en-US" sz="1200">
                          <a:effectLst/>
                        </a:rPr>
                        <a:t>problems,</a:t>
                      </a:r>
                      <a:r>
                        <a:rPr lang="en-US" sz="1200" spc="-40">
                          <a:effectLst/>
                        </a:rPr>
                        <a:t> </a:t>
                      </a:r>
                      <a:r>
                        <a:rPr lang="en-US" sz="1200">
                          <a:effectLst/>
                        </a:rPr>
                        <a:t>and</a:t>
                      </a:r>
                      <a:r>
                        <a:rPr lang="en-US" sz="1200" spc="-5">
                          <a:effectLst/>
                        </a:rPr>
                        <a:t> </a:t>
                      </a:r>
                      <a:r>
                        <a:rPr lang="en-US" sz="1200">
                          <a:effectLst/>
                        </a:rPr>
                        <a:t>transfer</a:t>
                      </a:r>
                      <a:r>
                        <a:rPr lang="en-US" sz="1200" spc="-20">
                          <a:effectLst/>
                        </a:rPr>
                        <a:t> </a:t>
                      </a:r>
                      <a:r>
                        <a:rPr lang="en-US" sz="1200">
                          <a:effectLst/>
                        </a:rPr>
                        <a:t>of skills</a:t>
                      </a:r>
                      <a:r>
                        <a:rPr lang="en-US" sz="1200" spc="-15">
                          <a:effectLst/>
                        </a:rPr>
                        <a:t> </a:t>
                      </a:r>
                      <a:r>
                        <a:rPr lang="en-US" sz="1200">
                          <a:effectLst/>
                        </a:rPr>
                        <a:t>to</a:t>
                      </a:r>
                      <a:r>
                        <a:rPr lang="en-US" sz="1200" spc="-5">
                          <a:effectLst/>
                        </a:rPr>
                        <a:t> </a:t>
                      </a:r>
                      <a:r>
                        <a:rPr lang="en-US" sz="1200">
                          <a:effectLst/>
                        </a:rPr>
                        <a:t>new situations?</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589479">
                <a:tc>
                  <a:txBody>
                    <a:bodyPr/>
                    <a:lstStyle/>
                    <a:p>
                      <a:pPr marL="241300" marR="388620" indent="-228600">
                        <a:spcBef>
                          <a:spcPts val="130"/>
                        </a:spcBef>
                        <a:spcAft>
                          <a:spcPts val="0"/>
                        </a:spcAft>
                      </a:pPr>
                      <a:r>
                        <a:rPr lang="en-US" sz="1200">
                          <a:effectLst/>
                        </a:rPr>
                        <a:t>3</a:t>
                      </a:r>
                      <a:endParaRPr lang="en-ZA" sz="1000">
                        <a:effectLst/>
                        <a:latin typeface="Calibri" panose="020F0502020204030204" pitchFamily="34" charset="0"/>
                      </a:endParaRPr>
                    </a:p>
                  </a:txBody>
                  <a:tcPr marL="68580" marR="68580" marT="0" marB="0"/>
                </a:tc>
                <a:tc>
                  <a:txBody>
                    <a:bodyPr/>
                    <a:lstStyle/>
                    <a:p>
                      <a:pPr marR="388620" indent="12700">
                        <a:spcBef>
                          <a:spcPts val="130"/>
                        </a:spcBef>
                        <a:spcAft>
                          <a:spcPts val="0"/>
                        </a:spcAft>
                      </a:pPr>
                      <a:r>
                        <a:rPr lang="en-US" sz="1200">
                          <a:effectLst/>
                        </a:rPr>
                        <a:t>Do you link</a:t>
                      </a:r>
                      <a:r>
                        <a:rPr lang="en-US" sz="1200" spc="-5">
                          <a:effectLst/>
                        </a:rPr>
                        <a:t> </a:t>
                      </a:r>
                      <a:r>
                        <a:rPr lang="en-US" sz="1200">
                          <a:effectLst/>
                        </a:rPr>
                        <a:t>new</a:t>
                      </a:r>
                      <a:r>
                        <a:rPr lang="en-US" sz="1200" spc="-10">
                          <a:effectLst/>
                        </a:rPr>
                        <a:t> </a:t>
                      </a:r>
                      <a:r>
                        <a:rPr lang="en-US" sz="1200">
                          <a:effectLst/>
                        </a:rPr>
                        <a:t>concepts</a:t>
                      </a:r>
                      <a:r>
                        <a:rPr lang="en-US" sz="1200" spc="-35">
                          <a:effectLst/>
                        </a:rPr>
                        <a:t> </a:t>
                      </a:r>
                      <a:r>
                        <a:rPr lang="en-US" sz="1200">
                          <a:effectLst/>
                        </a:rPr>
                        <a:t>to</a:t>
                      </a:r>
                      <a:r>
                        <a:rPr lang="en-US" sz="1200" spc="-5">
                          <a:effectLst/>
                        </a:rPr>
                        <a:t> </a:t>
                      </a:r>
                      <a:r>
                        <a:rPr lang="en-US" sz="1200">
                          <a:effectLst/>
                        </a:rPr>
                        <a:t>and</a:t>
                      </a:r>
                      <a:r>
                        <a:rPr lang="en-US" sz="1200" spc="-5">
                          <a:effectLst/>
                        </a:rPr>
                        <a:t> </a:t>
                      </a:r>
                      <a:r>
                        <a:rPr lang="en-US" sz="1200">
                          <a:effectLst/>
                        </a:rPr>
                        <a:t>take</a:t>
                      </a:r>
                      <a:r>
                        <a:rPr lang="en-US" sz="1200" spc="-20">
                          <a:effectLst/>
                        </a:rPr>
                        <a:t> </a:t>
                      </a:r>
                      <a:r>
                        <a:rPr lang="en-US" sz="1200">
                          <a:effectLst/>
                        </a:rPr>
                        <a:t>advantage</a:t>
                      </a:r>
                      <a:r>
                        <a:rPr lang="en-US" sz="1200" spc="-50">
                          <a:effectLst/>
                        </a:rPr>
                        <a:t> </a:t>
                      </a:r>
                      <a:r>
                        <a:rPr lang="en-US" sz="1200">
                          <a:effectLst/>
                        </a:rPr>
                        <a:t>of students’</a:t>
                      </a:r>
                      <a:r>
                        <a:rPr lang="en-US" sz="1200" spc="-30">
                          <a:effectLst/>
                        </a:rPr>
                        <a:t> </a:t>
                      </a:r>
                      <a:r>
                        <a:rPr lang="en-US" sz="1200">
                          <a:effectLst/>
                        </a:rPr>
                        <a:t>prior experiences?</a:t>
                      </a:r>
                      <a:endParaRPr lang="en-ZA" sz="1000">
                        <a:effectLst/>
                      </a:endParaRPr>
                    </a:p>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392986">
                <a:tc>
                  <a:txBody>
                    <a:bodyPr/>
                    <a:lstStyle/>
                    <a:p>
                      <a:pPr algn="just">
                        <a:spcAft>
                          <a:spcPts val="0"/>
                        </a:spcAft>
                      </a:pPr>
                      <a:r>
                        <a:rPr lang="en-US" sz="1200">
                          <a:effectLst/>
                        </a:rPr>
                        <a:t>4</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Do they</a:t>
                      </a:r>
                      <a:r>
                        <a:rPr lang="en-US" sz="1200" spc="-15">
                          <a:effectLst/>
                        </a:rPr>
                        <a:t> </a:t>
                      </a:r>
                      <a:r>
                        <a:rPr lang="en-US" sz="1200">
                          <a:effectLst/>
                        </a:rPr>
                        <a:t>encourage</a:t>
                      </a:r>
                      <a:r>
                        <a:rPr lang="en-US" sz="1200" spc="-45">
                          <a:effectLst/>
                        </a:rPr>
                        <a:t> </a:t>
                      </a:r>
                      <a:r>
                        <a:rPr lang="en-US" sz="1200">
                          <a:effectLst/>
                        </a:rPr>
                        <a:t>cross-racial</a:t>
                      </a:r>
                      <a:r>
                        <a:rPr lang="en-US" sz="1200" spc="-30">
                          <a:effectLst/>
                        </a:rPr>
                        <a:t> </a:t>
                      </a:r>
                      <a:r>
                        <a:rPr lang="en-US" sz="1200">
                          <a:effectLst/>
                        </a:rPr>
                        <a:t>cooperative</a:t>
                      </a:r>
                      <a:r>
                        <a:rPr lang="en-US" sz="1200" spc="-55">
                          <a:effectLst/>
                        </a:rPr>
                        <a:t> </a:t>
                      </a:r>
                      <a:r>
                        <a:rPr lang="en-US" sz="1200">
                          <a:effectLst/>
                        </a:rPr>
                        <a:t>grouping</a:t>
                      </a:r>
                      <a:r>
                        <a:rPr lang="en-US" sz="1200" spc="-30">
                          <a:effectLst/>
                        </a:rPr>
                        <a:t> </a:t>
                      </a:r>
                      <a:r>
                        <a:rPr lang="en-US" sz="1200">
                          <a:effectLst/>
                        </a:rPr>
                        <a:t>within</a:t>
                      </a:r>
                      <a:r>
                        <a:rPr lang="en-US" sz="1200" spc="-15">
                          <a:effectLst/>
                        </a:rPr>
                        <a:t> </a:t>
                      </a:r>
                      <a:r>
                        <a:rPr lang="en-US" sz="1200">
                          <a:effectLst/>
                        </a:rPr>
                        <a:t>and</a:t>
                      </a:r>
                      <a:r>
                        <a:rPr lang="en-US" sz="1200" spc="-5">
                          <a:effectLst/>
                        </a:rPr>
                        <a:t> </a:t>
                      </a:r>
                      <a:r>
                        <a:rPr lang="en-US" sz="1200">
                          <a:effectLst/>
                        </a:rPr>
                        <a:t>outside of class?</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392986">
                <a:tc>
                  <a:txBody>
                    <a:bodyPr/>
                    <a:lstStyle/>
                    <a:p>
                      <a:pPr marL="12700">
                        <a:spcBef>
                          <a:spcPts val="215"/>
                        </a:spcBef>
                        <a:spcAft>
                          <a:spcPts val="0"/>
                        </a:spcAft>
                      </a:pPr>
                      <a:r>
                        <a:rPr lang="en-US" sz="1200">
                          <a:effectLst/>
                        </a:rPr>
                        <a:t>5</a:t>
                      </a:r>
                      <a:endParaRPr lang="en-ZA" sz="1000">
                        <a:effectLst/>
                        <a:latin typeface="Calibri" panose="020F0502020204030204" pitchFamily="34" charset="0"/>
                      </a:endParaRPr>
                    </a:p>
                  </a:txBody>
                  <a:tcPr marL="68580" marR="68580" marT="0" marB="0"/>
                </a:tc>
                <a:tc>
                  <a:txBody>
                    <a:bodyPr/>
                    <a:lstStyle/>
                    <a:p>
                      <a:pPr marL="12700">
                        <a:spcBef>
                          <a:spcPts val="215"/>
                        </a:spcBef>
                        <a:spcAft>
                          <a:spcPts val="0"/>
                        </a:spcAft>
                      </a:pPr>
                      <a:r>
                        <a:rPr lang="en-US" sz="1200">
                          <a:effectLst/>
                        </a:rPr>
                        <a:t>Do they</a:t>
                      </a:r>
                      <a:r>
                        <a:rPr lang="en-US" sz="1200" spc="-15">
                          <a:effectLst/>
                        </a:rPr>
                        <a:t> </a:t>
                      </a:r>
                      <a:r>
                        <a:rPr lang="en-US" sz="1200">
                          <a:effectLst/>
                        </a:rPr>
                        <a:t>accommodate</a:t>
                      </a:r>
                      <a:r>
                        <a:rPr lang="en-US" sz="1200" spc="-65">
                          <a:effectLst/>
                        </a:rPr>
                        <a:t> </a:t>
                      </a:r>
                      <a:r>
                        <a:rPr lang="en-US" sz="1200">
                          <a:effectLst/>
                        </a:rPr>
                        <a:t>students’</a:t>
                      </a:r>
                      <a:r>
                        <a:rPr lang="en-US" sz="1200" spc="-30">
                          <a:effectLst/>
                        </a:rPr>
                        <a:t> </a:t>
                      </a:r>
                      <a:r>
                        <a:rPr lang="en-US" sz="1200">
                          <a:effectLst/>
                        </a:rPr>
                        <a:t>various</a:t>
                      </a:r>
                      <a:r>
                        <a:rPr lang="en-US" sz="1200" spc="-20">
                          <a:effectLst/>
                        </a:rPr>
                        <a:t> </a:t>
                      </a:r>
                      <a:r>
                        <a:rPr lang="en-US" sz="1200">
                          <a:effectLst/>
                        </a:rPr>
                        <a:t>approaches</a:t>
                      </a:r>
                      <a:r>
                        <a:rPr lang="en-US" sz="1200" spc="-50">
                          <a:effectLst/>
                        </a:rPr>
                        <a:t> </a:t>
                      </a:r>
                      <a:r>
                        <a:rPr lang="en-US" sz="1200">
                          <a:effectLst/>
                        </a:rPr>
                        <a:t>to</a:t>
                      </a:r>
                      <a:r>
                        <a:rPr lang="en-US" sz="1200" spc="-5">
                          <a:effectLst/>
                        </a:rPr>
                        <a:t> </a:t>
                      </a:r>
                      <a:r>
                        <a:rPr lang="en-US" sz="1200">
                          <a:effectLst/>
                        </a:rPr>
                        <a:t>learning?</a:t>
                      </a:r>
                      <a:r>
                        <a:rPr lang="en-US" sz="1200" spc="-45">
                          <a:effectLst/>
                        </a:rPr>
                        <a:t> </a:t>
                      </a:r>
                      <a:endParaRPr lang="en-ZA" sz="1000">
                        <a:effectLst/>
                      </a:endParaRPr>
                    </a:p>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196493">
                <a:tc>
                  <a:txBody>
                    <a:bodyPr/>
                    <a:lstStyle/>
                    <a:p>
                      <a:pPr algn="just">
                        <a:spcAft>
                          <a:spcPts val="0"/>
                        </a:spcAft>
                      </a:pPr>
                      <a:r>
                        <a:rPr lang="en-US" sz="1200">
                          <a:effectLst/>
                        </a:rPr>
                        <a:t>6</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Do they</a:t>
                      </a:r>
                      <a:r>
                        <a:rPr lang="en-US" sz="1200" spc="-15">
                          <a:effectLst/>
                        </a:rPr>
                        <a:t> </a:t>
                      </a:r>
                      <a:r>
                        <a:rPr lang="en-US" sz="1200">
                          <a:effectLst/>
                        </a:rPr>
                        <a:t>encourage</a:t>
                      </a:r>
                      <a:r>
                        <a:rPr lang="en-US" sz="1200" spc="-50">
                          <a:effectLst/>
                        </a:rPr>
                        <a:t> </a:t>
                      </a:r>
                      <a:r>
                        <a:rPr lang="en-US" sz="1200">
                          <a:effectLst/>
                        </a:rPr>
                        <a:t>competent</a:t>
                      </a:r>
                      <a:r>
                        <a:rPr lang="en-US" sz="1200" spc="-50">
                          <a:effectLst/>
                        </a:rPr>
                        <a:t> </a:t>
                      </a:r>
                      <a:r>
                        <a:rPr lang="en-US" sz="1200">
                          <a:effectLst/>
                        </a:rPr>
                        <a:t>oral</a:t>
                      </a:r>
                      <a:r>
                        <a:rPr lang="en-US" sz="1200" spc="-20">
                          <a:effectLst/>
                        </a:rPr>
                        <a:t> </a:t>
                      </a:r>
                      <a:r>
                        <a:rPr lang="en-US" sz="1200">
                          <a:effectLst/>
                        </a:rPr>
                        <a:t>and</a:t>
                      </a:r>
                      <a:r>
                        <a:rPr lang="en-US" sz="1200" spc="-5">
                          <a:effectLst/>
                        </a:rPr>
                        <a:t> </a:t>
                      </a:r>
                      <a:r>
                        <a:rPr lang="en-US" sz="1200">
                          <a:effectLst/>
                        </a:rPr>
                        <a:t>written</a:t>
                      </a:r>
                      <a:r>
                        <a:rPr lang="en-US" sz="1200" spc="-20">
                          <a:effectLst/>
                        </a:rPr>
                        <a:t> </a:t>
                      </a:r>
                      <a:r>
                        <a:rPr lang="en-US" sz="1200">
                          <a:effectLst/>
                        </a:rPr>
                        <a:t>communication?</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r>
              <a:tr h="890632">
                <a:tc>
                  <a:txBody>
                    <a:bodyPr/>
                    <a:lstStyle/>
                    <a:p>
                      <a:pPr algn="just">
                        <a:spcAft>
                          <a:spcPts val="0"/>
                        </a:spcAft>
                      </a:pPr>
                      <a:r>
                        <a:rPr lang="en-US" sz="1200">
                          <a:effectLst/>
                        </a:rPr>
                        <a:t>7</a:t>
                      </a:r>
                      <a:endParaRPr lang="en-ZA" sz="1000">
                        <a:effectLst/>
                        <a:latin typeface="Calibri" panose="020F0502020204030204" pitchFamily="34" charset="0"/>
                      </a:endParaRPr>
                    </a:p>
                  </a:txBody>
                  <a:tcPr marL="68580" marR="68580" marT="0" marB="0"/>
                </a:tc>
                <a:tc>
                  <a:txBody>
                    <a:bodyPr/>
                    <a:lstStyle/>
                    <a:p>
                      <a:pPr marL="457200" algn="just">
                        <a:lnSpc>
                          <a:spcPct val="115000"/>
                        </a:lnSpc>
                        <a:spcAft>
                          <a:spcPts val="1000"/>
                        </a:spcAft>
                      </a:pPr>
                      <a:r>
                        <a:rPr lang="en-US" sz="1200" dirty="0">
                          <a:effectLst/>
                        </a:rPr>
                        <a:t>Do your instructional strategies positively impart to graduates ‘comprehensive and sound knowledge and understanding’ in relation to: the South African law and the legal system; the associated values; and; the historical background?</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a:effectLst/>
                        </a:rPr>
                        <a:t> </a:t>
                      </a:r>
                      <a:endParaRPr lang="en-ZA" sz="1000">
                        <a:effectLst/>
                        <a:latin typeface="Calibri" panose="020F0502020204030204" pitchFamily="34" charset="0"/>
                      </a:endParaRPr>
                    </a:p>
                  </a:txBody>
                  <a:tcPr marL="68580" marR="68580" marT="0" marB="0"/>
                </a:tc>
                <a:tc>
                  <a:txBody>
                    <a:bodyPr/>
                    <a:lstStyle/>
                    <a:p>
                      <a:pPr algn="just">
                        <a:spcAft>
                          <a:spcPts val="0"/>
                        </a:spcAft>
                      </a:pPr>
                      <a:r>
                        <a:rPr lang="en-US" sz="1200" dirty="0">
                          <a:effectLst/>
                        </a:rPr>
                        <a:t> </a:t>
                      </a:r>
                      <a:endParaRPr lang="en-ZA" sz="1000" dirty="0">
                        <a:effectLst/>
                        <a:latin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3548941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733547"/>
          </a:xfrm>
        </p:spPr>
        <p:style>
          <a:lnRef idx="1">
            <a:schemeClr val="accent6"/>
          </a:lnRef>
          <a:fillRef idx="3">
            <a:schemeClr val="accent6"/>
          </a:fillRef>
          <a:effectRef idx="2">
            <a:schemeClr val="accent6"/>
          </a:effectRef>
          <a:fontRef idx="minor">
            <a:schemeClr val="lt1"/>
          </a:fontRef>
        </p:style>
        <p:txBody>
          <a:bodyPr>
            <a:normAutofit/>
          </a:bodyPr>
          <a:lstStyle/>
          <a:p>
            <a:r>
              <a:rPr lang="en-US" sz="2400" b="1" dirty="0" smtClean="0">
                <a:solidFill>
                  <a:srgbClr val="C00000"/>
                </a:solidFill>
                <a:latin typeface="Arial" panose="020B0604020202020204" pitchFamily="34" charset="0"/>
                <a:cs typeface="Arial" panose="020B0604020202020204" pitchFamily="34" charset="0"/>
              </a:rPr>
              <a:t>THE AFRICAN  COLLEGE OF LAW</a:t>
            </a:r>
            <a:endParaRPr lang="en-ZA" sz="2400" b="1" dirty="0">
              <a:solidFill>
                <a:srgbClr val="C0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5300" y="1211385"/>
            <a:ext cx="8915400" cy="5285670"/>
          </a:xfrm>
        </p:spPr>
        <p:txBody>
          <a:bodyPr>
            <a:normAutofit/>
          </a:bodyPr>
          <a:lstStyle/>
          <a:p>
            <a:pPr marL="446088" indent="-446088" algn="just">
              <a:buFont typeface="+mj-lt"/>
              <a:buAutoNum type="arabicPeriod"/>
            </a:pPr>
            <a:endParaRPr lang="en-US" sz="3000" b="1" dirty="0">
              <a:latin typeface="Arial" panose="020B0604020202020204" pitchFamily="34" charset="0"/>
              <a:cs typeface="Arial" panose="020B0604020202020204" pitchFamily="34" charset="0"/>
            </a:endParaRPr>
          </a:p>
          <a:p>
            <a:pPr marL="0" indent="0" algn="just">
              <a:buNone/>
            </a:pPr>
            <a:endParaRPr lang="en-US" sz="3000" b="1" dirty="0" smtClean="0">
              <a:latin typeface="Arial" panose="020B0604020202020204" pitchFamily="34" charset="0"/>
              <a:cs typeface="Arial" panose="020B0604020202020204" pitchFamily="34" charset="0"/>
            </a:endParaRPr>
          </a:p>
          <a:p>
            <a:pPr marL="446088" indent="-446088" algn="just">
              <a:buFont typeface="+mj-lt"/>
              <a:buAutoNum type="arabicPeriod"/>
            </a:pPr>
            <a:r>
              <a:rPr lang="en-US" sz="3000" b="1" dirty="0" smtClean="0">
                <a:latin typeface="Arial" panose="020B0604020202020204" pitchFamily="34" charset="0"/>
                <a:cs typeface="Arial" panose="020B0604020202020204" pitchFamily="34" charset="0"/>
              </a:rPr>
              <a:t>The </a:t>
            </a:r>
            <a:r>
              <a:rPr lang="en-US" sz="3000" b="1" dirty="0">
                <a:latin typeface="Arial" panose="020B0604020202020204" pitchFamily="34" charset="0"/>
                <a:cs typeface="Arial" panose="020B0604020202020204" pitchFamily="34" charset="0"/>
              </a:rPr>
              <a:t>need to embed </a:t>
            </a:r>
            <a:r>
              <a:rPr lang="en-US" sz="3000" b="1" dirty="0">
                <a:solidFill>
                  <a:srgbClr val="C00000"/>
                </a:solidFill>
                <a:latin typeface="Arial" panose="020B0604020202020204" pitchFamily="34" charset="0"/>
                <a:cs typeface="Arial" panose="020B0604020202020204" pitchFamily="34" charset="0"/>
              </a:rPr>
              <a:t>African epistemologies </a:t>
            </a:r>
            <a:r>
              <a:rPr lang="en-US" sz="3000" b="1" dirty="0">
                <a:latin typeface="Arial" panose="020B0604020202020204" pitchFamily="34" charset="0"/>
                <a:cs typeface="Arial" panose="020B0604020202020204" pitchFamily="34" charset="0"/>
              </a:rPr>
              <a:t>and </a:t>
            </a:r>
            <a:r>
              <a:rPr lang="en-US" sz="3000" b="1" dirty="0">
                <a:solidFill>
                  <a:srgbClr val="C00000"/>
                </a:solidFill>
                <a:latin typeface="Arial" panose="020B0604020202020204" pitchFamily="34" charset="0"/>
                <a:cs typeface="Arial" panose="020B0604020202020204" pitchFamily="34" charset="0"/>
              </a:rPr>
              <a:t>African law and criminal justice</a:t>
            </a:r>
            <a:r>
              <a:rPr lang="en-US" sz="3000" b="1" dirty="0">
                <a:latin typeface="Arial" panose="020B0604020202020204" pitchFamily="34" charset="0"/>
                <a:cs typeface="Arial" panose="020B0604020202020204" pitchFamily="34" charset="0"/>
              </a:rPr>
              <a:t> into its</a:t>
            </a:r>
            <a:r>
              <a:rPr lang="en-ZA" sz="3000" b="1" dirty="0">
                <a:latin typeface="Arial" panose="020B0604020202020204" pitchFamily="34" charset="0"/>
                <a:cs typeface="Arial" panose="020B0604020202020204" pitchFamily="34" charset="0"/>
              </a:rPr>
              <a:t> programmes</a:t>
            </a:r>
            <a:r>
              <a:rPr lang="en-US" sz="3000" b="1" dirty="0">
                <a:latin typeface="Arial" panose="020B0604020202020204" pitchFamily="34" charset="0"/>
                <a:cs typeface="Arial" panose="020B0604020202020204" pitchFamily="34" charset="0"/>
              </a:rPr>
              <a:t> through </a:t>
            </a:r>
            <a:r>
              <a:rPr lang="en-US" sz="3000" b="1" dirty="0" smtClean="0">
                <a:latin typeface="Arial" panose="020B0604020202020204" pitchFamily="34" charset="0"/>
                <a:cs typeface="Arial" panose="020B0604020202020204" pitchFamily="34" charset="0"/>
              </a:rPr>
              <a:t>curriculum transformation.  </a:t>
            </a:r>
          </a:p>
          <a:p>
            <a:pPr marL="446088" indent="-446088" algn="just">
              <a:buFont typeface="+mj-lt"/>
              <a:buAutoNum type="arabicPeriod"/>
            </a:pPr>
            <a:r>
              <a:rPr lang="en-US" sz="3000" b="1" dirty="0" smtClean="0">
                <a:latin typeface="Arial" panose="020B0604020202020204" pitchFamily="34" charset="0"/>
                <a:cs typeface="Arial" panose="020B0604020202020204" pitchFamily="34" charset="0"/>
              </a:rPr>
              <a:t>Through </a:t>
            </a:r>
            <a:r>
              <a:rPr lang="en-US" sz="3000" b="1" dirty="0">
                <a:latin typeface="Arial" panose="020B0604020202020204" pitchFamily="34" charset="0"/>
                <a:cs typeface="Arial" panose="020B0604020202020204" pitchFamily="34" charset="0"/>
              </a:rPr>
              <a:t>its community engagement and research initiatives consolidates the content of its offerings by infusing the </a:t>
            </a:r>
            <a:r>
              <a:rPr lang="en-US" sz="3000" b="1" dirty="0">
                <a:solidFill>
                  <a:srgbClr val="C00000"/>
                </a:solidFill>
                <a:latin typeface="Arial" panose="020B0604020202020204" pitchFamily="34" charset="0"/>
                <a:cs typeface="Arial" panose="020B0604020202020204" pitchFamily="34" charset="0"/>
              </a:rPr>
              <a:t>lived experiences of the communities</a:t>
            </a:r>
            <a:r>
              <a:rPr lang="en-US" sz="3000" b="1" dirty="0">
                <a:latin typeface="Arial" panose="020B0604020202020204" pitchFamily="34" charset="0"/>
                <a:cs typeface="Arial" panose="020B0604020202020204" pitchFamily="34" charset="0"/>
              </a:rPr>
              <a:t>.</a:t>
            </a:r>
            <a:endParaRPr lang="en-ZA" sz="3000" b="1" dirty="0">
              <a:latin typeface="Arial" panose="020B0604020202020204" pitchFamily="34" charset="0"/>
              <a:cs typeface="Arial" panose="020B0604020202020204" pitchFamily="34" charset="0"/>
            </a:endParaRPr>
          </a:p>
          <a:p>
            <a:pPr marL="0" indent="0">
              <a:buNone/>
            </a:pPr>
            <a:endParaRPr lang="en-ZA" sz="4000" dirty="0">
              <a:solidFill>
                <a:srgbClr val="C00000"/>
              </a:solidFill>
            </a:endParaRPr>
          </a:p>
          <a:p>
            <a:pPr marL="0" indent="0">
              <a:buNone/>
            </a:pPr>
            <a:endParaRPr lang="en-ZA" sz="4000" dirty="0"/>
          </a:p>
          <a:p>
            <a:pPr marL="0" indent="0">
              <a:buNone/>
            </a:pPr>
            <a:endParaRPr lang="en-ZA" dirty="0"/>
          </a:p>
        </p:txBody>
      </p:sp>
      <p:graphicFrame>
        <p:nvGraphicFramePr>
          <p:cNvPr id="4" name="Table 3"/>
          <p:cNvGraphicFramePr>
            <a:graphicFrameLocks noGrp="1"/>
          </p:cNvGraphicFramePr>
          <p:nvPr>
            <p:extLst>
              <p:ext uri="{D42A27DB-BD31-4B8C-83A1-F6EECF244321}">
                <p14:modId xmlns:p14="http://schemas.microsoft.com/office/powerpoint/2010/main" val="4134286840"/>
              </p:ext>
            </p:extLst>
          </p:nvPr>
        </p:nvGraphicFramePr>
        <p:xfrm>
          <a:off x="844952" y="1227666"/>
          <a:ext cx="8565748" cy="1017823"/>
        </p:xfrm>
        <a:graphic>
          <a:graphicData uri="http://schemas.openxmlformats.org/drawingml/2006/table">
            <a:tbl>
              <a:tblPr firstRow="1" bandRow="1">
                <a:tableStyleId>{5C22544A-7EE6-4342-B048-85BDC9FD1C3A}</a:tableStyleId>
              </a:tblPr>
              <a:tblGrid>
                <a:gridCol w="8565748"/>
              </a:tblGrid>
              <a:tr h="101782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ZA" sz="1800" i="1" dirty="0" smtClean="0">
                        <a:solidFill>
                          <a:srgbClr val="C00000"/>
                        </a:solidFill>
                        <a:latin typeface="Arial" panose="020B0604020202020204" pitchFamily="34" charset="0"/>
                        <a:cs typeface="Arial" panose="020B0604020202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ZA" sz="1800" i="1" dirty="0" smtClean="0">
                          <a:solidFill>
                            <a:srgbClr val="C00000"/>
                          </a:solidFill>
                          <a:latin typeface="Arial" panose="020B0604020202020204" pitchFamily="34" charset="0"/>
                          <a:cs typeface="Arial" panose="020B0604020202020204" pitchFamily="34" charset="0"/>
                        </a:rPr>
                        <a:t>THE </a:t>
                      </a:r>
                      <a:r>
                        <a:rPr lang="en-ZA" sz="1800" b="1" i="1" dirty="0" smtClean="0">
                          <a:solidFill>
                            <a:srgbClr val="C00000"/>
                          </a:solidFill>
                          <a:latin typeface="Arial" panose="020B0604020202020204" pitchFamily="34" charset="0"/>
                          <a:cs typeface="Arial" panose="020B0604020202020204" pitchFamily="34" charset="0"/>
                        </a:rPr>
                        <a:t>AFRICAN COLLEGE OF LAW</a:t>
                      </a:r>
                      <a:r>
                        <a:rPr lang="en-ZA" sz="1800" i="1" dirty="0" smtClean="0">
                          <a:solidFill>
                            <a:srgbClr val="C00000"/>
                          </a:solidFill>
                          <a:latin typeface="Arial" panose="020B0604020202020204" pitchFamily="34" charset="0"/>
                          <a:cs typeface="Arial" panose="020B0604020202020204" pitchFamily="34" charset="0"/>
                        </a:rPr>
                        <a:t> SHAPING FUTURES IN THE SERVICE OF HUMANITY</a:t>
                      </a:r>
                      <a:endParaRPr lang="en-ZA" dirty="0"/>
                    </a:p>
                  </a:txBody>
                  <a:tcPr/>
                </a:tc>
              </a:tr>
            </a:tbl>
          </a:graphicData>
        </a:graphic>
      </p:graphicFrame>
    </p:spTree>
    <p:extLst>
      <p:ext uri="{BB962C8B-B14F-4D97-AF65-F5344CB8AC3E}">
        <p14:creationId xmlns:p14="http://schemas.microsoft.com/office/powerpoint/2010/main" val="1933594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887100"/>
          </a:xfrm>
        </p:spPr>
        <p:style>
          <a:lnRef idx="1">
            <a:schemeClr val="accent6"/>
          </a:lnRef>
          <a:fillRef idx="3">
            <a:schemeClr val="accent6"/>
          </a:fillRef>
          <a:effectRef idx="2">
            <a:schemeClr val="accent6"/>
          </a:effectRef>
          <a:fontRef idx="minor">
            <a:schemeClr val="lt1"/>
          </a:fontRef>
        </p:style>
        <p:txBody>
          <a:bodyPr>
            <a:normAutofit/>
          </a:bodyPr>
          <a:lstStyle/>
          <a:p>
            <a:r>
              <a:rPr lang="en-US" sz="2400" b="1" dirty="0" smtClean="0">
                <a:solidFill>
                  <a:schemeClr val="tx1"/>
                </a:solidFill>
                <a:latin typeface="Arial" panose="020B0604020202020204" pitchFamily="34" charset="0"/>
                <a:cs typeface="Arial" panose="020B0604020202020204" pitchFamily="34" charset="0"/>
              </a:rPr>
              <a:t>SAMPLE CHECKLIST ON ASSESSMENT AND QUALITY ASSUARNCE</a:t>
            </a:r>
            <a:endParaRPr lang="en-ZA" sz="2400" b="1" dirty="0">
              <a:solidFill>
                <a:schemeClr val="tx1"/>
              </a:solidFill>
              <a:latin typeface="Arial" panose="020B0604020202020204" pitchFamily="34" charset="0"/>
              <a:cs typeface="Arial" panose="020B0604020202020204" pitchFamily="34" charset="0"/>
            </a:endParaRPr>
          </a:p>
        </p:txBody>
      </p:sp>
      <p:sp>
        <p:nvSpPr>
          <p:cNvPr id="7" name="Rectangle 1"/>
          <p:cNvSpPr>
            <a:spLocks noChangeArrowheads="1"/>
          </p:cNvSpPr>
          <p:nvPr/>
        </p:nvSpPr>
        <p:spPr bwMode="auto">
          <a:xfrm>
            <a:off x="2166938" y="1600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a:p>
        </p:txBody>
      </p:sp>
      <p:sp>
        <p:nvSpPr>
          <p:cNvPr id="8" name="Rectangle 1"/>
          <p:cNvSpPr>
            <a:spLocks noChangeArrowheads="1"/>
          </p:cNvSpPr>
          <p:nvPr/>
        </p:nvSpPr>
        <p:spPr bwMode="auto">
          <a:xfrm>
            <a:off x="-1032748" y="1600200"/>
            <a:ext cx="2742945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sp>
        <p:nvSpPr>
          <p:cNvPr id="11" name="Rectangle 2"/>
          <p:cNvSpPr>
            <a:spLocks noChangeArrowheads="1"/>
          </p:cNvSpPr>
          <p:nvPr/>
        </p:nvSpPr>
        <p:spPr bwMode="auto">
          <a:xfrm>
            <a:off x="-3551874" y="1395413"/>
            <a:ext cx="2910495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518405799"/>
              </p:ext>
            </p:extLst>
          </p:nvPr>
        </p:nvGraphicFramePr>
        <p:xfrm>
          <a:off x="577121" y="1274164"/>
          <a:ext cx="8746760" cy="5066674"/>
        </p:xfrm>
        <a:graphic>
          <a:graphicData uri="http://schemas.openxmlformats.org/drawingml/2006/table">
            <a:tbl>
              <a:tblPr firstRow="1" firstCol="1" bandRow="1">
                <a:tableStyleId>{5C22544A-7EE6-4342-B048-85BDC9FD1C3A}</a:tableStyleId>
              </a:tblPr>
              <a:tblGrid>
                <a:gridCol w="616545"/>
                <a:gridCol w="6320760"/>
                <a:gridCol w="644863"/>
                <a:gridCol w="723417"/>
                <a:gridCol w="441175"/>
              </a:tblGrid>
              <a:tr h="92326">
                <a:tc>
                  <a:txBody>
                    <a:bodyPr/>
                    <a:lstStyle/>
                    <a:p>
                      <a:pPr algn="just">
                        <a:spcAft>
                          <a:spcPts val="0"/>
                        </a:spcAft>
                      </a:pPr>
                      <a:r>
                        <a:rPr lang="en-US" sz="500" dirty="0">
                          <a:effectLst/>
                        </a:rPr>
                        <a:t>No</a:t>
                      </a:r>
                      <a:endParaRPr lang="en-ZA" sz="500" dirty="0">
                        <a:effectLst/>
                        <a:latin typeface="Calibri" panose="020F0502020204030204" pitchFamily="34" charset="0"/>
                      </a:endParaRPr>
                    </a:p>
                  </a:txBody>
                  <a:tcPr marL="37113" marR="37113" marT="0" marB="0"/>
                </a:tc>
                <a:tc>
                  <a:txBody>
                    <a:bodyPr/>
                    <a:lstStyle/>
                    <a:p>
                      <a:pPr algn="just">
                        <a:spcAft>
                          <a:spcPts val="0"/>
                        </a:spcAft>
                      </a:pPr>
                      <a:r>
                        <a:rPr lang="en-US" sz="500">
                          <a:effectLst/>
                        </a:rPr>
                        <a:t>Content </a:t>
                      </a:r>
                      <a:endParaRPr lang="en-ZA" sz="500">
                        <a:effectLst/>
                        <a:latin typeface="Calibri" panose="020F0502020204030204" pitchFamily="34" charset="0"/>
                      </a:endParaRPr>
                    </a:p>
                  </a:txBody>
                  <a:tcPr marL="37113" marR="37113" marT="0" marB="0"/>
                </a:tc>
                <a:tc gridSpan="3">
                  <a:txBody>
                    <a:bodyPr/>
                    <a:lstStyle/>
                    <a:p>
                      <a:pPr algn="just">
                        <a:spcAft>
                          <a:spcPts val="0"/>
                        </a:spcAft>
                      </a:pPr>
                      <a:r>
                        <a:rPr lang="en-US" sz="500">
                          <a:effectLst/>
                        </a:rPr>
                        <a:t>Standard and Need</a:t>
                      </a:r>
                      <a:endParaRPr lang="en-ZA" sz="500">
                        <a:effectLst/>
                        <a:latin typeface="Calibri" panose="020F0502020204030204" pitchFamily="34" charset="0"/>
                      </a:endParaRPr>
                    </a:p>
                  </a:txBody>
                  <a:tcPr marL="37113" marR="37113" marT="0" marB="0"/>
                </a:tc>
                <a:tc hMerge="1">
                  <a:txBody>
                    <a:bodyPr/>
                    <a:lstStyle/>
                    <a:p>
                      <a:endParaRPr lang="en-ZA"/>
                    </a:p>
                  </a:txBody>
                  <a:tcPr/>
                </a:tc>
                <a:tc hMerge="1">
                  <a:txBody>
                    <a:bodyPr/>
                    <a:lstStyle/>
                    <a:p>
                      <a:endParaRPr lang="en-ZA"/>
                    </a:p>
                  </a:txBody>
                  <a:tcPr/>
                </a:tc>
              </a:tr>
              <a:tr h="92326">
                <a:tc>
                  <a:txBody>
                    <a:bodyPr/>
                    <a:lstStyle/>
                    <a:p>
                      <a:pPr marL="12700">
                        <a:spcBef>
                          <a:spcPts val="60"/>
                        </a:spcBef>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marL="12700">
                        <a:spcBef>
                          <a:spcPts val="60"/>
                        </a:spcBef>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Yes</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No</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NI</a:t>
                      </a:r>
                      <a:endParaRPr lang="en-ZA" sz="500">
                        <a:effectLst/>
                        <a:latin typeface="Calibri" panose="020F0502020204030204" pitchFamily="34" charset="0"/>
                      </a:endParaRPr>
                    </a:p>
                  </a:txBody>
                  <a:tcPr marL="37113" marR="37113" marT="0" marB="0"/>
                </a:tc>
              </a:tr>
              <a:tr h="284671">
                <a:tc>
                  <a:txBody>
                    <a:bodyPr/>
                    <a:lstStyle/>
                    <a:p>
                      <a:pPr marL="12700">
                        <a:spcBef>
                          <a:spcPts val="60"/>
                        </a:spcBef>
                        <a:spcAft>
                          <a:spcPts val="0"/>
                        </a:spcAft>
                      </a:pPr>
                      <a:r>
                        <a:rPr lang="en-US" sz="500">
                          <a:effectLst/>
                        </a:rPr>
                        <a:t>1</a:t>
                      </a:r>
                      <a:endParaRPr lang="en-ZA" sz="500">
                        <a:effectLst/>
                        <a:latin typeface="Calibri" panose="020F0502020204030204" pitchFamily="34" charset="0"/>
                      </a:endParaRPr>
                    </a:p>
                  </a:txBody>
                  <a:tcPr marL="37113" marR="37113" marT="0" marB="0"/>
                </a:tc>
                <a:tc>
                  <a:txBody>
                    <a:bodyPr/>
                    <a:lstStyle/>
                    <a:p>
                      <a:pPr algn="just">
                        <a:spcAft>
                          <a:spcPts val="0"/>
                        </a:spcAft>
                      </a:pPr>
                      <a:r>
                        <a:rPr lang="en-ZA" sz="500">
                          <a:effectLst/>
                        </a:rPr>
                        <a:t>Do your assessment tasks address both the learning outcomes and graduate attributes listed for the subject?</a:t>
                      </a:r>
                    </a:p>
                    <a:p>
                      <a:pPr marL="12700">
                        <a:spcBef>
                          <a:spcPts val="60"/>
                        </a:spcBef>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461627">
                <a:tc>
                  <a:txBody>
                    <a:bodyPr/>
                    <a:lstStyle/>
                    <a:p>
                      <a:pPr marL="12700">
                        <a:spcBef>
                          <a:spcPts val="60"/>
                        </a:spcBef>
                        <a:spcAft>
                          <a:spcPts val="0"/>
                        </a:spcAft>
                      </a:pPr>
                      <a:r>
                        <a:rPr lang="en-US" sz="500">
                          <a:effectLst/>
                        </a:rPr>
                        <a:t>2</a:t>
                      </a:r>
                      <a:endParaRPr lang="en-ZA" sz="500">
                        <a:effectLst/>
                        <a:latin typeface="Calibri" panose="020F0502020204030204" pitchFamily="34" charset="0"/>
                      </a:endParaRPr>
                    </a:p>
                  </a:txBody>
                  <a:tcPr marL="37113" marR="37113" marT="0" marB="0"/>
                </a:tc>
                <a:tc>
                  <a:txBody>
                    <a:bodyPr/>
                    <a:lstStyle/>
                    <a:p>
                      <a:pPr algn="just">
                        <a:spcAft>
                          <a:spcPts val="0"/>
                        </a:spcAft>
                      </a:pPr>
                      <a:r>
                        <a:rPr lang="en-ZA" sz="500">
                          <a:effectLst/>
                        </a:rPr>
                        <a:t> </a:t>
                      </a:r>
                    </a:p>
                    <a:p>
                      <a:pPr algn="just">
                        <a:spcAft>
                          <a:spcPts val="0"/>
                        </a:spcAft>
                      </a:pPr>
                      <a:r>
                        <a:rPr lang="en-ZA" sz="500">
                          <a:effectLst/>
                        </a:rPr>
                        <a:t>Do you consider student workloads in scheduling and designing assessment tasks for this subject and in relation to assessment tasks in other subjects likely to be taken at the same time?</a:t>
                      </a:r>
                    </a:p>
                    <a:p>
                      <a:pPr algn="just">
                        <a:spcAft>
                          <a:spcPts val="0"/>
                        </a:spcAft>
                      </a:pPr>
                      <a:r>
                        <a:rPr lang="en-ZA"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276977">
                <a:tc>
                  <a:txBody>
                    <a:bodyPr/>
                    <a:lstStyle/>
                    <a:p>
                      <a:pPr marL="12700">
                        <a:spcBef>
                          <a:spcPts val="60"/>
                        </a:spcBef>
                        <a:spcAft>
                          <a:spcPts val="0"/>
                        </a:spcAft>
                      </a:pPr>
                      <a:r>
                        <a:rPr lang="en-US" sz="500">
                          <a:effectLst/>
                        </a:rPr>
                        <a:t>3</a:t>
                      </a:r>
                      <a:endParaRPr lang="en-ZA" sz="500">
                        <a:effectLst/>
                        <a:latin typeface="Calibri" panose="020F0502020204030204" pitchFamily="34" charset="0"/>
                      </a:endParaRPr>
                    </a:p>
                  </a:txBody>
                  <a:tcPr marL="37113" marR="37113" marT="0" marB="0"/>
                </a:tc>
                <a:tc>
                  <a:txBody>
                    <a:bodyPr/>
                    <a:lstStyle/>
                    <a:p>
                      <a:pPr algn="just">
                        <a:spcAft>
                          <a:spcPts val="0"/>
                        </a:spcAft>
                      </a:pPr>
                      <a:r>
                        <a:rPr lang="en-ZA" sz="500">
                          <a:effectLst/>
                        </a:rPr>
                        <a:t>Are your assessment tasks balanced? – include both developmental (“formative”) and judgemental (“summative”) tasks.</a:t>
                      </a:r>
                    </a:p>
                    <a:p>
                      <a:pPr algn="just">
                        <a:spcAft>
                          <a:spcPts val="0"/>
                        </a:spcAft>
                      </a:pPr>
                      <a:r>
                        <a:rPr lang="en-ZA"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184651">
                <a:tc>
                  <a:txBody>
                    <a:bodyPr/>
                    <a:lstStyle/>
                    <a:p>
                      <a:pPr marL="12700">
                        <a:spcBef>
                          <a:spcPts val="60"/>
                        </a:spcBef>
                        <a:spcAft>
                          <a:spcPts val="0"/>
                        </a:spcAft>
                      </a:pPr>
                      <a:r>
                        <a:rPr lang="en-US" sz="500">
                          <a:effectLst/>
                        </a:rPr>
                        <a:t>4</a:t>
                      </a:r>
                      <a:endParaRPr lang="en-ZA" sz="500">
                        <a:effectLst/>
                        <a:latin typeface="Calibri" panose="020F0502020204030204" pitchFamily="34" charset="0"/>
                      </a:endParaRPr>
                    </a:p>
                  </a:txBody>
                  <a:tcPr marL="37113" marR="37113" marT="0" marB="0"/>
                </a:tc>
                <a:tc>
                  <a:txBody>
                    <a:bodyPr/>
                    <a:lstStyle/>
                    <a:p>
                      <a:pPr marL="12700" algn="just">
                        <a:spcBef>
                          <a:spcPts val="60"/>
                        </a:spcBef>
                        <a:spcAft>
                          <a:spcPts val="0"/>
                        </a:spcAft>
                      </a:pPr>
                      <a:r>
                        <a:rPr lang="en-US" sz="500">
                          <a:effectLst/>
                        </a:rPr>
                        <a:t>Do the</a:t>
                      </a:r>
                      <a:r>
                        <a:rPr lang="en-US" sz="500" spc="-15">
                          <a:effectLst/>
                        </a:rPr>
                        <a:t> </a:t>
                      </a:r>
                      <a:r>
                        <a:rPr lang="en-US" sz="500">
                          <a:effectLst/>
                        </a:rPr>
                        <a:t>assignments</a:t>
                      </a:r>
                      <a:r>
                        <a:rPr lang="en-US" sz="500" spc="-45">
                          <a:effectLst/>
                        </a:rPr>
                        <a:t> </a:t>
                      </a:r>
                      <a:r>
                        <a:rPr lang="en-US" sz="500">
                          <a:effectLst/>
                        </a:rPr>
                        <a:t>permit</a:t>
                      </a:r>
                      <a:r>
                        <a:rPr lang="en-US" sz="500" spc="-30">
                          <a:effectLst/>
                        </a:rPr>
                        <a:t> </a:t>
                      </a:r>
                      <a:r>
                        <a:rPr lang="en-US" sz="500">
                          <a:effectLst/>
                        </a:rPr>
                        <a:t>students</a:t>
                      </a:r>
                      <a:r>
                        <a:rPr lang="en-US" sz="500" spc="-30">
                          <a:effectLst/>
                        </a:rPr>
                        <a:t> </a:t>
                      </a:r>
                      <a:r>
                        <a:rPr lang="en-US" sz="500">
                          <a:effectLst/>
                        </a:rPr>
                        <a:t>to</a:t>
                      </a:r>
                      <a:r>
                        <a:rPr lang="en-US" sz="500" spc="-5">
                          <a:effectLst/>
                        </a:rPr>
                        <a:t> </a:t>
                      </a:r>
                      <a:r>
                        <a:rPr lang="en-US" sz="500">
                          <a:effectLst/>
                        </a:rPr>
                        <a:t>apply</a:t>
                      </a:r>
                      <a:r>
                        <a:rPr lang="en-US" sz="500" spc="-20">
                          <a:effectLst/>
                        </a:rPr>
                        <a:t> </a:t>
                      </a:r>
                      <a:r>
                        <a:rPr lang="en-US" sz="500">
                          <a:effectLst/>
                        </a:rPr>
                        <a:t>their</a:t>
                      </a:r>
                      <a:r>
                        <a:rPr lang="en-US" sz="500" spc="-20">
                          <a:effectLst/>
                        </a:rPr>
                        <a:t> </a:t>
                      </a:r>
                      <a:r>
                        <a:rPr lang="en-US" sz="500">
                          <a:effectLst/>
                        </a:rPr>
                        <a:t>preferred</a:t>
                      </a:r>
                      <a:r>
                        <a:rPr lang="en-US" sz="500" spc="-30">
                          <a:effectLst/>
                        </a:rPr>
                        <a:t> </a:t>
                      </a:r>
                      <a:r>
                        <a:rPr lang="en-US" sz="500">
                          <a:effectLst/>
                        </a:rPr>
                        <a:t>approaches to</a:t>
                      </a:r>
                      <a:r>
                        <a:rPr lang="en-US" sz="500" spc="-5">
                          <a:effectLst/>
                        </a:rPr>
                        <a:t> </a:t>
                      </a:r>
                      <a:r>
                        <a:rPr lang="en-US" sz="500">
                          <a:effectLst/>
                        </a:rPr>
                        <a:t>problem</a:t>
                      </a:r>
                      <a:r>
                        <a:rPr lang="en-US" sz="500" spc="-40">
                          <a:effectLst/>
                        </a:rPr>
                        <a:t> </a:t>
                      </a:r>
                      <a:r>
                        <a:rPr lang="en-US" sz="500">
                          <a:effectLst/>
                        </a:rPr>
                        <a:t>solving</a:t>
                      </a:r>
                      <a:r>
                        <a:rPr lang="en-US" sz="500" spc="-20">
                          <a:effectLst/>
                        </a:rPr>
                        <a:t> </a:t>
                      </a:r>
                      <a:r>
                        <a:rPr lang="en-US" sz="500">
                          <a:effectLst/>
                        </a:rPr>
                        <a:t>(e.g.,</a:t>
                      </a:r>
                      <a:r>
                        <a:rPr lang="en-US" sz="500" spc="-10">
                          <a:effectLst/>
                        </a:rPr>
                        <a:t> </a:t>
                      </a:r>
                      <a:r>
                        <a:rPr lang="en-US" sz="500">
                          <a:effectLst/>
                        </a:rPr>
                        <a:t>through</a:t>
                      </a:r>
                      <a:r>
                        <a:rPr lang="en-US" sz="500" spc="-5">
                          <a:effectLst/>
                        </a:rPr>
                        <a:t> </a:t>
                      </a:r>
                      <a:r>
                        <a:rPr lang="en-US" sz="500">
                          <a:effectLst/>
                        </a:rPr>
                        <a:t>choice)</a:t>
                      </a:r>
                      <a:r>
                        <a:rPr lang="en-US" sz="500" spc="-30">
                          <a:effectLst/>
                        </a:rPr>
                        <a:t> </a:t>
                      </a:r>
                      <a:r>
                        <a:rPr lang="en-US" sz="500">
                          <a:effectLst/>
                        </a:rPr>
                        <a:t>and</a:t>
                      </a:r>
                      <a:r>
                        <a:rPr lang="en-US" sz="500" spc="-5">
                          <a:effectLst/>
                        </a:rPr>
                        <a:t> </a:t>
                      </a:r>
                      <a:r>
                        <a:rPr lang="en-US" sz="500">
                          <a:effectLst/>
                        </a:rPr>
                        <a:t>encourage</a:t>
                      </a:r>
                      <a:r>
                        <a:rPr lang="en-US" sz="500" spc="-50">
                          <a:effectLst/>
                        </a:rPr>
                        <a:t> </a:t>
                      </a:r>
                      <a:r>
                        <a:rPr lang="en-US" sz="500">
                          <a:effectLst/>
                        </a:rPr>
                        <a:t>mastery</a:t>
                      </a:r>
                      <a:r>
                        <a:rPr lang="en-US" sz="500" spc="-25">
                          <a:effectLst/>
                        </a:rPr>
                        <a:t> </a:t>
                      </a:r>
                      <a:r>
                        <a:rPr lang="en-US" sz="500">
                          <a:effectLst/>
                        </a:rPr>
                        <a:t>of other approaches?</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184651">
                <a:tc>
                  <a:txBody>
                    <a:bodyPr/>
                    <a:lstStyle/>
                    <a:p>
                      <a:pPr algn="just">
                        <a:spcAft>
                          <a:spcPts val="0"/>
                        </a:spcAft>
                      </a:pPr>
                      <a:r>
                        <a:rPr lang="en-US" sz="500">
                          <a:effectLst/>
                        </a:rPr>
                        <a:t>5</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dirty="0">
                          <a:effectLst/>
                        </a:rPr>
                        <a:t>Do the</a:t>
                      </a:r>
                      <a:r>
                        <a:rPr lang="en-US" sz="500" spc="-15" dirty="0">
                          <a:effectLst/>
                        </a:rPr>
                        <a:t> </a:t>
                      </a:r>
                      <a:r>
                        <a:rPr lang="en-US" sz="500" dirty="0">
                          <a:effectLst/>
                        </a:rPr>
                        <a:t>assignments</a:t>
                      </a:r>
                      <a:r>
                        <a:rPr lang="en-US" sz="500" spc="-45" dirty="0">
                          <a:effectLst/>
                        </a:rPr>
                        <a:t> </a:t>
                      </a:r>
                      <a:r>
                        <a:rPr lang="en-US" sz="500" dirty="0">
                          <a:effectLst/>
                        </a:rPr>
                        <a:t>engage</a:t>
                      </a:r>
                      <a:r>
                        <a:rPr lang="en-US" sz="500" spc="-35" dirty="0">
                          <a:effectLst/>
                        </a:rPr>
                        <a:t> </a:t>
                      </a:r>
                      <a:r>
                        <a:rPr lang="en-US" sz="500" dirty="0">
                          <a:effectLst/>
                        </a:rPr>
                        <a:t>students</a:t>
                      </a:r>
                      <a:r>
                        <a:rPr lang="en-US" sz="500" spc="-30" dirty="0">
                          <a:effectLst/>
                        </a:rPr>
                        <a:t> </a:t>
                      </a:r>
                      <a:r>
                        <a:rPr lang="en-US" sz="500" dirty="0">
                          <a:effectLst/>
                        </a:rPr>
                        <a:t>in</a:t>
                      </a:r>
                      <a:r>
                        <a:rPr lang="en-US" sz="500" spc="-5" dirty="0">
                          <a:effectLst/>
                        </a:rPr>
                        <a:t> </a:t>
                      </a:r>
                      <a:r>
                        <a:rPr lang="en-US" sz="500" dirty="0">
                          <a:effectLst/>
                        </a:rPr>
                        <a:t>meaningful</a:t>
                      </a:r>
                      <a:r>
                        <a:rPr lang="en-US" sz="500" spc="-40" dirty="0">
                          <a:effectLst/>
                        </a:rPr>
                        <a:t> </a:t>
                      </a:r>
                      <a:r>
                        <a:rPr lang="en-US" sz="500" dirty="0">
                          <a:effectLst/>
                        </a:rPr>
                        <a:t>self-reflection? Do they</a:t>
                      </a:r>
                      <a:r>
                        <a:rPr lang="en-US" sz="500" spc="-15" dirty="0">
                          <a:effectLst/>
                        </a:rPr>
                        <a:t> </a:t>
                      </a:r>
                      <a:r>
                        <a:rPr lang="en-US" sz="500" dirty="0">
                          <a:effectLst/>
                        </a:rPr>
                        <a:t>engage</a:t>
                      </a:r>
                      <a:r>
                        <a:rPr lang="en-US" sz="500" spc="-35" dirty="0">
                          <a:effectLst/>
                        </a:rPr>
                        <a:t> </a:t>
                      </a:r>
                      <a:r>
                        <a:rPr lang="en-US" sz="500" dirty="0">
                          <a:effectLst/>
                        </a:rPr>
                        <a:t>students</a:t>
                      </a:r>
                      <a:r>
                        <a:rPr lang="en-US" sz="500" spc="-30" dirty="0">
                          <a:effectLst/>
                        </a:rPr>
                        <a:t> </a:t>
                      </a:r>
                      <a:r>
                        <a:rPr lang="en-US" sz="500" dirty="0">
                          <a:effectLst/>
                        </a:rPr>
                        <a:t>in</a:t>
                      </a:r>
                      <a:r>
                        <a:rPr lang="en-US" sz="500" spc="-5" dirty="0">
                          <a:effectLst/>
                        </a:rPr>
                        <a:t> </a:t>
                      </a:r>
                      <a:r>
                        <a:rPr lang="en-US" sz="500" dirty="0">
                          <a:effectLst/>
                        </a:rPr>
                        <a:t>analysis,</a:t>
                      </a:r>
                      <a:r>
                        <a:rPr lang="en-US" sz="500" spc="-25" dirty="0">
                          <a:effectLst/>
                        </a:rPr>
                        <a:t> </a:t>
                      </a:r>
                      <a:r>
                        <a:rPr lang="en-US" sz="500" dirty="0">
                          <a:effectLst/>
                        </a:rPr>
                        <a:t>synthesis,</a:t>
                      </a:r>
                      <a:r>
                        <a:rPr lang="en-US" sz="500" spc="-30" dirty="0">
                          <a:effectLst/>
                        </a:rPr>
                        <a:t> </a:t>
                      </a:r>
                      <a:r>
                        <a:rPr lang="en-US" sz="500" dirty="0">
                          <a:effectLst/>
                        </a:rPr>
                        <a:t>creativity,</a:t>
                      </a:r>
                      <a:r>
                        <a:rPr lang="en-US" sz="500" spc="-40" dirty="0">
                          <a:effectLst/>
                        </a:rPr>
                        <a:t> </a:t>
                      </a:r>
                      <a:r>
                        <a:rPr lang="en-US" sz="500" dirty="0">
                          <a:effectLst/>
                        </a:rPr>
                        <a:t>and application?</a:t>
                      </a:r>
                      <a:endParaRPr lang="en-ZA" sz="500" dirty="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369303">
                <a:tc>
                  <a:txBody>
                    <a:bodyPr/>
                    <a:lstStyle/>
                    <a:p>
                      <a:pPr algn="just">
                        <a:spcAft>
                          <a:spcPts val="0"/>
                        </a:spcAft>
                      </a:pPr>
                      <a:r>
                        <a:rPr lang="en-US" sz="500">
                          <a:effectLst/>
                        </a:rPr>
                        <a:t>6</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spc="15">
                          <a:effectLst/>
                        </a:rPr>
                        <a:t>D</a:t>
                      </a:r>
                      <a:r>
                        <a:rPr lang="en-US" sz="500">
                          <a:effectLst/>
                        </a:rPr>
                        <a:t>o</a:t>
                      </a:r>
                      <a:r>
                        <a:rPr lang="en-US" sz="500" spc="75">
                          <a:effectLst/>
                        </a:rPr>
                        <a:t> your </a:t>
                      </a:r>
                      <a:r>
                        <a:rPr lang="en-US" sz="500" spc="10">
                          <a:effectLst/>
                        </a:rPr>
                        <a:t>assess</a:t>
                      </a:r>
                      <a:r>
                        <a:rPr lang="en-US" sz="500" spc="15">
                          <a:effectLst/>
                        </a:rPr>
                        <a:t>m</a:t>
                      </a:r>
                      <a:r>
                        <a:rPr lang="en-US" sz="500" spc="10">
                          <a:effectLst/>
                        </a:rPr>
                        <a:t>en</a:t>
                      </a:r>
                      <a:r>
                        <a:rPr lang="en-US" sz="500">
                          <a:effectLst/>
                        </a:rPr>
                        <a:t>t</a:t>
                      </a:r>
                      <a:r>
                        <a:rPr lang="en-US" sz="500" spc="-10">
                          <a:effectLst/>
                        </a:rPr>
                        <a:t> </a:t>
                      </a:r>
                      <a:r>
                        <a:rPr lang="en-US" sz="500" spc="10">
                          <a:effectLst/>
                        </a:rPr>
                        <a:t>requ</a:t>
                      </a:r>
                      <a:r>
                        <a:rPr lang="en-US" sz="500" spc="5">
                          <a:effectLst/>
                        </a:rPr>
                        <a:t>i</a:t>
                      </a:r>
                      <a:r>
                        <a:rPr lang="en-US" sz="500" spc="10">
                          <a:effectLst/>
                        </a:rPr>
                        <a:t>re</a:t>
                      </a:r>
                      <a:r>
                        <a:rPr lang="en-US" sz="500" spc="15">
                          <a:effectLst/>
                        </a:rPr>
                        <a:t>m</a:t>
                      </a:r>
                      <a:r>
                        <a:rPr lang="en-US" sz="500" spc="10">
                          <a:effectLst/>
                        </a:rPr>
                        <a:t>en</a:t>
                      </a:r>
                      <a:r>
                        <a:rPr lang="en-US" sz="500" spc="5">
                          <a:effectLst/>
                        </a:rPr>
                        <a:t>t</a:t>
                      </a:r>
                      <a:r>
                        <a:rPr lang="en-US" sz="500">
                          <a:effectLst/>
                        </a:rPr>
                        <a:t>s</a:t>
                      </a:r>
                      <a:r>
                        <a:rPr lang="en-US" sz="500" spc="-10">
                          <a:effectLst/>
                        </a:rPr>
                        <a:t> </a:t>
                      </a:r>
                      <a:r>
                        <a:rPr lang="en-US" sz="500" spc="10">
                          <a:effectLst/>
                        </a:rPr>
                        <a:t>per</a:t>
                      </a:r>
                      <a:r>
                        <a:rPr lang="en-US" sz="500" spc="15">
                          <a:effectLst/>
                        </a:rPr>
                        <a:t>m</a:t>
                      </a:r>
                      <a:r>
                        <a:rPr lang="en-US" sz="500" spc="5">
                          <a:effectLst/>
                        </a:rPr>
                        <a:t>i</a:t>
                      </a:r>
                      <a:r>
                        <a:rPr lang="en-US" sz="500">
                          <a:effectLst/>
                        </a:rPr>
                        <a:t>t</a:t>
                      </a:r>
                      <a:r>
                        <a:rPr lang="en-US" sz="500" spc="-10">
                          <a:effectLst/>
                        </a:rPr>
                        <a:t> </a:t>
                      </a:r>
                      <a:r>
                        <a:rPr lang="en-US" sz="500">
                          <a:effectLst/>
                        </a:rPr>
                        <a:t>a</a:t>
                      </a:r>
                      <a:r>
                        <a:rPr lang="en-US" sz="500" spc="-50">
                          <a:effectLst/>
                        </a:rPr>
                        <a:t> </a:t>
                      </a:r>
                      <a:r>
                        <a:rPr lang="en-US" sz="500" spc="10">
                          <a:effectLst/>
                        </a:rPr>
                        <a:t>rang</a:t>
                      </a:r>
                      <a:r>
                        <a:rPr lang="en-US" sz="500">
                          <a:effectLst/>
                        </a:rPr>
                        <a:t>e </a:t>
                      </a:r>
                      <a:r>
                        <a:rPr lang="en-US" sz="500" spc="10">
                          <a:effectLst/>
                        </a:rPr>
                        <a:t>o</a:t>
                      </a:r>
                      <a:r>
                        <a:rPr lang="en-US" sz="500">
                          <a:effectLst/>
                        </a:rPr>
                        <a:t>f</a:t>
                      </a:r>
                      <a:r>
                        <a:rPr lang="en-US" sz="500" spc="60">
                          <a:effectLst/>
                        </a:rPr>
                        <a:t> </a:t>
                      </a:r>
                      <a:r>
                        <a:rPr lang="en-US" sz="500" spc="10">
                          <a:effectLst/>
                        </a:rPr>
                        <a:t>a</a:t>
                      </a:r>
                      <a:r>
                        <a:rPr lang="en-US" sz="500" spc="5">
                          <a:effectLst/>
                        </a:rPr>
                        <a:t>lt</a:t>
                      </a:r>
                      <a:r>
                        <a:rPr lang="en-US" sz="500" spc="10">
                          <a:effectLst/>
                        </a:rPr>
                        <a:t>erna</a:t>
                      </a:r>
                      <a:r>
                        <a:rPr lang="en-US" sz="500" spc="5">
                          <a:effectLst/>
                        </a:rPr>
                        <a:t>ti</a:t>
                      </a:r>
                      <a:r>
                        <a:rPr lang="en-US" sz="500" spc="10">
                          <a:effectLst/>
                        </a:rPr>
                        <a:t>ve</a:t>
                      </a:r>
                      <a:r>
                        <a:rPr lang="en-US" sz="500">
                          <a:effectLst/>
                        </a:rPr>
                        <a:t>s</a:t>
                      </a:r>
                      <a:r>
                        <a:rPr lang="en-US" sz="500" spc="-10">
                          <a:effectLst/>
                        </a:rPr>
                        <a:t> </a:t>
                      </a:r>
                      <a:r>
                        <a:rPr lang="en-US" sz="500" spc="5">
                          <a:effectLst/>
                        </a:rPr>
                        <a:t>t</a:t>
                      </a:r>
                      <a:r>
                        <a:rPr lang="en-US" sz="500">
                          <a:effectLst/>
                        </a:rPr>
                        <a:t>o</a:t>
                      </a:r>
                      <a:r>
                        <a:rPr lang="en-US" sz="500" spc="55">
                          <a:effectLst/>
                        </a:rPr>
                        <a:t> </a:t>
                      </a:r>
                      <a:r>
                        <a:rPr lang="en-US" sz="500" spc="15">
                          <a:effectLst/>
                        </a:rPr>
                        <a:t>m</a:t>
                      </a:r>
                      <a:r>
                        <a:rPr lang="en-US" sz="500" spc="10">
                          <a:effectLst/>
                        </a:rPr>
                        <a:t>ee</a:t>
                      </a:r>
                      <a:r>
                        <a:rPr lang="en-US" sz="500">
                          <a:effectLst/>
                        </a:rPr>
                        <a:t>t</a:t>
                      </a:r>
                      <a:r>
                        <a:rPr lang="en-US" sz="500" spc="-15">
                          <a:effectLst/>
                        </a:rPr>
                        <a:t> </a:t>
                      </a:r>
                      <a:r>
                        <a:rPr lang="en-US" sz="500" spc="10">
                          <a:effectLst/>
                        </a:rPr>
                        <a:t>d</a:t>
                      </a:r>
                      <a:r>
                        <a:rPr lang="en-US" sz="500" spc="5">
                          <a:effectLst/>
                        </a:rPr>
                        <a:t>i</a:t>
                      </a:r>
                      <a:r>
                        <a:rPr lang="en-US" sz="500" spc="10">
                          <a:effectLst/>
                        </a:rPr>
                        <a:t>vers</a:t>
                      </a:r>
                      <a:r>
                        <a:rPr lang="en-US" sz="500">
                          <a:effectLst/>
                        </a:rPr>
                        <a:t>e</a:t>
                      </a:r>
                      <a:r>
                        <a:rPr lang="en-US" sz="500" spc="-5">
                          <a:effectLst/>
                        </a:rPr>
                        <a:t> </a:t>
                      </a:r>
                      <a:r>
                        <a:rPr lang="en-US" sz="500" spc="15">
                          <a:effectLst/>
                        </a:rPr>
                        <a:t>w</a:t>
                      </a:r>
                      <a:r>
                        <a:rPr lang="en-US" sz="500" spc="10">
                          <a:effectLst/>
                        </a:rPr>
                        <a:t>ay</a:t>
                      </a:r>
                      <a:r>
                        <a:rPr lang="en-US" sz="500">
                          <a:effectLst/>
                        </a:rPr>
                        <a:t>s</a:t>
                      </a:r>
                      <a:r>
                        <a:rPr lang="en-US" sz="500" spc="85">
                          <a:effectLst/>
                        </a:rPr>
                        <a:t> </a:t>
                      </a:r>
                      <a:r>
                        <a:rPr lang="en-US" sz="500" spc="10">
                          <a:effectLst/>
                        </a:rPr>
                        <a:t>of de</a:t>
                      </a:r>
                      <a:r>
                        <a:rPr lang="en-US" sz="500" spc="20">
                          <a:effectLst/>
                        </a:rPr>
                        <a:t>m</a:t>
                      </a:r>
                      <a:r>
                        <a:rPr lang="en-US" sz="500" spc="10">
                          <a:effectLst/>
                        </a:rPr>
                        <a:t>ons</a:t>
                      </a:r>
                      <a:r>
                        <a:rPr lang="en-US" sz="500" spc="5">
                          <a:effectLst/>
                        </a:rPr>
                        <a:t>t</a:t>
                      </a:r>
                      <a:r>
                        <a:rPr lang="en-US" sz="500" spc="10">
                          <a:effectLst/>
                        </a:rPr>
                        <a:t>ra</a:t>
                      </a:r>
                      <a:r>
                        <a:rPr lang="en-US" sz="500" spc="5">
                          <a:effectLst/>
                        </a:rPr>
                        <a:t>ti</a:t>
                      </a:r>
                      <a:r>
                        <a:rPr lang="en-US" sz="500" spc="10">
                          <a:effectLst/>
                        </a:rPr>
                        <a:t>n</a:t>
                      </a:r>
                      <a:r>
                        <a:rPr lang="en-US" sz="500">
                          <a:effectLst/>
                        </a:rPr>
                        <a:t>g</a:t>
                      </a:r>
                      <a:r>
                        <a:rPr lang="en-US" sz="500" spc="-5">
                          <a:effectLst/>
                        </a:rPr>
                        <a:t> </a:t>
                      </a:r>
                      <a:r>
                        <a:rPr lang="en-US" sz="500" spc="5">
                          <a:effectLst/>
                        </a:rPr>
                        <a:t>l</a:t>
                      </a:r>
                      <a:r>
                        <a:rPr lang="en-US" sz="500" spc="10">
                          <a:effectLst/>
                        </a:rPr>
                        <a:t>earn</a:t>
                      </a:r>
                      <a:r>
                        <a:rPr lang="en-US" sz="500" spc="5">
                          <a:effectLst/>
                        </a:rPr>
                        <a:t>i</a:t>
                      </a:r>
                      <a:r>
                        <a:rPr lang="en-US" sz="500" spc="10">
                          <a:effectLst/>
                        </a:rPr>
                        <a:t>ng? Do you employ a</a:t>
                      </a:r>
                      <a:r>
                        <a:rPr lang="en-ZA" sz="500">
                          <a:effectLst/>
                        </a:rPr>
                        <a:t>lternatives that provide comprehensive insight into students’ achievements and gives authentic information about their knowledge, abilities, skills, attitudes, and competences which are developed during the teaching process?</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461627">
                <a:tc>
                  <a:txBody>
                    <a:bodyPr/>
                    <a:lstStyle/>
                    <a:p>
                      <a:pPr algn="just">
                        <a:spcAft>
                          <a:spcPts val="0"/>
                        </a:spcAft>
                      </a:pPr>
                      <a:r>
                        <a:rPr lang="en-US" sz="500">
                          <a:effectLst/>
                        </a:rPr>
                        <a:t>7</a:t>
                      </a:r>
                      <a:endParaRPr lang="en-ZA" sz="500">
                        <a:effectLst/>
                        <a:latin typeface="Calibri" panose="020F0502020204030204" pitchFamily="34" charset="0"/>
                      </a:endParaRPr>
                    </a:p>
                  </a:txBody>
                  <a:tcPr marL="37113" marR="37113" marT="0" marB="0"/>
                </a:tc>
                <a:tc>
                  <a:txBody>
                    <a:bodyPr/>
                    <a:lstStyle/>
                    <a:p>
                      <a:pPr algn="just">
                        <a:spcAft>
                          <a:spcPts val="0"/>
                        </a:spcAft>
                      </a:pPr>
                      <a:r>
                        <a:rPr lang="en-ZA" sz="500">
                          <a:effectLst/>
                        </a:rPr>
                        <a:t>Does your alternative assessment have the characteristics of alternative assessments, including: asking students to perform, create, produce, or do something; using tasks that represent meaningful instructional activities; invoking  real-world applications; encouraging higher-level thinking and problem-solving skills; using human judgments, and not machine scoring?</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184651">
                <a:tc>
                  <a:txBody>
                    <a:bodyPr/>
                    <a:lstStyle/>
                    <a:p>
                      <a:pPr algn="just">
                        <a:spcAft>
                          <a:spcPts val="0"/>
                        </a:spcAft>
                      </a:pPr>
                      <a:r>
                        <a:rPr lang="en-US" sz="500">
                          <a:effectLst/>
                        </a:rPr>
                        <a:t>8</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Are there opportunities for students to provide documentation of their learning activities, ideas and reflections (e.g., through portfolios, etc)?</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276977">
                <a:tc>
                  <a:txBody>
                    <a:bodyPr/>
                    <a:lstStyle/>
                    <a:p>
                      <a:pPr algn="just">
                        <a:spcAft>
                          <a:spcPts val="0"/>
                        </a:spcAft>
                      </a:pPr>
                      <a:r>
                        <a:rPr lang="en-US" sz="500">
                          <a:effectLst/>
                        </a:rPr>
                        <a:t>9</a:t>
                      </a:r>
                      <a:endParaRPr lang="en-ZA" sz="500">
                        <a:effectLst/>
                        <a:latin typeface="Calibri" panose="020F0502020204030204" pitchFamily="34" charset="0"/>
                      </a:endParaRPr>
                    </a:p>
                  </a:txBody>
                  <a:tcPr marL="37113" marR="37113" marT="0" marB="0"/>
                </a:tc>
                <a:tc>
                  <a:txBody>
                    <a:bodyPr/>
                    <a:lstStyle/>
                    <a:p>
                      <a:pPr algn="just">
                        <a:spcAft>
                          <a:spcPts val="0"/>
                        </a:spcAft>
                      </a:pPr>
                      <a:r>
                        <a:rPr lang="en-ZA" sz="500">
                          <a:effectLst/>
                        </a:rPr>
                        <a:t>Do your alternative assessment such as portfolio assessment, if any, encourage students to be more autonomous, be independent learners by taking charge of their own learning, able to make decisions, participate in the self-assessment process of their own work?</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276977">
                <a:tc>
                  <a:txBody>
                    <a:bodyPr/>
                    <a:lstStyle/>
                    <a:p>
                      <a:pPr algn="just">
                        <a:spcAft>
                          <a:spcPts val="0"/>
                        </a:spcAft>
                      </a:pPr>
                      <a:r>
                        <a:rPr lang="en-US" sz="500">
                          <a:effectLst/>
                        </a:rPr>
                        <a:t>10</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Are</a:t>
                      </a:r>
                      <a:r>
                        <a:rPr lang="en-US" sz="500" spc="-10">
                          <a:effectLst/>
                        </a:rPr>
                        <a:t> </a:t>
                      </a:r>
                      <a:r>
                        <a:rPr lang="en-US" sz="500">
                          <a:effectLst/>
                        </a:rPr>
                        <a:t>rigorous</a:t>
                      </a:r>
                      <a:r>
                        <a:rPr lang="en-US" sz="500" spc="-5">
                          <a:effectLst/>
                        </a:rPr>
                        <a:t> </a:t>
                      </a:r>
                      <a:r>
                        <a:rPr lang="en-US" sz="500">
                          <a:effectLst/>
                        </a:rPr>
                        <a:t>standards</a:t>
                      </a:r>
                      <a:r>
                        <a:rPr lang="en-US" sz="500" spc="-25">
                          <a:effectLst/>
                        </a:rPr>
                        <a:t> </a:t>
                      </a:r>
                      <a:r>
                        <a:rPr lang="en-US" sz="500">
                          <a:effectLst/>
                        </a:rPr>
                        <a:t>maintained</a:t>
                      </a:r>
                      <a:r>
                        <a:rPr lang="en-US" sz="500" spc="-45">
                          <a:effectLst/>
                        </a:rPr>
                        <a:t> </a:t>
                      </a:r>
                      <a:r>
                        <a:rPr lang="en-US" sz="500">
                          <a:effectLst/>
                        </a:rPr>
                        <a:t>and</a:t>
                      </a:r>
                      <a:r>
                        <a:rPr lang="en-US" sz="500" spc="-5">
                          <a:effectLst/>
                        </a:rPr>
                        <a:t> </a:t>
                      </a:r>
                      <a:r>
                        <a:rPr lang="en-US" sz="500">
                          <a:effectLst/>
                        </a:rPr>
                        <a:t>support</a:t>
                      </a:r>
                      <a:r>
                        <a:rPr lang="en-US" sz="500" spc="-30">
                          <a:effectLst/>
                        </a:rPr>
                        <a:t> </a:t>
                      </a:r>
                      <a:r>
                        <a:rPr lang="en-US" sz="500">
                          <a:effectLst/>
                        </a:rPr>
                        <a:t>provided</a:t>
                      </a:r>
                      <a:r>
                        <a:rPr lang="en-US" sz="500" spc="-35">
                          <a:effectLst/>
                        </a:rPr>
                        <a:t> </a:t>
                      </a:r>
                      <a:r>
                        <a:rPr lang="en-US" sz="500">
                          <a:effectLst/>
                        </a:rPr>
                        <a:t>to</a:t>
                      </a:r>
                      <a:r>
                        <a:rPr lang="en-US" sz="500" spc="-5">
                          <a:effectLst/>
                        </a:rPr>
                        <a:t> </a:t>
                      </a:r>
                      <a:r>
                        <a:rPr lang="en-US" sz="500">
                          <a:effectLst/>
                        </a:rPr>
                        <a:t>enable students</a:t>
                      </a:r>
                      <a:r>
                        <a:rPr lang="en-US" sz="500" spc="-30">
                          <a:effectLst/>
                        </a:rPr>
                        <a:t> </a:t>
                      </a:r>
                      <a:r>
                        <a:rPr lang="en-US" sz="500">
                          <a:effectLst/>
                        </a:rPr>
                        <a:t>to</a:t>
                      </a:r>
                      <a:r>
                        <a:rPr lang="en-US" sz="500" spc="-5">
                          <a:effectLst/>
                        </a:rPr>
                        <a:t> </a:t>
                      </a:r>
                      <a:r>
                        <a:rPr lang="en-US" sz="500">
                          <a:effectLst/>
                        </a:rPr>
                        <a:t>meet</a:t>
                      </a:r>
                      <a:r>
                        <a:rPr lang="en-US" sz="500" spc="-25">
                          <a:effectLst/>
                        </a:rPr>
                        <a:t> </a:t>
                      </a:r>
                      <a:r>
                        <a:rPr lang="en-US" sz="500">
                          <a:effectLst/>
                        </a:rPr>
                        <a:t>the</a:t>
                      </a:r>
                      <a:r>
                        <a:rPr lang="en-US" sz="500" spc="-15">
                          <a:effectLst/>
                        </a:rPr>
                        <a:t> LLB S</a:t>
                      </a:r>
                      <a:r>
                        <a:rPr lang="en-US" sz="500">
                          <a:effectLst/>
                        </a:rPr>
                        <a:t>tandards?</a:t>
                      </a:r>
                      <a:r>
                        <a:rPr lang="en-ZA" sz="500">
                          <a:effectLst/>
                        </a:rPr>
                        <a:t> Do students receive explanatory and diagnostic feedback as well as marks as part of this support?</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369303">
                <a:tc>
                  <a:txBody>
                    <a:bodyPr/>
                    <a:lstStyle/>
                    <a:p>
                      <a:pPr algn="just">
                        <a:spcAft>
                          <a:spcPts val="0"/>
                        </a:spcAft>
                      </a:pPr>
                      <a:r>
                        <a:rPr lang="en-US" sz="500">
                          <a:effectLst/>
                        </a:rPr>
                        <a:t>11</a:t>
                      </a:r>
                      <a:endParaRPr lang="en-ZA" sz="500">
                        <a:effectLst/>
                        <a:latin typeface="Calibri" panose="020F0502020204030204" pitchFamily="34" charset="0"/>
                      </a:endParaRPr>
                    </a:p>
                  </a:txBody>
                  <a:tcPr marL="37113" marR="37113" marT="0" marB="0"/>
                </a:tc>
                <a:tc>
                  <a:txBody>
                    <a:bodyPr/>
                    <a:lstStyle/>
                    <a:p>
                      <a:pPr algn="just">
                        <a:spcAft>
                          <a:spcPts val="0"/>
                        </a:spcAft>
                      </a:pPr>
                      <a:r>
                        <a:rPr lang="en-ZA" sz="500" dirty="0">
                          <a:effectLst/>
                        </a:rPr>
                        <a:t>Does your module include criteria for marking in which learning outcomes are clearly articulated and criteria for levels of achievement are described, with marks allocated accordingly?</a:t>
                      </a:r>
                    </a:p>
                    <a:p>
                      <a:pPr algn="just">
                        <a:spcAft>
                          <a:spcPts val="0"/>
                        </a:spcAft>
                      </a:pPr>
                      <a:r>
                        <a:rPr lang="en-US" sz="500" spc="15" dirty="0">
                          <a:effectLst/>
                        </a:rPr>
                        <a:t> </a:t>
                      </a:r>
                      <a:endParaRPr lang="en-ZA" sz="500" dirty="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350375">
                <a:tc>
                  <a:txBody>
                    <a:bodyPr/>
                    <a:lstStyle/>
                    <a:p>
                      <a:pPr algn="just">
                        <a:spcAft>
                          <a:spcPts val="0"/>
                        </a:spcAft>
                      </a:pPr>
                      <a:r>
                        <a:rPr lang="en-US" sz="500">
                          <a:effectLst/>
                        </a:rPr>
                        <a:t>12</a:t>
                      </a:r>
                      <a:endParaRPr lang="en-ZA" sz="500">
                        <a:effectLst/>
                        <a:latin typeface="Calibri" panose="020F0502020204030204" pitchFamily="34" charset="0"/>
                      </a:endParaRPr>
                    </a:p>
                  </a:txBody>
                  <a:tcPr marL="37113" marR="37113" marT="0" marB="0"/>
                </a:tc>
                <a:tc>
                  <a:txBody>
                    <a:bodyPr/>
                    <a:lstStyle/>
                    <a:p>
                      <a:pPr algn="just">
                        <a:lnSpc>
                          <a:spcPct val="115000"/>
                        </a:lnSpc>
                        <a:spcAft>
                          <a:spcPts val="1000"/>
                        </a:spcAft>
                      </a:pPr>
                      <a:r>
                        <a:rPr lang="en-US" sz="600">
                          <a:effectLst/>
                        </a:rPr>
                        <a:t>Do activities and assignments encourage oral and written communication? Is the conceptualization and overall design of your module encourage / instill critical thinking skills and the development of research skills?</a:t>
                      </a:r>
                      <a:endParaRPr lang="en-ZA" sz="600">
                        <a:effectLst/>
                        <a:latin typeface="Calibri" panose="020F0502020204030204" pitchFamily="34" charset="0"/>
                        <a:ea typeface="Calibri" panose="020F0502020204030204" pitchFamily="34" charset="0"/>
                        <a:cs typeface="Times New Roman" panose="02020603050405020304" pitchFamily="18"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184651">
                <a:tc>
                  <a:txBody>
                    <a:bodyPr/>
                    <a:lstStyle/>
                    <a:p>
                      <a:pPr algn="just">
                        <a:spcAft>
                          <a:spcPts val="0"/>
                        </a:spcAft>
                      </a:pPr>
                      <a:r>
                        <a:rPr lang="en-US" sz="500">
                          <a:effectLst/>
                        </a:rPr>
                        <a:t>13</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spc="15">
                          <a:effectLst/>
                        </a:rPr>
                        <a:t>D</a:t>
                      </a:r>
                      <a:r>
                        <a:rPr lang="en-US" sz="500">
                          <a:effectLst/>
                        </a:rPr>
                        <a:t>o</a:t>
                      </a:r>
                      <a:r>
                        <a:rPr lang="en-US" sz="500" spc="75">
                          <a:effectLst/>
                        </a:rPr>
                        <a:t> </a:t>
                      </a:r>
                      <a:r>
                        <a:rPr lang="en-US" sz="500" spc="10">
                          <a:effectLst/>
                        </a:rPr>
                        <a:t>assess</a:t>
                      </a:r>
                      <a:r>
                        <a:rPr lang="en-US" sz="500" spc="15">
                          <a:effectLst/>
                        </a:rPr>
                        <a:t>m</a:t>
                      </a:r>
                      <a:r>
                        <a:rPr lang="en-US" sz="500" spc="10">
                          <a:effectLst/>
                        </a:rPr>
                        <a:t>en</a:t>
                      </a:r>
                      <a:r>
                        <a:rPr lang="en-US" sz="500">
                          <a:effectLst/>
                        </a:rPr>
                        <a:t>t</a:t>
                      </a:r>
                      <a:r>
                        <a:rPr lang="en-US" sz="500" spc="-10">
                          <a:effectLst/>
                        </a:rPr>
                        <a:t> activities r</a:t>
                      </a:r>
                      <a:r>
                        <a:rPr lang="en-ZA" sz="500">
                          <a:effectLst/>
                        </a:rPr>
                        <a:t>recognize a connection between students’ cognitive, affective and conative abilities?</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276977">
                <a:tc>
                  <a:txBody>
                    <a:bodyPr/>
                    <a:lstStyle/>
                    <a:p>
                      <a:pPr algn="just">
                        <a:spcAft>
                          <a:spcPts val="0"/>
                        </a:spcAft>
                      </a:pPr>
                      <a:r>
                        <a:rPr lang="en-US" sz="500">
                          <a:effectLst/>
                        </a:rPr>
                        <a:t>14</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Do activities</a:t>
                      </a:r>
                      <a:r>
                        <a:rPr lang="en-US" sz="500" spc="-40">
                          <a:effectLst/>
                        </a:rPr>
                        <a:t> </a:t>
                      </a:r>
                      <a:r>
                        <a:rPr lang="en-US" sz="500">
                          <a:effectLst/>
                        </a:rPr>
                        <a:t>and</a:t>
                      </a:r>
                      <a:r>
                        <a:rPr lang="en-US" sz="500" spc="-5">
                          <a:effectLst/>
                        </a:rPr>
                        <a:t> </a:t>
                      </a:r>
                      <a:r>
                        <a:rPr lang="en-US" sz="500">
                          <a:effectLst/>
                        </a:rPr>
                        <a:t>assignments</a:t>
                      </a:r>
                      <a:r>
                        <a:rPr lang="en-US" sz="500" spc="-45">
                          <a:effectLst/>
                        </a:rPr>
                        <a:t> </a:t>
                      </a:r>
                      <a:r>
                        <a:rPr lang="en-US" sz="500">
                          <a:effectLst/>
                        </a:rPr>
                        <a:t>present</a:t>
                      </a:r>
                      <a:r>
                        <a:rPr lang="en-US" sz="500" spc="-30">
                          <a:effectLst/>
                        </a:rPr>
                        <a:t> </a:t>
                      </a:r>
                      <a:r>
                        <a:rPr lang="en-US" sz="500">
                          <a:effectLst/>
                        </a:rPr>
                        <a:t>opportunities</a:t>
                      </a:r>
                      <a:r>
                        <a:rPr lang="en-US" sz="500" spc="-60">
                          <a:effectLst/>
                        </a:rPr>
                        <a:t> </a:t>
                      </a:r>
                      <a:r>
                        <a:rPr lang="en-US" sz="500">
                          <a:effectLst/>
                        </a:rPr>
                        <a:t>for taking</a:t>
                      </a:r>
                      <a:r>
                        <a:rPr lang="en-US" sz="500" spc="-20">
                          <a:effectLst/>
                        </a:rPr>
                        <a:t> </a:t>
                      </a:r>
                      <a:r>
                        <a:rPr lang="en-US" sz="500">
                          <a:effectLst/>
                        </a:rPr>
                        <a:t>action</a:t>
                      </a:r>
                      <a:r>
                        <a:rPr lang="en-US" sz="500" spc="-15">
                          <a:effectLst/>
                        </a:rPr>
                        <a:t> </a:t>
                      </a:r>
                      <a:r>
                        <a:rPr lang="en-US" sz="500">
                          <a:effectLst/>
                        </a:rPr>
                        <a:t>on social</a:t>
                      </a:r>
                      <a:r>
                        <a:rPr lang="en-US" sz="500" spc="-25">
                          <a:effectLst/>
                        </a:rPr>
                        <a:t> </a:t>
                      </a:r>
                      <a:r>
                        <a:rPr lang="en-US" sz="500">
                          <a:effectLst/>
                        </a:rPr>
                        <a:t>problems? Do assignments</a:t>
                      </a:r>
                      <a:r>
                        <a:rPr lang="en-US" sz="500" spc="-45">
                          <a:effectLst/>
                        </a:rPr>
                        <a:t> </a:t>
                      </a:r>
                      <a:r>
                        <a:rPr lang="en-US" sz="500">
                          <a:effectLst/>
                        </a:rPr>
                        <a:t>and</a:t>
                      </a:r>
                      <a:r>
                        <a:rPr lang="en-US" sz="500" spc="-5">
                          <a:effectLst/>
                        </a:rPr>
                        <a:t> </a:t>
                      </a:r>
                      <a:r>
                        <a:rPr lang="en-US" sz="500">
                          <a:effectLst/>
                        </a:rPr>
                        <a:t>other</a:t>
                      </a:r>
                      <a:r>
                        <a:rPr lang="en-US" sz="500" spc="-20">
                          <a:effectLst/>
                        </a:rPr>
                        <a:t> </a:t>
                      </a:r>
                      <a:r>
                        <a:rPr lang="en-US" sz="500">
                          <a:effectLst/>
                        </a:rPr>
                        <a:t>evaluation</a:t>
                      </a:r>
                      <a:r>
                        <a:rPr lang="en-US" sz="500" spc="-40">
                          <a:effectLst/>
                        </a:rPr>
                        <a:t> </a:t>
                      </a:r>
                      <a:r>
                        <a:rPr lang="en-US" sz="500">
                          <a:effectLst/>
                        </a:rPr>
                        <a:t>activities</a:t>
                      </a:r>
                      <a:r>
                        <a:rPr lang="en-US" sz="500" spc="-40">
                          <a:effectLst/>
                        </a:rPr>
                        <a:t> </a:t>
                      </a:r>
                      <a:r>
                        <a:rPr lang="en-US" sz="500">
                          <a:effectLst/>
                        </a:rPr>
                        <a:t>assess</a:t>
                      </a:r>
                      <a:r>
                        <a:rPr lang="en-US" sz="500" spc="-10">
                          <a:effectLst/>
                        </a:rPr>
                        <a:t> </a:t>
                      </a:r>
                      <a:r>
                        <a:rPr lang="en-US" sz="500">
                          <a:effectLst/>
                        </a:rPr>
                        <a:t>the</a:t>
                      </a:r>
                      <a:r>
                        <a:rPr lang="en-US" sz="500" spc="-15">
                          <a:effectLst/>
                        </a:rPr>
                        <a:t> </a:t>
                      </a:r>
                      <a:r>
                        <a:rPr lang="en-US" sz="500">
                          <a:effectLst/>
                        </a:rPr>
                        <a:t>degree</a:t>
                      </a:r>
                      <a:r>
                        <a:rPr lang="en-US" sz="500" spc="-30">
                          <a:effectLst/>
                        </a:rPr>
                        <a:t> </a:t>
                      </a:r>
                      <a:r>
                        <a:rPr lang="en-US" sz="500">
                          <a:effectLst/>
                        </a:rPr>
                        <a:t>to which</a:t>
                      </a:r>
                      <a:r>
                        <a:rPr lang="en-US" sz="500" spc="-15">
                          <a:effectLst/>
                        </a:rPr>
                        <a:t> </a:t>
                      </a:r>
                      <a:r>
                        <a:rPr lang="en-US" sz="500">
                          <a:effectLst/>
                        </a:rPr>
                        <a:t>students</a:t>
                      </a:r>
                      <a:r>
                        <a:rPr lang="en-US" sz="500" spc="-30">
                          <a:effectLst/>
                        </a:rPr>
                        <a:t> </a:t>
                      </a:r>
                      <a:r>
                        <a:rPr lang="en-US" sz="500">
                          <a:effectLst/>
                        </a:rPr>
                        <a:t>achieve</a:t>
                      </a:r>
                      <a:r>
                        <a:rPr lang="en-US" sz="500" spc="-35">
                          <a:effectLst/>
                        </a:rPr>
                        <a:t> </a:t>
                      </a:r>
                      <a:r>
                        <a:rPr lang="en-US" sz="500">
                          <a:effectLst/>
                        </a:rPr>
                        <a:t>the</a:t>
                      </a:r>
                      <a:r>
                        <a:rPr lang="en-US" sz="500" spc="-15">
                          <a:effectLst/>
                        </a:rPr>
                        <a:t> transformation and social justice </a:t>
                      </a:r>
                      <a:r>
                        <a:rPr lang="en-US" sz="500">
                          <a:effectLst/>
                        </a:rPr>
                        <a:t>objectives?</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461627">
                <a:tc>
                  <a:txBody>
                    <a:bodyPr/>
                    <a:lstStyle/>
                    <a:p>
                      <a:pPr algn="just">
                        <a:spcAft>
                          <a:spcPts val="0"/>
                        </a:spcAft>
                      </a:pPr>
                      <a:r>
                        <a:rPr lang="en-US" sz="500">
                          <a:effectLst/>
                        </a:rPr>
                        <a:t>15</a:t>
                      </a:r>
                      <a:endParaRPr lang="en-ZA" sz="500">
                        <a:effectLst/>
                        <a:latin typeface="Calibri" panose="020F0502020204030204" pitchFamily="34" charset="0"/>
                      </a:endParaRPr>
                    </a:p>
                  </a:txBody>
                  <a:tcPr marL="37113" marR="37113" marT="0" marB="0"/>
                </a:tc>
                <a:tc>
                  <a:txBody>
                    <a:bodyPr/>
                    <a:lstStyle/>
                    <a:p>
                      <a:pPr marL="21590" indent="-8890" algn="just">
                        <a:spcBef>
                          <a:spcPts val="85"/>
                        </a:spcBef>
                        <a:spcAft>
                          <a:spcPts val="0"/>
                        </a:spcAft>
                      </a:pPr>
                      <a:r>
                        <a:rPr lang="en-US" sz="500">
                          <a:effectLst/>
                        </a:rPr>
                        <a:t>Does you module employ peer-learning and/or peer discussions on myUnisa? If the answer to the above is yes: Do you establish</a:t>
                      </a:r>
                      <a:r>
                        <a:rPr lang="en-US" sz="500" spc="-25">
                          <a:effectLst/>
                        </a:rPr>
                        <a:t> </a:t>
                      </a:r>
                      <a:r>
                        <a:rPr lang="en-US" sz="500">
                          <a:effectLst/>
                        </a:rPr>
                        <a:t>ground rules</a:t>
                      </a:r>
                      <a:r>
                        <a:rPr lang="en-US" sz="500" spc="-20">
                          <a:effectLst/>
                        </a:rPr>
                        <a:t> </a:t>
                      </a:r>
                      <a:r>
                        <a:rPr lang="en-US" sz="500">
                          <a:effectLst/>
                        </a:rPr>
                        <a:t>regarding</a:t>
                      </a:r>
                      <a:r>
                        <a:rPr lang="en-US" sz="500" spc="-35">
                          <a:effectLst/>
                        </a:rPr>
                        <a:t> </a:t>
                      </a:r>
                      <a:r>
                        <a:rPr lang="en-US" sz="500">
                          <a:effectLst/>
                        </a:rPr>
                        <a:t>respectful</a:t>
                      </a:r>
                      <a:r>
                        <a:rPr lang="en-US" sz="500" spc="-40">
                          <a:effectLst/>
                        </a:rPr>
                        <a:t> </a:t>
                      </a:r>
                      <a:r>
                        <a:rPr lang="en-US" sz="500">
                          <a:effectLst/>
                        </a:rPr>
                        <a:t>participation</a:t>
                      </a:r>
                      <a:r>
                        <a:rPr lang="en-US" sz="500" spc="-50">
                          <a:effectLst/>
                        </a:rPr>
                        <a:t> </a:t>
                      </a:r>
                      <a:r>
                        <a:rPr lang="en-US" sz="500">
                          <a:effectLst/>
                        </a:rPr>
                        <a:t>in discussion? Do you present</a:t>
                      </a:r>
                      <a:r>
                        <a:rPr lang="en-US" sz="500" spc="-30">
                          <a:effectLst/>
                        </a:rPr>
                        <a:t> </a:t>
                      </a:r>
                      <a:r>
                        <a:rPr lang="en-US" sz="500">
                          <a:effectLst/>
                        </a:rPr>
                        <a:t>opportunities</a:t>
                      </a:r>
                      <a:r>
                        <a:rPr lang="en-US" sz="500" spc="-60">
                          <a:effectLst/>
                        </a:rPr>
                        <a:t> </a:t>
                      </a:r>
                      <a:r>
                        <a:rPr lang="en-US" sz="500">
                          <a:effectLst/>
                        </a:rPr>
                        <a:t>to</a:t>
                      </a:r>
                      <a:r>
                        <a:rPr lang="en-US" sz="500" spc="-5">
                          <a:effectLst/>
                        </a:rPr>
                        <a:t> </a:t>
                      </a:r>
                      <a:r>
                        <a:rPr lang="en-US" sz="500">
                          <a:effectLst/>
                        </a:rPr>
                        <a:t>foster</a:t>
                      </a:r>
                      <a:r>
                        <a:rPr lang="en-US" sz="500" spc="-10">
                          <a:effectLst/>
                        </a:rPr>
                        <a:t> </a:t>
                      </a:r>
                      <a:r>
                        <a:rPr lang="en-US" sz="500">
                          <a:effectLst/>
                        </a:rPr>
                        <a:t>cross-cultural</a:t>
                      </a:r>
                      <a:r>
                        <a:rPr lang="en-US" sz="500" spc="-40">
                          <a:effectLst/>
                        </a:rPr>
                        <a:t> </a:t>
                      </a:r>
                      <a:r>
                        <a:rPr lang="en-US" sz="500">
                          <a:effectLst/>
                        </a:rPr>
                        <a:t>competence, positive</a:t>
                      </a:r>
                      <a:r>
                        <a:rPr lang="en-US" sz="500" spc="-20">
                          <a:effectLst/>
                        </a:rPr>
                        <a:t> </a:t>
                      </a:r>
                      <a:r>
                        <a:rPr lang="en-US" sz="500">
                          <a:effectLst/>
                        </a:rPr>
                        <a:t>racial</a:t>
                      </a:r>
                      <a:r>
                        <a:rPr lang="en-US" sz="500" spc="-25">
                          <a:effectLst/>
                        </a:rPr>
                        <a:t> </a:t>
                      </a:r>
                      <a:r>
                        <a:rPr lang="en-US" sz="500">
                          <a:effectLst/>
                        </a:rPr>
                        <a:t>attitudes,</a:t>
                      </a:r>
                      <a:r>
                        <a:rPr lang="en-US" sz="500" spc="-35">
                          <a:effectLst/>
                        </a:rPr>
                        <a:t> </a:t>
                      </a:r>
                      <a:r>
                        <a:rPr lang="en-US" sz="500">
                          <a:effectLst/>
                        </a:rPr>
                        <a:t>critical</a:t>
                      </a:r>
                      <a:r>
                        <a:rPr lang="en-US" sz="500" spc="-35">
                          <a:effectLst/>
                        </a:rPr>
                        <a:t> </a:t>
                      </a:r>
                      <a:r>
                        <a:rPr lang="en-US" sz="500">
                          <a:effectLst/>
                        </a:rPr>
                        <a:t>thinking,</a:t>
                      </a:r>
                      <a:r>
                        <a:rPr lang="en-US" sz="500" spc="-30">
                          <a:effectLst/>
                        </a:rPr>
                        <a:t> </a:t>
                      </a:r>
                      <a:r>
                        <a:rPr lang="en-US" sz="500">
                          <a:effectLst/>
                        </a:rPr>
                        <a:t>and</a:t>
                      </a:r>
                      <a:r>
                        <a:rPr lang="en-US" sz="500" spc="-5">
                          <a:effectLst/>
                        </a:rPr>
                        <a:t> </a:t>
                      </a:r>
                      <a:r>
                        <a:rPr lang="en-US" sz="500">
                          <a:effectLst/>
                        </a:rPr>
                        <a:t>decision-making?</a:t>
                      </a:r>
                      <a:endParaRPr lang="en-ZA" sz="500">
                        <a:effectLst/>
                      </a:endParaRPr>
                    </a:p>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184651">
                <a:tc>
                  <a:txBody>
                    <a:bodyPr/>
                    <a:lstStyle/>
                    <a:p>
                      <a:pPr algn="just">
                        <a:spcAft>
                          <a:spcPts val="0"/>
                        </a:spcAft>
                      </a:pPr>
                      <a:r>
                        <a:rPr lang="en-US" sz="500">
                          <a:effectLst/>
                        </a:rPr>
                        <a:t>16</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Does</a:t>
                      </a:r>
                      <a:r>
                        <a:rPr lang="en-US" sz="500" spc="-10">
                          <a:effectLst/>
                        </a:rPr>
                        <a:t> </a:t>
                      </a:r>
                      <a:r>
                        <a:rPr lang="en-US" sz="500">
                          <a:effectLst/>
                        </a:rPr>
                        <a:t>feedback</a:t>
                      </a:r>
                      <a:r>
                        <a:rPr lang="en-US" sz="500" spc="-35">
                          <a:effectLst/>
                        </a:rPr>
                        <a:t> </a:t>
                      </a:r>
                      <a:r>
                        <a:rPr lang="en-US" sz="500">
                          <a:effectLst/>
                        </a:rPr>
                        <a:t>on assignments</a:t>
                      </a:r>
                      <a:r>
                        <a:rPr lang="en-US" sz="500" spc="-45">
                          <a:effectLst/>
                        </a:rPr>
                        <a:t> </a:t>
                      </a:r>
                      <a:r>
                        <a:rPr lang="en-US" sz="500">
                          <a:effectLst/>
                        </a:rPr>
                        <a:t>provide</a:t>
                      </a:r>
                      <a:r>
                        <a:rPr lang="en-US" sz="500" spc="-35">
                          <a:effectLst/>
                        </a:rPr>
                        <a:t> </a:t>
                      </a:r>
                      <a:r>
                        <a:rPr lang="en-US" sz="500">
                          <a:effectLst/>
                        </a:rPr>
                        <a:t>sufficient</a:t>
                      </a:r>
                      <a:r>
                        <a:rPr lang="en-US" sz="500" spc="-25">
                          <a:effectLst/>
                        </a:rPr>
                        <a:t> </a:t>
                      </a:r>
                      <a:r>
                        <a:rPr lang="en-US" sz="500">
                          <a:effectLst/>
                        </a:rPr>
                        <a:t>detail</a:t>
                      </a:r>
                      <a:r>
                        <a:rPr lang="en-US" sz="500" spc="-25">
                          <a:effectLst/>
                        </a:rPr>
                        <a:t> </a:t>
                      </a:r>
                      <a:r>
                        <a:rPr lang="en-US" sz="500">
                          <a:effectLst/>
                        </a:rPr>
                        <a:t>to</a:t>
                      </a:r>
                      <a:r>
                        <a:rPr lang="en-US" sz="500" spc="-5">
                          <a:effectLst/>
                        </a:rPr>
                        <a:t> </a:t>
                      </a:r>
                      <a:r>
                        <a:rPr lang="en-US" sz="500">
                          <a:effectLst/>
                        </a:rPr>
                        <a:t>enable students</a:t>
                      </a:r>
                      <a:r>
                        <a:rPr lang="en-US" sz="500" spc="-30">
                          <a:effectLst/>
                        </a:rPr>
                        <a:t> </a:t>
                      </a:r>
                      <a:r>
                        <a:rPr lang="en-US" sz="500">
                          <a:effectLst/>
                        </a:rPr>
                        <a:t>to</a:t>
                      </a:r>
                      <a:r>
                        <a:rPr lang="en-US" sz="500" spc="-5">
                          <a:effectLst/>
                        </a:rPr>
                        <a:t> </a:t>
                      </a:r>
                      <a:r>
                        <a:rPr lang="en-US" sz="500">
                          <a:effectLst/>
                        </a:rPr>
                        <a:t>know what</a:t>
                      </a:r>
                      <a:r>
                        <a:rPr lang="en-US" sz="500" spc="-15">
                          <a:effectLst/>
                        </a:rPr>
                        <a:t> </a:t>
                      </a:r>
                      <a:r>
                        <a:rPr lang="en-US" sz="500">
                          <a:effectLst/>
                        </a:rPr>
                        <a:t>they</a:t>
                      </a:r>
                      <a:r>
                        <a:rPr lang="en-US" sz="500" spc="-15">
                          <a:effectLst/>
                        </a:rPr>
                        <a:t> </a:t>
                      </a:r>
                      <a:r>
                        <a:rPr lang="en-US" sz="500">
                          <a:effectLst/>
                        </a:rPr>
                        <a:t>are</a:t>
                      </a:r>
                      <a:r>
                        <a:rPr lang="en-US" sz="500" spc="-15">
                          <a:effectLst/>
                        </a:rPr>
                        <a:t> </a:t>
                      </a:r>
                      <a:r>
                        <a:rPr lang="en-US" sz="500">
                          <a:effectLst/>
                        </a:rPr>
                        <a:t>doing</a:t>
                      </a:r>
                      <a:r>
                        <a:rPr lang="en-US" sz="500" spc="-15">
                          <a:effectLst/>
                        </a:rPr>
                        <a:t> </a:t>
                      </a:r>
                      <a:r>
                        <a:rPr lang="en-US" sz="500">
                          <a:effectLst/>
                        </a:rPr>
                        <a:t>well</a:t>
                      </a:r>
                      <a:r>
                        <a:rPr lang="en-US" sz="500" spc="-10">
                          <a:effectLst/>
                        </a:rPr>
                        <a:t> </a:t>
                      </a:r>
                      <a:r>
                        <a:rPr lang="en-US" sz="500">
                          <a:effectLst/>
                        </a:rPr>
                        <a:t>and</a:t>
                      </a:r>
                      <a:r>
                        <a:rPr lang="en-US" sz="500" spc="-5">
                          <a:effectLst/>
                        </a:rPr>
                        <a:t> </a:t>
                      </a:r>
                      <a:r>
                        <a:rPr lang="en-US" sz="500">
                          <a:effectLst/>
                        </a:rPr>
                        <a:t>how they</a:t>
                      </a:r>
                      <a:r>
                        <a:rPr lang="en-US" sz="500" spc="-15">
                          <a:effectLst/>
                        </a:rPr>
                        <a:t> </a:t>
                      </a:r>
                      <a:r>
                        <a:rPr lang="en-US" sz="500">
                          <a:effectLst/>
                        </a:rPr>
                        <a:t>can</a:t>
                      </a:r>
                      <a:r>
                        <a:rPr lang="en-US" sz="500" spc="-10">
                          <a:effectLst/>
                        </a:rPr>
                        <a:t> </a:t>
                      </a:r>
                      <a:r>
                        <a:rPr lang="en-US" sz="500">
                          <a:effectLst/>
                        </a:rPr>
                        <a:t>improve?</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r>
              <a:tr h="92326">
                <a:tc>
                  <a:txBody>
                    <a:bodyPr/>
                    <a:lstStyle/>
                    <a:p>
                      <a:pPr algn="just">
                        <a:spcAft>
                          <a:spcPts val="0"/>
                        </a:spcAft>
                      </a:pPr>
                      <a:r>
                        <a:rPr lang="en-US" sz="500">
                          <a:effectLst/>
                        </a:rPr>
                        <a:t>17</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spc="15">
                          <a:effectLst/>
                        </a:rPr>
                        <a:t>A</a:t>
                      </a:r>
                      <a:r>
                        <a:rPr lang="en-US" sz="500" spc="10">
                          <a:effectLst/>
                        </a:rPr>
                        <a:t>r</a:t>
                      </a:r>
                      <a:r>
                        <a:rPr lang="en-US" sz="500">
                          <a:effectLst/>
                        </a:rPr>
                        <a:t>e</a:t>
                      </a:r>
                      <a:r>
                        <a:rPr lang="en-US" sz="500" spc="135">
                          <a:effectLst/>
                        </a:rPr>
                        <a:t> </a:t>
                      </a:r>
                      <a:r>
                        <a:rPr lang="en-US" sz="500" spc="5">
                          <a:effectLst/>
                        </a:rPr>
                        <a:t>t</a:t>
                      </a:r>
                      <a:r>
                        <a:rPr lang="en-US" sz="500" spc="10">
                          <a:effectLst/>
                        </a:rPr>
                        <a:t>her</a:t>
                      </a:r>
                      <a:r>
                        <a:rPr lang="en-US" sz="500">
                          <a:effectLst/>
                        </a:rPr>
                        <a:t>e</a:t>
                      </a:r>
                      <a:r>
                        <a:rPr lang="en-US" sz="500" spc="30">
                          <a:effectLst/>
                        </a:rPr>
                        <a:t> </a:t>
                      </a:r>
                      <a:r>
                        <a:rPr lang="en-US" sz="500" spc="10">
                          <a:effectLst/>
                        </a:rPr>
                        <a:t>acco</a:t>
                      </a:r>
                      <a:r>
                        <a:rPr lang="en-US" sz="500" spc="20">
                          <a:effectLst/>
                        </a:rPr>
                        <a:t>mm</a:t>
                      </a:r>
                      <a:r>
                        <a:rPr lang="en-US" sz="500" spc="10">
                          <a:effectLst/>
                        </a:rPr>
                        <a:t>oda</a:t>
                      </a:r>
                      <a:r>
                        <a:rPr lang="en-US" sz="500" spc="5">
                          <a:effectLst/>
                        </a:rPr>
                        <a:t>ti</a:t>
                      </a:r>
                      <a:r>
                        <a:rPr lang="en-US" sz="500" spc="10">
                          <a:effectLst/>
                        </a:rPr>
                        <a:t>on</a:t>
                      </a:r>
                      <a:r>
                        <a:rPr lang="en-US" sz="500">
                          <a:effectLst/>
                        </a:rPr>
                        <a:t>s</a:t>
                      </a:r>
                      <a:r>
                        <a:rPr lang="en-US" sz="500" spc="-10">
                          <a:effectLst/>
                        </a:rPr>
                        <a:t> </a:t>
                      </a:r>
                      <a:r>
                        <a:rPr lang="en-US" sz="500" spc="5">
                          <a:effectLst/>
                        </a:rPr>
                        <a:t>f</a:t>
                      </a:r>
                      <a:r>
                        <a:rPr lang="en-US" sz="500" spc="10">
                          <a:effectLst/>
                        </a:rPr>
                        <a:t>o</a:t>
                      </a:r>
                      <a:r>
                        <a:rPr lang="en-US" sz="500">
                          <a:effectLst/>
                        </a:rPr>
                        <a:t>r</a:t>
                      </a:r>
                      <a:r>
                        <a:rPr lang="en-US" sz="500" spc="135">
                          <a:effectLst/>
                        </a:rPr>
                        <a:t> </a:t>
                      </a:r>
                      <a:r>
                        <a:rPr lang="en-US" sz="500" spc="10">
                          <a:effectLst/>
                        </a:rPr>
                        <a:t>s</a:t>
                      </a:r>
                      <a:r>
                        <a:rPr lang="en-US" sz="500" spc="5">
                          <a:effectLst/>
                        </a:rPr>
                        <a:t>t</a:t>
                      </a:r>
                      <a:r>
                        <a:rPr lang="en-US" sz="500" spc="10">
                          <a:effectLst/>
                        </a:rPr>
                        <a:t>uden</a:t>
                      </a:r>
                      <a:r>
                        <a:rPr lang="en-US" sz="500" spc="5">
                          <a:effectLst/>
                        </a:rPr>
                        <a:t>t</a:t>
                      </a:r>
                      <a:r>
                        <a:rPr lang="en-US" sz="500">
                          <a:effectLst/>
                        </a:rPr>
                        <a:t>s</a:t>
                      </a:r>
                      <a:r>
                        <a:rPr lang="en-US" sz="500" spc="85">
                          <a:effectLst/>
                        </a:rPr>
                        <a:t> </a:t>
                      </a:r>
                      <a:r>
                        <a:rPr lang="en-US" sz="500" spc="15">
                          <a:effectLst/>
                        </a:rPr>
                        <a:t>w</a:t>
                      </a:r>
                      <a:r>
                        <a:rPr lang="en-US" sz="500" spc="5">
                          <a:effectLst/>
                        </a:rPr>
                        <a:t>it</a:t>
                      </a:r>
                      <a:r>
                        <a:rPr lang="en-US" sz="500">
                          <a:effectLst/>
                        </a:rPr>
                        <a:t>h</a:t>
                      </a:r>
                      <a:r>
                        <a:rPr lang="en-US" sz="500" spc="-35">
                          <a:effectLst/>
                        </a:rPr>
                        <a:t> </a:t>
                      </a:r>
                      <a:r>
                        <a:rPr lang="en-US" sz="500" spc="10">
                          <a:effectLst/>
                        </a:rPr>
                        <a:t>d</a:t>
                      </a:r>
                      <a:r>
                        <a:rPr lang="en-US" sz="500" spc="5">
                          <a:effectLst/>
                        </a:rPr>
                        <a:t>i</a:t>
                      </a:r>
                      <a:r>
                        <a:rPr lang="en-US" sz="500" spc="10">
                          <a:effectLst/>
                        </a:rPr>
                        <a:t>sab</a:t>
                      </a:r>
                      <a:r>
                        <a:rPr lang="en-US" sz="500" spc="5">
                          <a:effectLst/>
                        </a:rPr>
                        <a:t>iliti</a:t>
                      </a:r>
                      <a:r>
                        <a:rPr lang="en-US" sz="500" spc="10">
                          <a:effectLst/>
                        </a:rPr>
                        <a:t>es</a:t>
                      </a:r>
                      <a:r>
                        <a:rPr lang="en-US" sz="500">
                          <a:effectLst/>
                        </a:rPr>
                        <a:t>?</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a:effectLst/>
                        </a:rPr>
                        <a:t> </a:t>
                      </a:r>
                      <a:endParaRPr lang="en-ZA" sz="500">
                        <a:effectLst/>
                        <a:latin typeface="Calibri" panose="020F0502020204030204" pitchFamily="34" charset="0"/>
                      </a:endParaRPr>
                    </a:p>
                  </a:txBody>
                  <a:tcPr marL="37113" marR="37113" marT="0" marB="0"/>
                </a:tc>
                <a:tc>
                  <a:txBody>
                    <a:bodyPr/>
                    <a:lstStyle/>
                    <a:p>
                      <a:pPr algn="just">
                        <a:spcAft>
                          <a:spcPts val="0"/>
                        </a:spcAft>
                      </a:pPr>
                      <a:r>
                        <a:rPr lang="en-US" sz="500" dirty="0">
                          <a:effectLst/>
                        </a:rPr>
                        <a:t> </a:t>
                      </a:r>
                      <a:endParaRPr lang="en-ZA" sz="500" dirty="0">
                        <a:effectLst/>
                        <a:latin typeface="Calibri" panose="020F0502020204030204" pitchFamily="34" charset="0"/>
                      </a:endParaRPr>
                    </a:p>
                  </a:txBody>
                  <a:tcPr marL="37113" marR="37113" marT="0" marB="0"/>
                </a:tc>
              </a:tr>
            </a:tbl>
          </a:graphicData>
        </a:graphic>
      </p:graphicFrame>
      <p:sp>
        <p:nvSpPr>
          <p:cNvPr id="14" name="Rectangle 3"/>
          <p:cNvSpPr>
            <a:spLocks noChangeArrowheads="1"/>
          </p:cNvSpPr>
          <p:nvPr/>
        </p:nvSpPr>
        <p:spPr bwMode="auto">
          <a:xfrm>
            <a:off x="4440107" y="1433386"/>
            <a:ext cx="641277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ZA"/>
          </a:p>
        </p:txBody>
      </p:sp>
    </p:spTree>
    <p:extLst>
      <p:ext uri="{BB962C8B-B14F-4D97-AF65-F5344CB8AC3E}">
        <p14:creationId xmlns:p14="http://schemas.microsoft.com/office/powerpoint/2010/main" val="29609597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887100"/>
          </a:xfrm>
        </p:spPr>
        <p:style>
          <a:lnRef idx="1">
            <a:schemeClr val="accent6"/>
          </a:lnRef>
          <a:fillRef idx="3">
            <a:schemeClr val="accent6"/>
          </a:fillRef>
          <a:effectRef idx="2">
            <a:schemeClr val="accent6"/>
          </a:effectRef>
          <a:fontRef idx="minor">
            <a:schemeClr val="lt1"/>
          </a:fontRef>
        </p:style>
        <p:txBody>
          <a:bodyPr>
            <a:normAutofit/>
          </a:bodyPr>
          <a:lstStyle/>
          <a:p>
            <a:r>
              <a:rPr lang="en-US" sz="2400" b="1" dirty="0" smtClean="0">
                <a:solidFill>
                  <a:schemeClr val="tx1"/>
                </a:solidFill>
                <a:latin typeface="Arial" panose="020B0604020202020204" pitchFamily="34" charset="0"/>
                <a:cs typeface="Arial" panose="020B0604020202020204" pitchFamily="34" charset="0"/>
              </a:rPr>
              <a:t>SAMPLE CHECKLIST ON LEARNER SUPPORT</a:t>
            </a:r>
            <a:endParaRPr lang="en-ZA" sz="2400" b="1" dirty="0">
              <a:solidFill>
                <a:schemeClr val="tx1"/>
              </a:solidFill>
              <a:latin typeface="Arial" panose="020B0604020202020204" pitchFamily="34" charset="0"/>
              <a:cs typeface="Arial" panose="020B0604020202020204" pitchFamily="34" charset="0"/>
            </a:endParaRPr>
          </a:p>
        </p:txBody>
      </p:sp>
      <p:sp>
        <p:nvSpPr>
          <p:cNvPr id="7" name="Rectangle 1"/>
          <p:cNvSpPr>
            <a:spLocks noChangeArrowheads="1"/>
          </p:cNvSpPr>
          <p:nvPr/>
        </p:nvSpPr>
        <p:spPr bwMode="auto">
          <a:xfrm>
            <a:off x="2166938" y="1600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70852216"/>
              </p:ext>
            </p:extLst>
          </p:nvPr>
        </p:nvGraphicFramePr>
        <p:xfrm>
          <a:off x="1414462" y="1386588"/>
          <a:ext cx="7924410" cy="5104153"/>
        </p:xfrm>
        <a:graphic>
          <a:graphicData uri="http://schemas.openxmlformats.org/drawingml/2006/table">
            <a:tbl>
              <a:tblPr firstRow="1" firstCol="1" bandRow="1">
                <a:tableStyleId>{5C22544A-7EE6-4342-B048-85BDC9FD1C3A}</a:tableStyleId>
              </a:tblPr>
              <a:tblGrid>
                <a:gridCol w="441900"/>
                <a:gridCol w="5843179"/>
                <a:gridCol w="584235"/>
                <a:gridCol w="655401"/>
                <a:gridCol w="399695"/>
              </a:tblGrid>
              <a:tr h="275901">
                <a:tc>
                  <a:txBody>
                    <a:bodyPr/>
                    <a:lstStyle/>
                    <a:p>
                      <a:pPr algn="just">
                        <a:spcAft>
                          <a:spcPts val="0"/>
                        </a:spcAft>
                      </a:pPr>
                      <a:r>
                        <a:rPr lang="en-US" sz="800" dirty="0">
                          <a:effectLst/>
                        </a:rPr>
                        <a:t>No</a:t>
                      </a:r>
                      <a:endParaRPr lang="en-ZA" sz="700" dirty="0">
                        <a:effectLst/>
                        <a:latin typeface="Calibri" panose="020F0502020204030204" pitchFamily="34" charset="0"/>
                      </a:endParaRPr>
                    </a:p>
                  </a:txBody>
                  <a:tcPr marL="45871" marR="45871" marT="0" marB="0"/>
                </a:tc>
                <a:tc>
                  <a:txBody>
                    <a:bodyPr/>
                    <a:lstStyle/>
                    <a:p>
                      <a:pPr algn="just">
                        <a:spcAft>
                          <a:spcPts val="0"/>
                        </a:spcAft>
                      </a:pPr>
                      <a:r>
                        <a:rPr lang="en-US" sz="800">
                          <a:effectLst/>
                        </a:rPr>
                        <a:t>Content </a:t>
                      </a:r>
                      <a:endParaRPr lang="en-ZA" sz="700">
                        <a:effectLst/>
                        <a:latin typeface="Calibri" panose="020F0502020204030204" pitchFamily="34" charset="0"/>
                      </a:endParaRPr>
                    </a:p>
                  </a:txBody>
                  <a:tcPr marL="45871" marR="45871" marT="0" marB="0"/>
                </a:tc>
                <a:tc gridSpan="3">
                  <a:txBody>
                    <a:bodyPr/>
                    <a:lstStyle/>
                    <a:p>
                      <a:pPr algn="just">
                        <a:spcAft>
                          <a:spcPts val="0"/>
                        </a:spcAft>
                      </a:pPr>
                      <a:r>
                        <a:rPr lang="en-US" sz="800">
                          <a:effectLst/>
                        </a:rPr>
                        <a:t>Standard and Need</a:t>
                      </a:r>
                      <a:endParaRPr lang="en-ZA" sz="700">
                        <a:effectLst/>
                        <a:latin typeface="Calibri" panose="020F0502020204030204" pitchFamily="34" charset="0"/>
                      </a:endParaRPr>
                    </a:p>
                  </a:txBody>
                  <a:tcPr marL="45871" marR="45871" marT="0" marB="0"/>
                </a:tc>
                <a:tc hMerge="1">
                  <a:txBody>
                    <a:bodyPr/>
                    <a:lstStyle/>
                    <a:p>
                      <a:endParaRPr lang="en-ZA"/>
                    </a:p>
                  </a:txBody>
                  <a:tcPr/>
                </a:tc>
                <a:tc hMerge="1">
                  <a:txBody>
                    <a:bodyPr/>
                    <a:lstStyle/>
                    <a:p>
                      <a:endParaRPr lang="en-ZA"/>
                    </a:p>
                  </a:txBody>
                  <a:tcPr/>
                </a:tc>
              </a:tr>
              <a:tr h="137949">
                <a:tc>
                  <a:txBody>
                    <a:bodyPr/>
                    <a:lstStyle/>
                    <a:p>
                      <a:pPr marL="12700">
                        <a:spcBef>
                          <a:spcPts val="60"/>
                        </a:spcBef>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marL="12700">
                        <a:spcAft>
                          <a:spcPts val="0"/>
                        </a:spcAft>
                      </a:pPr>
                      <a:r>
                        <a:rPr lang="en-US" sz="800" spc="15">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Yes</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No</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NI</a:t>
                      </a:r>
                      <a:endParaRPr lang="en-ZA" sz="700">
                        <a:effectLst/>
                        <a:latin typeface="Calibri" panose="020F0502020204030204" pitchFamily="34" charset="0"/>
                      </a:endParaRPr>
                    </a:p>
                  </a:txBody>
                  <a:tcPr marL="45871" marR="45871" marT="0" marB="0"/>
                </a:tc>
              </a:tr>
              <a:tr h="1655401">
                <a:tc>
                  <a:txBody>
                    <a:bodyPr/>
                    <a:lstStyle/>
                    <a:p>
                      <a:pPr marL="12700">
                        <a:spcBef>
                          <a:spcPts val="60"/>
                        </a:spcBef>
                        <a:spcAft>
                          <a:spcPts val="0"/>
                        </a:spcAft>
                      </a:pPr>
                      <a:r>
                        <a:rPr lang="en-US" sz="800">
                          <a:effectLst/>
                        </a:rPr>
                        <a:t>1</a:t>
                      </a:r>
                      <a:endParaRPr lang="en-ZA" sz="700">
                        <a:effectLst/>
                        <a:latin typeface="Calibri" panose="020F0502020204030204" pitchFamily="34" charset="0"/>
                      </a:endParaRPr>
                    </a:p>
                  </a:txBody>
                  <a:tcPr marL="45871" marR="45871" marT="0" marB="0"/>
                </a:tc>
                <a:tc>
                  <a:txBody>
                    <a:bodyPr/>
                    <a:lstStyle/>
                    <a:p>
                      <a:pPr marL="12700" algn="just">
                        <a:spcAft>
                          <a:spcPts val="0"/>
                        </a:spcAft>
                      </a:pPr>
                      <a:r>
                        <a:rPr lang="en-US" sz="800">
                          <a:effectLst/>
                        </a:rPr>
                        <a:t>Is the learner support offered in the module group informed by the general principles for learner support at Unisa? These are: Learner Centredness – any information, guidance and advice provided should be aimed at enhancing students’ capability and fostering their personal autonomy;  Confidentiality – the services offered should operate within established conventions of confidentiality on all personal and academic issues; Impartiality – support and guidance should be equitable, impartial and include referring the student on to other sources where appropriate; Accessibility – guidance and support should be accessible to all students at all stages of their programme of study; and have regard for; Equality and Diversity – support and guidance should be offered in accordance with the University’s policies on equality and diversity.</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dirty="0">
                          <a:effectLst/>
                        </a:rPr>
                        <a:t> </a:t>
                      </a:r>
                      <a:endParaRPr lang="en-ZA" sz="700" dirty="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r>
              <a:tr h="551800">
                <a:tc>
                  <a:txBody>
                    <a:bodyPr/>
                    <a:lstStyle/>
                    <a:p>
                      <a:pPr marL="12700">
                        <a:spcBef>
                          <a:spcPts val="60"/>
                        </a:spcBef>
                        <a:spcAft>
                          <a:spcPts val="0"/>
                        </a:spcAft>
                      </a:pPr>
                      <a:r>
                        <a:rPr lang="en-US" sz="800">
                          <a:effectLst/>
                        </a:rPr>
                        <a:t>2</a:t>
                      </a:r>
                      <a:endParaRPr lang="en-ZA" sz="700">
                        <a:effectLst/>
                        <a:latin typeface="Calibri" panose="020F0502020204030204" pitchFamily="34" charset="0"/>
                      </a:endParaRPr>
                    </a:p>
                  </a:txBody>
                  <a:tcPr marL="45871" marR="45871" marT="0" marB="0"/>
                </a:tc>
                <a:tc>
                  <a:txBody>
                    <a:bodyPr/>
                    <a:lstStyle/>
                    <a:p>
                      <a:pPr marL="12700" algn="just">
                        <a:spcAft>
                          <a:spcPts val="0"/>
                        </a:spcAft>
                      </a:pPr>
                      <a:r>
                        <a:rPr lang="en-US" sz="800">
                          <a:effectLst/>
                        </a:rPr>
                        <a:t>Do you ensure that students are aware of the nature, extent, purpose and location of all the services and facilities for guidance and support relevant to your module; and how best to access and benefit from this provision when needed?</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r>
              <a:tr h="413850">
                <a:tc>
                  <a:txBody>
                    <a:bodyPr/>
                    <a:lstStyle/>
                    <a:p>
                      <a:pPr marL="12700">
                        <a:spcBef>
                          <a:spcPts val="60"/>
                        </a:spcBef>
                        <a:spcAft>
                          <a:spcPts val="0"/>
                        </a:spcAft>
                      </a:pPr>
                      <a:r>
                        <a:rPr lang="en-US" sz="800">
                          <a:effectLst/>
                        </a:rPr>
                        <a:t>3</a:t>
                      </a:r>
                      <a:endParaRPr lang="en-ZA" sz="700">
                        <a:effectLst/>
                        <a:latin typeface="Calibri" panose="020F0502020204030204" pitchFamily="34" charset="0"/>
                      </a:endParaRPr>
                    </a:p>
                  </a:txBody>
                  <a:tcPr marL="45871" marR="45871" marT="0" marB="0"/>
                </a:tc>
                <a:tc>
                  <a:txBody>
                    <a:bodyPr/>
                    <a:lstStyle/>
                    <a:p>
                      <a:pPr marL="12700" algn="just">
                        <a:spcAft>
                          <a:spcPts val="0"/>
                        </a:spcAft>
                      </a:pPr>
                      <a:r>
                        <a:rPr lang="en-US" sz="800" spc="15">
                          <a:effectLst/>
                        </a:rPr>
                        <a:t>Have you listed all the </a:t>
                      </a:r>
                      <a:r>
                        <a:rPr lang="en-US" sz="800" spc="10">
                          <a:effectLst/>
                        </a:rPr>
                        <a:t>re</a:t>
                      </a:r>
                      <a:r>
                        <a:rPr lang="en-US" sz="800" spc="5">
                          <a:effectLst/>
                        </a:rPr>
                        <a:t>l</a:t>
                      </a:r>
                      <a:r>
                        <a:rPr lang="en-US" sz="800" spc="10">
                          <a:effectLst/>
                        </a:rPr>
                        <a:t>evan</a:t>
                      </a:r>
                      <a:r>
                        <a:rPr lang="en-US" sz="800">
                          <a:effectLst/>
                        </a:rPr>
                        <a:t>t</a:t>
                      </a:r>
                      <a:r>
                        <a:rPr lang="en-US" sz="800" spc="-10">
                          <a:effectLst/>
                        </a:rPr>
                        <a:t> </a:t>
                      </a:r>
                      <a:r>
                        <a:rPr lang="en-US" sz="800" spc="10">
                          <a:effectLst/>
                        </a:rPr>
                        <a:t>suppor</a:t>
                      </a:r>
                      <a:r>
                        <a:rPr lang="en-US" sz="800">
                          <a:effectLst/>
                        </a:rPr>
                        <a:t>t</a:t>
                      </a:r>
                      <a:r>
                        <a:rPr lang="en-US" sz="800" spc="250">
                          <a:effectLst/>
                        </a:rPr>
                        <a:t> </a:t>
                      </a:r>
                      <a:r>
                        <a:rPr lang="en-US" sz="800" spc="10">
                          <a:effectLst/>
                        </a:rPr>
                        <a:t>serv</a:t>
                      </a:r>
                      <a:r>
                        <a:rPr lang="en-US" sz="800" spc="5">
                          <a:effectLst/>
                        </a:rPr>
                        <a:t>i</a:t>
                      </a:r>
                      <a:r>
                        <a:rPr lang="en-US" sz="800" spc="10">
                          <a:effectLst/>
                        </a:rPr>
                        <a:t>ce</a:t>
                      </a:r>
                      <a:r>
                        <a:rPr lang="en-US" sz="800">
                          <a:effectLst/>
                        </a:rPr>
                        <a:t>s</a:t>
                      </a:r>
                      <a:r>
                        <a:rPr lang="en-US" sz="800" spc="-10">
                          <a:effectLst/>
                        </a:rPr>
                        <a:t> in your Tutorial Letter 101 </a:t>
                      </a:r>
                      <a:r>
                        <a:rPr lang="en-US" sz="800" spc="5">
                          <a:effectLst/>
                        </a:rPr>
                        <a:t>(</a:t>
                      </a:r>
                      <a:r>
                        <a:rPr lang="en-US" sz="800" spc="10">
                          <a:effectLst/>
                        </a:rPr>
                        <a:t>e</a:t>
                      </a:r>
                      <a:r>
                        <a:rPr lang="en-US" sz="800" spc="5">
                          <a:effectLst/>
                        </a:rPr>
                        <a:t>.</a:t>
                      </a:r>
                      <a:r>
                        <a:rPr lang="en-US" sz="800" spc="10">
                          <a:effectLst/>
                        </a:rPr>
                        <a:t>g</a:t>
                      </a:r>
                      <a:r>
                        <a:rPr lang="en-US" sz="800" spc="5">
                          <a:effectLst/>
                        </a:rPr>
                        <a:t>.</a:t>
                      </a:r>
                      <a:r>
                        <a:rPr lang="en-US" sz="800">
                          <a:effectLst/>
                        </a:rPr>
                        <a:t>, </a:t>
                      </a:r>
                      <a:r>
                        <a:rPr lang="en-US" sz="800" spc="5">
                          <a:effectLst/>
                        </a:rPr>
                        <a:t>li</a:t>
                      </a:r>
                      <a:r>
                        <a:rPr lang="en-US" sz="800" spc="10">
                          <a:effectLst/>
                        </a:rPr>
                        <a:t>brar</a:t>
                      </a:r>
                      <a:r>
                        <a:rPr lang="en-US" sz="800">
                          <a:effectLst/>
                        </a:rPr>
                        <a:t>y </a:t>
                      </a:r>
                      <a:r>
                        <a:rPr lang="en-US" sz="800" spc="10">
                          <a:effectLst/>
                        </a:rPr>
                        <a:t>co</a:t>
                      </a:r>
                      <a:r>
                        <a:rPr lang="en-US" sz="800" spc="5">
                          <a:effectLst/>
                        </a:rPr>
                        <a:t>ll</a:t>
                      </a:r>
                      <a:r>
                        <a:rPr lang="en-US" sz="800" spc="10">
                          <a:effectLst/>
                        </a:rPr>
                        <a:t>ec</a:t>
                      </a:r>
                      <a:r>
                        <a:rPr lang="en-US" sz="800" spc="5">
                          <a:effectLst/>
                        </a:rPr>
                        <a:t>ti</a:t>
                      </a:r>
                      <a:r>
                        <a:rPr lang="en-US" sz="800" spc="10">
                          <a:effectLst/>
                        </a:rPr>
                        <a:t>ons; serv</a:t>
                      </a:r>
                      <a:r>
                        <a:rPr lang="en-US" sz="800" spc="5">
                          <a:effectLst/>
                        </a:rPr>
                        <a:t>i</a:t>
                      </a:r>
                      <a:r>
                        <a:rPr lang="en-US" sz="800" spc="10">
                          <a:effectLst/>
                        </a:rPr>
                        <a:t>ce</a:t>
                      </a:r>
                      <a:r>
                        <a:rPr lang="en-US" sz="800">
                          <a:effectLst/>
                        </a:rPr>
                        <a:t>s</a:t>
                      </a:r>
                      <a:r>
                        <a:rPr lang="en-US" sz="800" spc="-10">
                          <a:effectLst/>
                        </a:rPr>
                        <a:t> </a:t>
                      </a:r>
                      <a:r>
                        <a:rPr lang="en-US" sz="800" spc="5">
                          <a:effectLst/>
                        </a:rPr>
                        <a:t>f</a:t>
                      </a:r>
                      <a:r>
                        <a:rPr lang="en-US" sz="800" spc="10">
                          <a:effectLst/>
                        </a:rPr>
                        <a:t>o</a:t>
                      </a:r>
                      <a:r>
                        <a:rPr lang="en-US" sz="800">
                          <a:effectLst/>
                        </a:rPr>
                        <a:t>r</a:t>
                      </a:r>
                      <a:r>
                        <a:rPr lang="en-US" sz="800" spc="135">
                          <a:effectLst/>
                        </a:rPr>
                        <a:t> </a:t>
                      </a:r>
                      <a:r>
                        <a:rPr lang="en-US" sz="800" spc="10">
                          <a:effectLst/>
                        </a:rPr>
                        <a:t>s</a:t>
                      </a:r>
                      <a:r>
                        <a:rPr lang="en-US" sz="800" spc="5">
                          <a:effectLst/>
                        </a:rPr>
                        <a:t>t</a:t>
                      </a:r>
                      <a:r>
                        <a:rPr lang="en-US" sz="800" spc="15">
                          <a:effectLst/>
                        </a:rPr>
                        <a:t>ud</a:t>
                      </a:r>
                      <a:r>
                        <a:rPr lang="en-US" sz="800" spc="10">
                          <a:effectLst/>
                        </a:rPr>
                        <a:t>en</a:t>
                      </a:r>
                      <a:r>
                        <a:rPr lang="en-US" sz="800" spc="5">
                          <a:effectLst/>
                        </a:rPr>
                        <a:t>t</a:t>
                      </a:r>
                      <a:r>
                        <a:rPr lang="en-US" sz="800">
                          <a:effectLst/>
                        </a:rPr>
                        <a:t>s</a:t>
                      </a:r>
                      <a:r>
                        <a:rPr lang="en-US" sz="800" spc="85">
                          <a:effectLst/>
                        </a:rPr>
                        <a:t> </a:t>
                      </a:r>
                      <a:r>
                        <a:rPr lang="en-US" sz="800" spc="15">
                          <a:effectLst/>
                        </a:rPr>
                        <a:t>w</a:t>
                      </a:r>
                      <a:r>
                        <a:rPr lang="en-US" sz="800" spc="5">
                          <a:effectLst/>
                        </a:rPr>
                        <a:t>it</a:t>
                      </a:r>
                      <a:r>
                        <a:rPr lang="en-US" sz="800">
                          <a:effectLst/>
                        </a:rPr>
                        <a:t>h</a:t>
                      </a:r>
                      <a:r>
                        <a:rPr lang="en-US" sz="800" spc="-40">
                          <a:effectLst/>
                        </a:rPr>
                        <a:t> </a:t>
                      </a:r>
                      <a:r>
                        <a:rPr lang="en-US" sz="800" spc="15">
                          <a:effectLst/>
                        </a:rPr>
                        <a:t>d</a:t>
                      </a:r>
                      <a:r>
                        <a:rPr lang="en-US" sz="800" spc="5">
                          <a:effectLst/>
                        </a:rPr>
                        <a:t>i</a:t>
                      </a:r>
                      <a:r>
                        <a:rPr lang="en-US" sz="800" spc="10">
                          <a:effectLst/>
                        </a:rPr>
                        <a:t>sab</a:t>
                      </a:r>
                      <a:r>
                        <a:rPr lang="en-US" sz="800" spc="5">
                          <a:effectLst/>
                        </a:rPr>
                        <a:t>iliti</a:t>
                      </a:r>
                      <a:r>
                        <a:rPr lang="en-US" sz="800" spc="10">
                          <a:effectLst/>
                        </a:rPr>
                        <a:t>es)?</a:t>
                      </a:r>
                      <a:endParaRPr lang="en-ZA" sz="700">
                        <a:effectLst/>
                      </a:endParaRPr>
                    </a:p>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r>
              <a:tr h="275901">
                <a:tc>
                  <a:txBody>
                    <a:bodyPr/>
                    <a:lstStyle/>
                    <a:p>
                      <a:pPr algn="just">
                        <a:spcAft>
                          <a:spcPts val="0"/>
                        </a:spcAft>
                      </a:pPr>
                      <a:r>
                        <a:rPr lang="en-US" sz="800">
                          <a:effectLst/>
                        </a:rPr>
                        <a:t>4</a:t>
                      </a:r>
                      <a:endParaRPr lang="en-ZA" sz="700">
                        <a:effectLst/>
                        <a:latin typeface="Calibri" panose="020F0502020204030204" pitchFamily="34" charset="0"/>
                      </a:endParaRPr>
                    </a:p>
                  </a:txBody>
                  <a:tcPr marL="45871" marR="45871" marT="0" marB="0"/>
                </a:tc>
                <a:tc>
                  <a:txBody>
                    <a:bodyPr/>
                    <a:lstStyle/>
                    <a:p>
                      <a:pPr marL="12700" algn="just">
                        <a:spcAft>
                          <a:spcPts val="0"/>
                        </a:spcAft>
                      </a:pPr>
                      <a:r>
                        <a:rPr lang="en-US" sz="800" spc="15">
                          <a:effectLst/>
                        </a:rPr>
                        <a:t>A</a:t>
                      </a:r>
                      <a:r>
                        <a:rPr lang="en-US" sz="800" spc="10">
                          <a:effectLst/>
                        </a:rPr>
                        <a:t>r</a:t>
                      </a:r>
                      <a:r>
                        <a:rPr lang="en-US" sz="800">
                          <a:effectLst/>
                        </a:rPr>
                        <a:t>e</a:t>
                      </a:r>
                      <a:r>
                        <a:rPr lang="en-US" sz="800" spc="135">
                          <a:effectLst/>
                        </a:rPr>
                        <a:t> </a:t>
                      </a:r>
                      <a:r>
                        <a:rPr lang="en-US" sz="800" spc="10">
                          <a:effectLst/>
                        </a:rPr>
                        <a:t>a</a:t>
                      </a:r>
                      <a:r>
                        <a:rPr lang="en-US" sz="800" spc="5">
                          <a:effectLst/>
                        </a:rPr>
                        <a:t>l</a:t>
                      </a:r>
                      <a:r>
                        <a:rPr lang="en-US" sz="800">
                          <a:effectLst/>
                        </a:rPr>
                        <a:t>l</a:t>
                      </a:r>
                      <a:r>
                        <a:rPr lang="en-US" sz="800" spc="-35">
                          <a:effectLst/>
                        </a:rPr>
                        <a:t> </a:t>
                      </a:r>
                      <a:r>
                        <a:rPr lang="en-US" sz="800" spc="20">
                          <a:effectLst/>
                        </a:rPr>
                        <a:t>m</a:t>
                      </a:r>
                      <a:r>
                        <a:rPr lang="en-US" sz="800" spc="10">
                          <a:effectLst/>
                        </a:rPr>
                        <a:t>a</a:t>
                      </a:r>
                      <a:r>
                        <a:rPr lang="en-US" sz="800" spc="5">
                          <a:effectLst/>
                        </a:rPr>
                        <a:t>t</a:t>
                      </a:r>
                      <a:r>
                        <a:rPr lang="en-US" sz="800" spc="10">
                          <a:effectLst/>
                        </a:rPr>
                        <a:t>er</a:t>
                      </a:r>
                      <a:r>
                        <a:rPr lang="en-US" sz="800" spc="5">
                          <a:effectLst/>
                        </a:rPr>
                        <a:t>i</a:t>
                      </a:r>
                      <a:r>
                        <a:rPr lang="en-US" sz="800" spc="10">
                          <a:effectLst/>
                        </a:rPr>
                        <a:t>a</a:t>
                      </a:r>
                      <a:r>
                        <a:rPr lang="en-US" sz="800" spc="5">
                          <a:effectLst/>
                        </a:rPr>
                        <a:t>l</a:t>
                      </a:r>
                      <a:r>
                        <a:rPr lang="en-US" sz="800">
                          <a:effectLst/>
                        </a:rPr>
                        <a:t>s</a:t>
                      </a:r>
                      <a:r>
                        <a:rPr lang="en-US" sz="800" spc="-10">
                          <a:effectLst/>
                        </a:rPr>
                        <a:t> </a:t>
                      </a:r>
                      <a:r>
                        <a:rPr lang="en-US" sz="800" spc="10">
                          <a:effectLst/>
                        </a:rPr>
                        <a:t>an</a:t>
                      </a:r>
                      <a:r>
                        <a:rPr lang="en-US" sz="800">
                          <a:effectLst/>
                        </a:rPr>
                        <a:t>d</a:t>
                      </a:r>
                      <a:r>
                        <a:rPr lang="en-US" sz="800" spc="65">
                          <a:effectLst/>
                        </a:rPr>
                        <a:t> </a:t>
                      </a:r>
                      <a:r>
                        <a:rPr lang="en-US" sz="800" spc="10">
                          <a:effectLst/>
                        </a:rPr>
                        <a:t>equ</a:t>
                      </a:r>
                      <a:r>
                        <a:rPr lang="en-US" sz="800" spc="5">
                          <a:effectLst/>
                        </a:rPr>
                        <a:t>i</a:t>
                      </a:r>
                      <a:r>
                        <a:rPr lang="en-US" sz="800" spc="10">
                          <a:effectLst/>
                        </a:rPr>
                        <a:t>p</a:t>
                      </a:r>
                      <a:r>
                        <a:rPr lang="en-US" sz="800" spc="20">
                          <a:effectLst/>
                        </a:rPr>
                        <a:t>m</a:t>
                      </a:r>
                      <a:r>
                        <a:rPr lang="en-US" sz="800" spc="10">
                          <a:effectLst/>
                        </a:rPr>
                        <a:t>en</a:t>
                      </a:r>
                      <a:r>
                        <a:rPr lang="en-US" sz="800">
                          <a:effectLst/>
                        </a:rPr>
                        <a:t>t</a:t>
                      </a:r>
                      <a:r>
                        <a:rPr lang="en-US" sz="800" spc="-10">
                          <a:effectLst/>
                        </a:rPr>
                        <a:t> </a:t>
                      </a:r>
                      <a:r>
                        <a:rPr lang="en-US" sz="800" spc="10">
                          <a:effectLst/>
                        </a:rPr>
                        <a:t>access</a:t>
                      </a:r>
                      <a:r>
                        <a:rPr lang="en-US" sz="800" spc="5">
                          <a:effectLst/>
                        </a:rPr>
                        <a:t>i</a:t>
                      </a:r>
                      <a:r>
                        <a:rPr lang="en-US" sz="800" spc="10">
                          <a:effectLst/>
                        </a:rPr>
                        <a:t>b</a:t>
                      </a:r>
                      <a:r>
                        <a:rPr lang="en-US" sz="800" spc="5">
                          <a:effectLst/>
                        </a:rPr>
                        <a:t>l</a:t>
                      </a:r>
                      <a:r>
                        <a:rPr lang="en-US" sz="800">
                          <a:effectLst/>
                        </a:rPr>
                        <a:t>e </a:t>
                      </a:r>
                      <a:r>
                        <a:rPr lang="en-US" sz="800" spc="5">
                          <a:effectLst/>
                        </a:rPr>
                        <a:t>t</a:t>
                      </a:r>
                      <a:r>
                        <a:rPr lang="en-US" sz="800">
                          <a:effectLst/>
                        </a:rPr>
                        <a:t>o</a:t>
                      </a:r>
                      <a:r>
                        <a:rPr lang="en-US" sz="800" spc="55">
                          <a:effectLst/>
                        </a:rPr>
                        <a:t> </a:t>
                      </a:r>
                      <a:r>
                        <a:rPr lang="en-US" sz="800" spc="10">
                          <a:effectLst/>
                        </a:rPr>
                        <a:t>s</a:t>
                      </a:r>
                      <a:r>
                        <a:rPr lang="en-US" sz="800" spc="5">
                          <a:effectLst/>
                        </a:rPr>
                        <a:t>t</a:t>
                      </a:r>
                      <a:r>
                        <a:rPr lang="en-US" sz="800" spc="10">
                          <a:effectLst/>
                        </a:rPr>
                        <a:t>uden</a:t>
                      </a:r>
                      <a:r>
                        <a:rPr lang="en-US" sz="800" spc="5">
                          <a:effectLst/>
                        </a:rPr>
                        <a:t>t</a:t>
                      </a:r>
                      <a:r>
                        <a:rPr lang="en-US" sz="800">
                          <a:effectLst/>
                        </a:rPr>
                        <a:t>s</a:t>
                      </a:r>
                      <a:r>
                        <a:rPr lang="en-US" sz="800" spc="85">
                          <a:effectLst/>
                        </a:rPr>
                        <a:t> </a:t>
                      </a:r>
                      <a:r>
                        <a:rPr lang="en-US" sz="800" spc="15">
                          <a:effectLst/>
                        </a:rPr>
                        <a:t>w</a:t>
                      </a:r>
                      <a:r>
                        <a:rPr lang="en-US" sz="800" spc="5">
                          <a:effectLst/>
                        </a:rPr>
                        <a:t>it</a:t>
                      </a:r>
                      <a:r>
                        <a:rPr lang="en-US" sz="800">
                          <a:effectLst/>
                        </a:rPr>
                        <a:t>h</a:t>
                      </a:r>
                      <a:r>
                        <a:rPr lang="en-US" sz="800" spc="-35">
                          <a:effectLst/>
                        </a:rPr>
                        <a:t> </a:t>
                      </a:r>
                      <a:r>
                        <a:rPr lang="en-US" sz="800" spc="10">
                          <a:effectLst/>
                        </a:rPr>
                        <a:t>spec</a:t>
                      </a:r>
                      <a:r>
                        <a:rPr lang="en-US" sz="800" spc="5">
                          <a:effectLst/>
                        </a:rPr>
                        <a:t>i</a:t>
                      </a:r>
                      <a:r>
                        <a:rPr lang="en-US" sz="800" spc="10">
                          <a:effectLst/>
                        </a:rPr>
                        <a:t>a</a:t>
                      </a:r>
                      <a:r>
                        <a:rPr lang="en-US" sz="800">
                          <a:effectLst/>
                        </a:rPr>
                        <a:t>l</a:t>
                      </a:r>
                      <a:r>
                        <a:rPr lang="en-US" sz="800" spc="-10">
                          <a:effectLst/>
                        </a:rPr>
                        <a:t> </a:t>
                      </a:r>
                      <a:r>
                        <a:rPr lang="en-US" sz="800" spc="10">
                          <a:effectLst/>
                        </a:rPr>
                        <a:t>need</a:t>
                      </a:r>
                      <a:r>
                        <a:rPr lang="en-US" sz="800">
                          <a:effectLst/>
                        </a:rPr>
                        <a:t>s</a:t>
                      </a:r>
                      <a:r>
                        <a:rPr lang="en-US" sz="800" spc="175">
                          <a:effectLst/>
                        </a:rPr>
                        <a:t> </a:t>
                      </a:r>
                      <a:r>
                        <a:rPr lang="en-US" sz="800" spc="5">
                          <a:effectLst/>
                        </a:rPr>
                        <a:t>(</a:t>
                      </a:r>
                      <a:r>
                        <a:rPr lang="en-US" sz="800" spc="10">
                          <a:effectLst/>
                        </a:rPr>
                        <a:t>e</a:t>
                      </a:r>
                      <a:r>
                        <a:rPr lang="en-US" sz="800" spc="5">
                          <a:effectLst/>
                        </a:rPr>
                        <a:t>.</a:t>
                      </a:r>
                      <a:r>
                        <a:rPr lang="en-US" sz="800" spc="10">
                          <a:effectLst/>
                        </a:rPr>
                        <a:t>g</a:t>
                      </a:r>
                      <a:r>
                        <a:rPr lang="en-US" sz="800" spc="5">
                          <a:effectLst/>
                        </a:rPr>
                        <a:t>.</a:t>
                      </a:r>
                      <a:r>
                        <a:rPr lang="en-US" sz="800">
                          <a:effectLst/>
                        </a:rPr>
                        <a:t>,</a:t>
                      </a:r>
                      <a:r>
                        <a:rPr lang="en-US" sz="800" spc="25">
                          <a:effectLst/>
                        </a:rPr>
                        <a:t> </a:t>
                      </a:r>
                      <a:r>
                        <a:rPr lang="en-US" sz="800" spc="10">
                          <a:effectLst/>
                        </a:rPr>
                        <a:t>s</a:t>
                      </a:r>
                      <a:r>
                        <a:rPr lang="en-US" sz="800" spc="5">
                          <a:effectLst/>
                        </a:rPr>
                        <a:t>t</a:t>
                      </a:r>
                      <a:r>
                        <a:rPr lang="en-US" sz="800" spc="15">
                          <a:effectLst/>
                        </a:rPr>
                        <a:t>ud</a:t>
                      </a:r>
                      <a:r>
                        <a:rPr lang="en-US" sz="800" spc="10">
                          <a:effectLst/>
                        </a:rPr>
                        <a:t>en</a:t>
                      </a:r>
                      <a:r>
                        <a:rPr lang="en-US" sz="800" spc="5">
                          <a:effectLst/>
                        </a:rPr>
                        <a:t>t</a:t>
                      </a:r>
                      <a:r>
                        <a:rPr lang="en-US" sz="800">
                          <a:effectLst/>
                        </a:rPr>
                        <a:t>s</a:t>
                      </a:r>
                      <a:r>
                        <a:rPr lang="en-US" sz="800" spc="85">
                          <a:effectLst/>
                        </a:rPr>
                        <a:t> </a:t>
                      </a:r>
                      <a:r>
                        <a:rPr lang="en-US" sz="800" spc="15">
                          <a:effectLst/>
                        </a:rPr>
                        <a:t>w</a:t>
                      </a:r>
                      <a:r>
                        <a:rPr lang="en-US" sz="800" spc="5">
                          <a:effectLst/>
                        </a:rPr>
                        <a:t>it</a:t>
                      </a:r>
                      <a:r>
                        <a:rPr lang="en-US" sz="800">
                          <a:effectLst/>
                        </a:rPr>
                        <a:t>h </a:t>
                      </a:r>
                      <a:r>
                        <a:rPr lang="en-US" sz="800" spc="10">
                          <a:effectLst/>
                        </a:rPr>
                        <a:t>d</a:t>
                      </a:r>
                      <a:r>
                        <a:rPr lang="en-US" sz="800" spc="5">
                          <a:effectLst/>
                        </a:rPr>
                        <a:t>i</a:t>
                      </a:r>
                      <a:r>
                        <a:rPr lang="en-US" sz="800" spc="10">
                          <a:effectLst/>
                        </a:rPr>
                        <a:t>sab</a:t>
                      </a:r>
                      <a:r>
                        <a:rPr lang="en-US" sz="800" spc="5">
                          <a:effectLst/>
                        </a:rPr>
                        <a:t>iliti</a:t>
                      </a:r>
                      <a:r>
                        <a:rPr lang="en-US" sz="800" spc="10">
                          <a:effectLst/>
                        </a:rPr>
                        <a:t>es</a:t>
                      </a:r>
                      <a:r>
                        <a:rPr lang="en-US" sz="800">
                          <a:effectLst/>
                        </a:rPr>
                        <a:t>,</a:t>
                      </a:r>
                      <a:r>
                        <a:rPr lang="en-US" sz="800" spc="-15">
                          <a:effectLst/>
                        </a:rPr>
                        <a:t> </a:t>
                      </a:r>
                      <a:r>
                        <a:rPr lang="en-US" sz="800" spc="5">
                          <a:effectLst/>
                        </a:rPr>
                        <a:t>fi</a:t>
                      </a:r>
                      <a:r>
                        <a:rPr lang="en-US" sz="800" spc="10">
                          <a:effectLst/>
                        </a:rPr>
                        <a:t>nanc</a:t>
                      </a:r>
                      <a:r>
                        <a:rPr lang="en-US" sz="800" spc="5">
                          <a:effectLst/>
                        </a:rPr>
                        <a:t>i</a:t>
                      </a:r>
                      <a:r>
                        <a:rPr lang="en-US" sz="800" spc="15">
                          <a:effectLst/>
                        </a:rPr>
                        <a:t>a</a:t>
                      </a:r>
                      <a:r>
                        <a:rPr lang="en-US" sz="800">
                          <a:effectLst/>
                        </a:rPr>
                        <a:t>l</a:t>
                      </a:r>
                      <a:r>
                        <a:rPr lang="en-US" sz="800" spc="-10">
                          <a:effectLst/>
                        </a:rPr>
                        <a:t> </a:t>
                      </a:r>
                      <a:r>
                        <a:rPr lang="en-US" sz="800" spc="10">
                          <a:effectLst/>
                        </a:rPr>
                        <a:t>needs</a:t>
                      </a:r>
                      <a:r>
                        <a:rPr lang="en-US" sz="800" spc="5">
                          <a:effectLst/>
                        </a:rPr>
                        <a:t>)?</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r>
              <a:tr h="413850">
                <a:tc>
                  <a:txBody>
                    <a:bodyPr/>
                    <a:lstStyle/>
                    <a:p>
                      <a:pPr algn="just">
                        <a:spcAft>
                          <a:spcPts val="0"/>
                        </a:spcAft>
                      </a:pPr>
                      <a:r>
                        <a:rPr lang="en-US" sz="800">
                          <a:effectLst/>
                        </a:rPr>
                        <a:t>5</a:t>
                      </a:r>
                      <a:endParaRPr lang="en-ZA" sz="700">
                        <a:effectLst/>
                        <a:latin typeface="Calibri" panose="020F0502020204030204" pitchFamily="34" charset="0"/>
                      </a:endParaRPr>
                    </a:p>
                  </a:txBody>
                  <a:tcPr marL="45871" marR="45871" marT="0" marB="0"/>
                </a:tc>
                <a:tc>
                  <a:txBody>
                    <a:bodyPr/>
                    <a:lstStyle/>
                    <a:p>
                      <a:pPr marL="12700" algn="just">
                        <a:spcAft>
                          <a:spcPts val="0"/>
                        </a:spcAft>
                      </a:pPr>
                      <a:r>
                        <a:rPr lang="en-US" sz="800">
                          <a:effectLst/>
                        </a:rPr>
                        <a:t>Are technology tools used to document student learning and performance? Or to ease student learning and make teaching more accessible? (For example: Videotapes, audiotapes, photographs, and slides)?</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r>
              <a:tr h="275901">
                <a:tc>
                  <a:txBody>
                    <a:bodyPr/>
                    <a:lstStyle/>
                    <a:p>
                      <a:pPr algn="just">
                        <a:spcAft>
                          <a:spcPts val="0"/>
                        </a:spcAft>
                      </a:pPr>
                      <a:r>
                        <a:rPr lang="en-US" sz="800">
                          <a:effectLst/>
                        </a:rPr>
                        <a:t>6</a:t>
                      </a:r>
                      <a:endParaRPr lang="en-ZA" sz="700">
                        <a:effectLst/>
                        <a:latin typeface="Calibri" panose="020F0502020204030204" pitchFamily="34" charset="0"/>
                      </a:endParaRPr>
                    </a:p>
                  </a:txBody>
                  <a:tcPr marL="45871" marR="45871" marT="0" marB="0"/>
                </a:tc>
                <a:tc>
                  <a:txBody>
                    <a:bodyPr/>
                    <a:lstStyle/>
                    <a:p>
                      <a:pPr marL="12700" marR="94615" algn="just">
                        <a:spcBef>
                          <a:spcPts val="25"/>
                        </a:spcBef>
                        <a:spcAft>
                          <a:spcPts val="0"/>
                        </a:spcAft>
                      </a:pPr>
                      <a:r>
                        <a:rPr lang="en-US" sz="800" spc="15">
                          <a:effectLst/>
                        </a:rPr>
                        <a:t>A</a:t>
                      </a:r>
                      <a:r>
                        <a:rPr lang="en-US" sz="800" spc="10">
                          <a:effectLst/>
                        </a:rPr>
                        <a:t>r</a:t>
                      </a:r>
                      <a:r>
                        <a:rPr lang="en-US" sz="800">
                          <a:effectLst/>
                        </a:rPr>
                        <a:t>e</a:t>
                      </a:r>
                      <a:r>
                        <a:rPr lang="en-US" sz="800" spc="135">
                          <a:effectLst/>
                        </a:rPr>
                        <a:t> </a:t>
                      </a:r>
                      <a:r>
                        <a:rPr lang="en-US" sz="800" spc="10">
                          <a:effectLst/>
                        </a:rPr>
                        <a:t>oppor</a:t>
                      </a:r>
                      <a:r>
                        <a:rPr lang="en-US" sz="800" spc="5">
                          <a:effectLst/>
                        </a:rPr>
                        <a:t>t</a:t>
                      </a:r>
                      <a:r>
                        <a:rPr lang="en-US" sz="800" spc="10">
                          <a:effectLst/>
                        </a:rPr>
                        <a:t>un</a:t>
                      </a:r>
                      <a:r>
                        <a:rPr lang="en-US" sz="800" spc="5">
                          <a:effectLst/>
                        </a:rPr>
                        <a:t>iti</a:t>
                      </a:r>
                      <a:r>
                        <a:rPr lang="en-US" sz="800" spc="10">
                          <a:effectLst/>
                        </a:rPr>
                        <a:t>e</a:t>
                      </a:r>
                      <a:r>
                        <a:rPr lang="en-US" sz="800">
                          <a:effectLst/>
                        </a:rPr>
                        <a:t>s</a:t>
                      </a:r>
                      <a:r>
                        <a:rPr lang="en-US" sz="800" spc="-10">
                          <a:effectLst/>
                        </a:rPr>
                        <a:t> </a:t>
                      </a:r>
                      <a:r>
                        <a:rPr lang="en-US" sz="800" spc="10">
                          <a:effectLst/>
                        </a:rPr>
                        <a:t>crea</a:t>
                      </a:r>
                      <a:r>
                        <a:rPr lang="en-US" sz="800" spc="5">
                          <a:effectLst/>
                        </a:rPr>
                        <a:t>t</a:t>
                      </a:r>
                      <a:r>
                        <a:rPr lang="en-US" sz="800" spc="10">
                          <a:effectLst/>
                        </a:rPr>
                        <a:t>e</a:t>
                      </a:r>
                      <a:r>
                        <a:rPr lang="en-US" sz="800">
                          <a:effectLst/>
                        </a:rPr>
                        <a:t>d</a:t>
                      </a:r>
                      <a:r>
                        <a:rPr lang="en-US" sz="800" spc="-30">
                          <a:effectLst/>
                        </a:rPr>
                        <a:t> </a:t>
                      </a:r>
                      <a:r>
                        <a:rPr lang="en-US" sz="800" spc="5">
                          <a:effectLst/>
                        </a:rPr>
                        <a:t>f</a:t>
                      </a:r>
                      <a:r>
                        <a:rPr lang="en-US" sz="800" spc="10">
                          <a:effectLst/>
                        </a:rPr>
                        <a:t>o</a:t>
                      </a:r>
                      <a:r>
                        <a:rPr lang="en-US" sz="800">
                          <a:effectLst/>
                        </a:rPr>
                        <a:t>r</a:t>
                      </a:r>
                      <a:r>
                        <a:rPr lang="en-US" sz="800" spc="135">
                          <a:effectLst/>
                        </a:rPr>
                        <a:t> </a:t>
                      </a:r>
                      <a:r>
                        <a:rPr lang="en-US" sz="800" spc="5">
                          <a:effectLst/>
                        </a:rPr>
                        <a:t>f</a:t>
                      </a:r>
                      <a:r>
                        <a:rPr lang="en-US" sz="800" spc="10">
                          <a:effectLst/>
                        </a:rPr>
                        <a:t>or</a:t>
                      </a:r>
                      <a:r>
                        <a:rPr lang="en-US" sz="800" spc="20">
                          <a:effectLst/>
                        </a:rPr>
                        <a:t>m</a:t>
                      </a:r>
                      <a:r>
                        <a:rPr lang="en-US" sz="800" spc="10">
                          <a:effectLst/>
                        </a:rPr>
                        <a:t>a</a:t>
                      </a:r>
                      <a:r>
                        <a:rPr lang="en-US" sz="800">
                          <a:effectLst/>
                        </a:rPr>
                        <a:t>l </a:t>
                      </a:r>
                      <a:r>
                        <a:rPr lang="en-US" sz="800" spc="10">
                          <a:effectLst/>
                        </a:rPr>
                        <a:t>o</a:t>
                      </a:r>
                      <a:r>
                        <a:rPr lang="en-US" sz="800">
                          <a:effectLst/>
                        </a:rPr>
                        <a:t>r</a:t>
                      </a:r>
                      <a:r>
                        <a:rPr lang="en-US" sz="800" spc="65">
                          <a:effectLst/>
                        </a:rPr>
                        <a:t> </a:t>
                      </a:r>
                      <a:r>
                        <a:rPr lang="en-US" sz="800" spc="5">
                          <a:effectLst/>
                        </a:rPr>
                        <a:t>i</a:t>
                      </a:r>
                      <a:r>
                        <a:rPr lang="en-US" sz="800" spc="10">
                          <a:effectLst/>
                        </a:rPr>
                        <a:t>n</a:t>
                      </a:r>
                      <a:r>
                        <a:rPr lang="en-US" sz="800" spc="5">
                          <a:effectLst/>
                        </a:rPr>
                        <a:t>f</a:t>
                      </a:r>
                      <a:r>
                        <a:rPr lang="en-US" sz="800" spc="10">
                          <a:effectLst/>
                        </a:rPr>
                        <a:t>or</a:t>
                      </a:r>
                      <a:r>
                        <a:rPr lang="en-US" sz="800" spc="15">
                          <a:effectLst/>
                        </a:rPr>
                        <a:t>m</a:t>
                      </a:r>
                      <a:r>
                        <a:rPr lang="en-US" sz="800" spc="10">
                          <a:effectLst/>
                        </a:rPr>
                        <a:t>a</a:t>
                      </a:r>
                      <a:r>
                        <a:rPr lang="en-US" sz="800">
                          <a:effectLst/>
                        </a:rPr>
                        <a:t>l</a:t>
                      </a:r>
                      <a:r>
                        <a:rPr lang="en-US" sz="800" spc="-5">
                          <a:effectLst/>
                        </a:rPr>
                        <a:t> </a:t>
                      </a:r>
                      <a:r>
                        <a:rPr lang="en-US" sz="800" spc="10">
                          <a:effectLst/>
                        </a:rPr>
                        <a:t>s</a:t>
                      </a:r>
                      <a:r>
                        <a:rPr lang="en-US" sz="800" spc="5">
                          <a:effectLst/>
                        </a:rPr>
                        <a:t>t</a:t>
                      </a:r>
                      <a:r>
                        <a:rPr lang="en-US" sz="800" spc="10">
                          <a:effectLst/>
                        </a:rPr>
                        <a:t>ud</a:t>
                      </a:r>
                      <a:r>
                        <a:rPr lang="en-US" sz="800">
                          <a:effectLst/>
                        </a:rPr>
                        <a:t>y</a:t>
                      </a:r>
                      <a:r>
                        <a:rPr lang="en-US" sz="800" spc="200">
                          <a:effectLst/>
                        </a:rPr>
                        <a:t> groups</a:t>
                      </a:r>
                      <a:r>
                        <a:rPr lang="en-US" sz="800">
                          <a:effectLst/>
                        </a:rPr>
                        <a:t>? </a:t>
                      </a:r>
                      <a:endParaRPr lang="en-ZA" sz="700">
                        <a:effectLst/>
                      </a:endParaRPr>
                    </a:p>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r>
              <a:tr h="551800">
                <a:tc>
                  <a:txBody>
                    <a:bodyPr/>
                    <a:lstStyle/>
                    <a:p>
                      <a:pPr algn="just">
                        <a:spcAft>
                          <a:spcPts val="0"/>
                        </a:spcAft>
                      </a:pPr>
                      <a:r>
                        <a:rPr lang="en-US" sz="800">
                          <a:effectLst/>
                        </a:rPr>
                        <a:t>7</a:t>
                      </a:r>
                      <a:endParaRPr lang="en-ZA" sz="700">
                        <a:effectLst/>
                        <a:latin typeface="Calibri" panose="020F0502020204030204" pitchFamily="34" charset="0"/>
                      </a:endParaRPr>
                    </a:p>
                  </a:txBody>
                  <a:tcPr marL="45871" marR="45871" marT="0" marB="0"/>
                </a:tc>
                <a:tc>
                  <a:txBody>
                    <a:bodyPr/>
                    <a:lstStyle/>
                    <a:p>
                      <a:pPr marL="12700" marR="5080" algn="just">
                        <a:spcBef>
                          <a:spcPts val="25"/>
                        </a:spcBef>
                        <a:spcAft>
                          <a:spcPts val="0"/>
                        </a:spcAft>
                      </a:pPr>
                      <a:r>
                        <a:rPr lang="en-US" sz="800" spc="15">
                          <a:effectLst/>
                        </a:rPr>
                        <a:t>A</a:t>
                      </a:r>
                      <a:r>
                        <a:rPr lang="en-US" sz="800" spc="10">
                          <a:effectLst/>
                        </a:rPr>
                        <a:t>r</a:t>
                      </a:r>
                      <a:r>
                        <a:rPr lang="en-US" sz="800">
                          <a:effectLst/>
                        </a:rPr>
                        <a:t>e</a:t>
                      </a:r>
                      <a:r>
                        <a:rPr lang="en-US" sz="800" spc="135">
                          <a:effectLst/>
                        </a:rPr>
                        <a:t> </a:t>
                      </a:r>
                      <a:r>
                        <a:rPr lang="en-US" sz="800" spc="10">
                          <a:effectLst/>
                        </a:rPr>
                        <a:t>oppor</a:t>
                      </a:r>
                      <a:r>
                        <a:rPr lang="en-US" sz="800" spc="5">
                          <a:effectLst/>
                        </a:rPr>
                        <a:t>t</a:t>
                      </a:r>
                      <a:r>
                        <a:rPr lang="en-US" sz="800" spc="10">
                          <a:effectLst/>
                        </a:rPr>
                        <a:t>un</a:t>
                      </a:r>
                      <a:r>
                        <a:rPr lang="en-US" sz="800" spc="5">
                          <a:effectLst/>
                        </a:rPr>
                        <a:t>iti</a:t>
                      </a:r>
                      <a:r>
                        <a:rPr lang="en-US" sz="800" spc="10">
                          <a:effectLst/>
                        </a:rPr>
                        <a:t>e</a:t>
                      </a:r>
                      <a:r>
                        <a:rPr lang="en-US" sz="800">
                          <a:effectLst/>
                        </a:rPr>
                        <a:t>s</a:t>
                      </a:r>
                      <a:r>
                        <a:rPr lang="en-US" sz="800" spc="-10">
                          <a:effectLst/>
                        </a:rPr>
                        <a:t> </a:t>
                      </a:r>
                      <a:r>
                        <a:rPr lang="en-US" sz="800" spc="10">
                          <a:effectLst/>
                        </a:rPr>
                        <a:t>crea</a:t>
                      </a:r>
                      <a:r>
                        <a:rPr lang="en-US" sz="800" spc="5">
                          <a:effectLst/>
                        </a:rPr>
                        <a:t>t</a:t>
                      </a:r>
                      <a:r>
                        <a:rPr lang="en-US" sz="800" spc="10">
                          <a:effectLst/>
                        </a:rPr>
                        <a:t>e</a:t>
                      </a:r>
                      <a:r>
                        <a:rPr lang="en-US" sz="800">
                          <a:effectLst/>
                        </a:rPr>
                        <a:t>d</a:t>
                      </a:r>
                      <a:r>
                        <a:rPr lang="en-US" sz="800" spc="-30">
                          <a:effectLst/>
                        </a:rPr>
                        <a:t> and /or activated on myUnisa site of your module for discussions with your constant interaction with the students during their discussions</a:t>
                      </a:r>
                      <a:r>
                        <a:rPr lang="en-US" sz="800">
                          <a:effectLst/>
                        </a:rPr>
                        <a:t>?</a:t>
                      </a:r>
                      <a:endParaRPr lang="en-ZA" sz="700">
                        <a:effectLst/>
                      </a:endParaRPr>
                    </a:p>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r>
              <a:tr h="551800">
                <a:tc>
                  <a:txBody>
                    <a:bodyPr/>
                    <a:lstStyle/>
                    <a:p>
                      <a:pPr algn="just">
                        <a:spcAft>
                          <a:spcPts val="0"/>
                        </a:spcAft>
                      </a:pPr>
                      <a:r>
                        <a:rPr lang="en-US" sz="800">
                          <a:effectLst/>
                        </a:rPr>
                        <a:t>8</a:t>
                      </a:r>
                      <a:endParaRPr lang="en-ZA" sz="700">
                        <a:effectLst/>
                        <a:latin typeface="Calibri" panose="020F0502020204030204" pitchFamily="34" charset="0"/>
                      </a:endParaRPr>
                    </a:p>
                  </a:txBody>
                  <a:tcPr marL="45871" marR="45871" marT="0" marB="0"/>
                </a:tc>
                <a:tc>
                  <a:txBody>
                    <a:bodyPr/>
                    <a:lstStyle/>
                    <a:p>
                      <a:pPr marL="12700" algn="just">
                        <a:spcBef>
                          <a:spcPts val="15"/>
                        </a:spcBef>
                        <a:spcAft>
                          <a:spcPts val="0"/>
                        </a:spcAft>
                      </a:pPr>
                      <a:r>
                        <a:rPr lang="en-US" sz="800" spc="5" dirty="0">
                          <a:effectLst/>
                        </a:rPr>
                        <a:t>I</a:t>
                      </a:r>
                      <a:r>
                        <a:rPr lang="en-US" sz="800" dirty="0">
                          <a:effectLst/>
                        </a:rPr>
                        <a:t>s</a:t>
                      </a:r>
                      <a:r>
                        <a:rPr lang="en-US" sz="800" spc="-10" dirty="0">
                          <a:effectLst/>
                        </a:rPr>
                        <a:t> </a:t>
                      </a:r>
                      <a:r>
                        <a:rPr lang="en-US" sz="800" spc="5" dirty="0">
                          <a:effectLst/>
                        </a:rPr>
                        <a:t>t</a:t>
                      </a:r>
                      <a:r>
                        <a:rPr lang="en-US" sz="800" spc="10" dirty="0">
                          <a:effectLst/>
                        </a:rPr>
                        <a:t>h</a:t>
                      </a:r>
                      <a:r>
                        <a:rPr lang="en-US" sz="800" dirty="0">
                          <a:effectLst/>
                        </a:rPr>
                        <a:t>e</a:t>
                      </a:r>
                      <a:r>
                        <a:rPr lang="en-US" sz="800" spc="25" dirty="0">
                          <a:effectLst/>
                        </a:rPr>
                        <a:t> module leader’s office or members of the module group office (and e-tutors as the case may be) </a:t>
                      </a:r>
                      <a:r>
                        <a:rPr lang="en-US" sz="800" spc="10" dirty="0">
                          <a:effectLst/>
                        </a:rPr>
                        <a:t>access</a:t>
                      </a:r>
                      <a:r>
                        <a:rPr lang="en-US" sz="800" spc="5" dirty="0">
                          <a:effectLst/>
                        </a:rPr>
                        <a:t>i</a:t>
                      </a:r>
                      <a:r>
                        <a:rPr lang="en-US" sz="800" spc="10" dirty="0">
                          <a:effectLst/>
                        </a:rPr>
                        <a:t>b</a:t>
                      </a:r>
                      <a:r>
                        <a:rPr lang="en-US" sz="800" spc="5" dirty="0">
                          <a:effectLst/>
                        </a:rPr>
                        <a:t>l</a:t>
                      </a:r>
                      <a:r>
                        <a:rPr lang="en-US" sz="800" spc="10" dirty="0">
                          <a:effectLst/>
                        </a:rPr>
                        <a:t>e</a:t>
                      </a:r>
                      <a:r>
                        <a:rPr lang="en-US" sz="800" dirty="0">
                          <a:effectLst/>
                        </a:rPr>
                        <a:t>? </a:t>
                      </a:r>
                      <a:r>
                        <a:rPr lang="en-US" sz="800" spc="5" dirty="0">
                          <a:effectLst/>
                        </a:rPr>
                        <a:t>(</a:t>
                      </a:r>
                      <a:r>
                        <a:rPr lang="en-US" sz="800" spc="10" dirty="0">
                          <a:effectLst/>
                        </a:rPr>
                        <a:t>o</a:t>
                      </a:r>
                      <a:r>
                        <a:rPr lang="en-US" sz="800" dirty="0">
                          <a:effectLst/>
                        </a:rPr>
                        <a:t>r</a:t>
                      </a:r>
                      <a:r>
                        <a:rPr lang="en-US" sz="800" spc="75" dirty="0">
                          <a:effectLst/>
                        </a:rPr>
                        <a:t> </a:t>
                      </a:r>
                      <a:r>
                        <a:rPr lang="en-US" sz="800" spc="10" dirty="0">
                          <a:effectLst/>
                        </a:rPr>
                        <a:t>con</a:t>
                      </a:r>
                      <a:r>
                        <a:rPr lang="en-US" sz="800" spc="5" dirty="0">
                          <a:effectLst/>
                        </a:rPr>
                        <a:t>t</a:t>
                      </a:r>
                      <a:r>
                        <a:rPr lang="en-US" sz="800" spc="10" dirty="0">
                          <a:effectLst/>
                        </a:rPr>
                        <a:t>ac</a:t>
                      </a:r>
                      <a:r>
                        <a:rPr lang="en-US" sz="800" dirty="0">
                          <a:effectLst/>
                        </a:rPr>
                        <a:t>t</a:t>
                      </a:r>
                      <a:r>
                        <a:rPr lang="en-US" sz="800" spc="5" dirty="0">
                          <a:effectLst/>
                        </a:rPr>
                        <a:t> reliably </a:t>
                      </a:r>
                      <a:r>
                        <a:rPr lang="en-US" sz="800" spc="10" dirty="0">
                          <a:effectLst/>
                        </a:rPr>
                        <a:t>poss</a:t>
                      </a:r>
                      <a:r>
                        <a:rPr lang="en-US" sz="800" spc="5" dirty="0">
                          <a:effectLst/>
                        </a:rPr>
                        <a:t>i</a:t>
                      </a:r>
                      <a:r>
                        <a:rPr lang="en-US" sz="800" spc="10" dirty="0">
                          <a:effectLst/>
                        </a:rPr>
                        <a:t>b</a:t>
                      </a:r>
                      <a:r>
                        <a:rPr lang="en-US" sz="800" spc="5" dirty="0">
                          <a:effectLst/>
                        </a:rPr>
                        <a:t>l</a:t>
                      </a:r>
                      <a:r>
                        <a:rPr lang="en-US" sz="800" dirty="0">
                          <a:effectLst/>
                        </a:rPr>
                        <a:t>e</a:t>
                      </a:r>
                      <a:r>
                        <a:rPr lang="en-US" sz="800" spc="-5" dirty="0">
                          <a:effectLst/>
                        </a:rPr>
                        <a:t> </a:t>
                      </a:r>
                      <a:r>
                        <a:rPr lang="en-US" sz="800" spc="5" dirty="0">
                          <a:effectLst/>
                        </a:rPr>
                        <a:t>t</a:t>
                      </a:r>
                      <a:r>
                        <a:rPr lang="en-US" sz="800" spc="10" dirty="0">
                          <a:effectLst/>
                        </a:rPr>
                        <a:t>hroug</a:t>
                      </a:r>
                      <a:r>
                        <a:rPr lang="en-US" sz="800" dirty="0">
                          <a:effectLst/>
                        </a:rPr>
                        <a:t>h  </a:t>
                      </a:r>
                      <a:r>
                        <a:rPr lang="en-US" sz="800" spc="10" dirty="0">
                          <a:effectLst/>
                        </a:rPr>
                        <a:t>e</a:t>
                      </a:r>
                      <a:r>
                        <a:rPr lang="en-US" sz="800" spc="5" dirty="0">
                          <a:effectLst/>
                        </a:rPr>
                        <a:t>-</a:t>
                      </a:r>
                      <a:r>
                        <a:rPr lang="en-US" sz="800" spc="15" dirty="0">
                          <a:effectLst/>
                        </a:rPr>
                        <a:t>m</a:t>
                      </a:r>
                      <a:r>
                        <a:rPr lang="en-US" sz="800" spc="10" dirty="0">
                          <a:effectLst/>
                        </a:rPr>
                        <a:t>a</a:t>
                      </a:r>
                      <a:r>
                        <a:rPr lang="en-US" sz="800" spc="5" dirty="0">
                          <a:effectLst/>
                        </a:rPr>
                        <a:t>il</a:t>
                      </a:r>
                      <a:r>
                        <a:rPr lang="en-US" sz="800" dirty="0">
                          <a:effectLst/>
                        </a:rPr>
                        <a:t>,</a:t>
                      </a:r>
                      <a:r>
                        <a:rPr lang="en-US" sz="800" spc="-10" dirty="0">
                          <a:effectLst/>
                        </a:rPr>
                        <a:t> </a:t>
                      </a:r>
                      <a:r>
                        <a:rPr lang="en-US" sz="800" spc="10" dirty="0">
                          <a:effectLst/>
                        </a:rPr>
                        <a:t>phone</a:t>
                      </a:r>
                      <a:r>
                        <a:rPr lang="en-US" sz="800" dirty="0">
                          <a:effectLst/>
                        </a:rPr>
                        <a:t>)</a:t>
                      </a:r>
                      <a:endParaRPr lang="en-ZA" sz="700" dirty="0">
                        <a:effectLst/>
                      </a:endParaRPr>
                    </a:p>
                    <a:p>
                      <a:pPr algn="just">
                        <a:spcAft>
                          <a:spcPts val="0"/>
                        </a:spcAft>
                      </a:pPr>
                      <a:r>
                        <a:rPr lang="en-US" sz="800" dirty="0">
                          <a:effectLst/>
                        </a:rPr>
                        <a:t> </a:t>
                      </a:r>
                      <a:endParaRPr lang="en-ZA" sz="700" dirty="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a:effectLst/>
                        </a:rPr>
                        <a:t> </a:t>
                      </a:r>
                      <a:endParaRPr lang="en-ZA" sz="700">
                        <a:effectLst/>
                        <a:latin typeface="Calibri" panose="020F0502020204030204" pitchFamily="34" charset="0"/>
                      </a:endParaRPr>
                    </a:p>
                  </a:txBody>
                  <a:tcPr marL="45871" marR="45871" marT="0" marB="0"/>
                </a:tc>
                <a:tc>
                  <a:txBody>
                    <a:bodyPr/>
                    <a:lstStyle/>
                    <a:p>
                      <a:pPr algn="just">
                        <a:spcAft>
                          <a:spcPts val="0"/>
                        </a:spcAft>
                      </a:pPr>
                      <a:r>
                        <a:rPr lang="en-US" sz="800" dirty="0">
                          <a:effectLst/>
                        </a:rPr>
                        <a:t> </a:t>
                      </a:r>
                      <a:endParaRPr lang="en-ZA" sz="700" dirty="0">
                        <a:effectLst/>
                        <a:latin typeface="Calibri" panose="020F0502020204030204" pitchFamily="34" charset="0"/>
                      </a:endParaRPr>
                    </a:p>
                  </a:txBody>
                  <a:tcPr marL="45871" marR="45871" marT="0" marB="0"/>
                </a:tc>
              </a:tr>
            </a:tbl>
          </a:graphicData>
        </a:graphic>
      </p:graphicFrame>
      <p:sp>
        <p:nvSpPr>
          <p:cNvPr id="8" name="Rectangle 1"/>
          <p:cNvSpPr>
            <a:spLocks noChangeArrowheads="1"/>
          </p:cNvSpPr>
          <p:nvPr/>
        </p:nvSpPr>
        <p:spPr bwMode="auto">
          <a:xfrm>
            <a:off x="2919413" y="1600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a:p>
        </p:txBody>
      </p:sp>
    </p:spTree>
    <p:extLst>
      <p:ext uri="{BB962C8B-B14F-4D97-AF65-F5344CB8AC3E}">
        <p14:creationId xmlns:p14="http://schemas.microsoft.com/office/powerpoint/2010/main" val="2661267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normAutofit/>
          </a:bodyPr>
          <a:lstStyle/>
          <a:p>
            <a:r>
              <a:rPr lang="en-US" sz="2000" b="1" dirty="0" smtClean="0">
                <a:solidFill>
                  <a:schemeClr val="tx1"/>
                </a:solidFill>
                <a:latin typeface="Arial" panose="020B0604020202020204" pitchFamily="34" charset="0"/>
                <a:cs typeface="Arial" panose="020B0604020202020204" pitchFamily="34" charset="0"/>
              </a:rPr>
              <a:t>EXAMPLARY RIGHT DIRECTION DEVELOPMENT I.R.O MODULAR CT</a:t>
            </a:r>
            <a:endParaRPr lang="en-ZA" sz="2000" b="1"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5300" y="1657351"/>
            <a:ext cx="8915400" cy="4683130"/>
          </a:xfrm>
        </p:spPr>
        <p:txBody>
          <a:bodyPr>
            <a:noAutofit/>
          </a:bodyPr>
          <a:lstStyle/>
          <a:p>
            <a:pPr marL="514350" indent="-514350" algn="just">
              <a:buFont typeface="+mj-lt"/>
              <a:buAutoNum type="arabicPeriod"/>
            </a:pPr>
            <a:r>
              <a:rPr lang="en-US" sz="2400" b="1" dirty="0" smtClean="0">
                <a:solidFill>
                  <a:srgbClr val="C00000"/>
                </a:solidFill>
                <a:latin typeface="Arial" panose="020B0604020202020204" pitchFamily="34" charset="0"/>
                <a:cs typeface="Arial" panose="020B0604020202020204" pitchFamily="34" charset="0"/>
              </a:rPr>
              <a:t>CMY2601 </a:t>
            </a:r>
          </a:p>
          <a:p>
            <a:pPr algn="just">
              <a:buFont typeface="Calibri" panose="020F0502020204030204" pitchFamily="34" charset="0"/>
              <a:buChar char="→"/>
            </a:pPr>
            <a:r>
              <a:rPr lang="en-US" sz="2400" b="1" dirty="0" smtClean="0">
                <a:latin typeface="Arial" panose="020B0604020202020204" pitchFamily="34" charset="0"/>
                <a:cs typeface="Arial" panose="020B0604020202020204" pitchFamily="34" charset="0"/>
              </a:rPr>
              <a:t>Introduction of substantive unit of African research methodology</a:t>
            </a:r>
          </a:p>
          <a:p>
            <a:pPr marL="0" indent="0" algn="just">
              <a:buNone/>
            </a:pPr>
            <a:r>
              <a:rPr lang="en-US" sz="2400" b="1" dirty="0" smtClean="0">
                <a:latin typeface="Arial" panose="020B0604020202020204" pitchFamily="34" charset="0"/>
                <a:cs typeface="Arial" panose="020B0604020202020204" pitchFamily="34" charset="0"/>
              </a:rPr>
              <a:t>2.  </a:t>
            </a:r>
            <a:r>
              <a:rPr lang="en-US" sz="2400" b="1" dirty="0" smtClean="0">
                <a:solidFill>
                  <a:srgbClr val="C00000"/>
                </a:solidFill>
                <a:latin typeface="Arial" panose="020B0604020202020204" pitchFamily="34" charset="0"/>
                <a:cs typeface="Arial" panose="020B0604020202020204" pitchFamily="34" charset="0"/>
              </a:rPr>
              <a:t>Proposed HFL1501:</a:t>
            </a:r>
          </a:p>
          <a:p>
            <a:pPr algn="just">
              <a:buFont typeface="Arial" panose="020B0604020202020204" pitchFamily="34" charset="0"/>
              <a:buChar char="→"/>
            </a:pPr>
            <a:r>
              <a:rPr lang="en-US" sz="2400" b="1" dirty="0" smtClean="0">
                <a:latin typeface="Arial" panose="020B0604020202020204" pitchFamily="34" charset="0"/>
                <a:cs typeface="Arial" panose="020B0604020202020204" pitchFamily="34" charset="0"/>
              </a:rPr>
              <a:t>Epistemological diversity: More focused attention of indigenous law as part of the foundations of the South African legal system</a:t>
            </a:r>
          </a:p>
          <a:p>
            <a:pPr algn="just">
              <a:buFont typeface="Arial" panose="020B0604020202020204" pitchFamily="34" charset="0"/>
              <a:buChar char="→"/>
            </a:pPr>
            <a:r>
              <a:rPr lang="en-US" sz="2400" b="1" dirty="0" smtClean="0">
                <a:latin typeface="Arial" panose="020B0604020202020204" pitchFamily="34" charset="0"/>
                <a:cs typeface="Arial" panose="020B0604020202020204" pitchFamily="34" charset="0"/>
              </a:rPr>
              <a:t>Consideration of the role of SA Liberation Movements in the development of the law as a complete stand-alone unit: This speaks to the CT principle of agency.</a:t>
            </a:r>
          </a:p>
          <a:p>
            <a:pPr algn="just">
              <a:buFont typeface="Arial" panose="020B0604020202020204" pitchFamily="34" charset="0"/>
              <a:buChar char="→"/>
            </a:pPr>
            <a:endParaRPr lang="en-ZA"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56605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824957"/>
          </a:xfrm>
        </p:spPr>
        <p:style>
          <a:lnRef idx="1">
            <a:schemeClr val="accent6"/>
          </a:lnRef>
          <a:fillRef idx="3">
            <a:schemeClr val="accent6"/>
          </a:fillRef>
          <a:effectRef idx="2">
            <a:schemeClr val="accent6"/>
          </a:effectRef>
          <a:fontRef idx="minor">
            <a:schemeClr val="lt1"/>
          </a:fontRef>
        </p:style>
        <p:txBody>
          <a:bodyPr>
            <a:normAutofit/>
          </a:bodyPr>
          <a:lstStyle/>
          <a:p>
            <a:r>
              <a:rPr lang="en-US" sz="1800" b="1" dirty="0" smtClean="0">
                <a:solidFill>
                  <a:schemeClr val="tx1"/>
                </a:solidFill>
                <a:latin typeface="Arial" panose="020B0604020202020204" pitchFamily="34" charset="0"/>
                <a:cs typeface="Arial" panose="020B0604020202020204" pitchFamily="34" charset="0"/>
              </a:rPr>
              <a:t>EXAMPLARY </a:t>
            </a:r>
            <a:r>
              <a:rPr lang="en-US" sz="1800" b="1" dirty="0">
                <a:solidFill>
                  <a:schemeClr val="tx1"/>
                </a:solidFill>
                <a:latin typeface="Arial" panose="020B0604020202020204" pitchFamily="34" charset="0"/>
                <a:cs typeface="Arial" panose="020B0604020202020204" pitchFamily="34" charset="0"/>
              </a:rPr>
              <a:t>RIGHT DIRECTION DEVELOPMENT I.R.O MODULAR </a:t>
            </a:r>
            <a:r>
              <a:rPr lang="en-US" sz="1800" b="1" dirty="0" smtClean="0">
                <a:solidFill>
                  <a:schemeClr val="tx1"/>
                </a:solidFill>
                <a:latin typeface="Arial" panose="020B0604020202020204" pitchFamily="34" charset="0"/>
                <a:cs typeface="Arial" panose="020B0604020202020204" pitchFamily="34" charset="0"/>
              </a:rPr>
              <a:t>CT…[2]</a:t>
            </a:r>
            <a:endParaRPr lang="en-ZA" sz="1800" dirty="0">
              <a:solidFill>
                <a:schemeClr val="tx1"/>
              </a:solidFill>
            </a:endParaRPr>
          </a:p>
        </p:txBody>
      </p:sp>
      <p:sp>
        <p:nvSpPr>
          <p:cNvPr id="3" name="Content Placeholder 2"/>
          <p:cNvSpPr>
            <a:spLocks noGrp="1"/>
          </p:cNvSpPr>
          <p:nvPr>
            <p:ph idx="1"/>
          </p:nvPr>
        </p:nvSpPr>
        <p:spPr>
          <a:xfrm>
            <a:off x="495300" y="1354239"/>
            <a:ext cx="8915400" cy="4771926"/>
          </a:xfrm>
        </p:spPr>
        <p:txBody>
          <a:bodyPr>
            <a:noAutofit/>
          </a:bodyPr>
          <a:lstStyle/>
          <a:p>
            <a:pPr algn="just">
              <a:buFont typeface="+mj-lt"/>
              <a:buAutoNum type="arabicPeriod"/>
            </a:pPr>
            <a:r>
              <a:rPr lang="en-US" sz="1800" b="1" dirty="0" smtClean="0">
                <a:latin typeface="Arial" panose="020B0604020202020204" pitchFamily="34" charset="0"/>
                <a:cs typeface="Arial" panose="020B0604020202020204" pitchFamily="34" charset="0"/>
              </a:rPr>
              <a:t>LJU4801 – Legal Philosophy</a:t>
            </a:r>
          </a:p>
          <a:p>
            <a:pPr algn="just">
              <a:buFont typeface="+mj-lt"/>
              <a:buAutoNum type="arabicPeriod"/>
            </a:pPr>
            <a:r>
              <a:rPr lang="en-US" sz="1800" b="1" dirty="0" smtClean="0">
                <a:latin typeface="Arial" panose="020B0604020202020204" pitchFamily="34" charset="0"/>
                <a:cs typeface="Arial" panose="020B0604020202020204" pitchFamily="34" charset="0"/>
              </a:rPr>
              <a:t>Diversity of content and literature important (and achievable) – see for example:</a:t>
            </a:r>
          </a:p>
          <a:p>
            <a:pPr algn="just">
              <a:buFont typeface="Calibri" panose="020F0502020204030204" pitchFamily="34" charset="0"/>
              <a:buChar char="□"/>
            </a:pPr>
            <a:r>
              <a:rPr lang="en-US" sz="1800" b="1" dirty="0" smtClean="0">
                <a:latin typeface="Arial" panose="020B0604020202020204" pitchFamily="34" charset="0"/>
                <a:cs typeface="Arial" panose="020B0604020202020204" pitchFamily="34" charset="0"/>
              </a:rPr>
              <a:t>A book by John Murungi - </a:t>
            </a:r>
            <a:r>
              <a:rPr lang="en-US" sz="1800" b="1" dirty="0">
                <a:latin typeface="Arial" panose="020B0604020202020204" pitchFamily="34" charset="0"/>
                <a:cs typeface="Arial" panose="020B0604020202020204" pitchFamily="34" charset="0"/>
              </a:rPr>
              <a:t> </a:t>
            </a:r>
            <a:r>
              <a:rPr lang="en-US" sz="1800" b="1" i="1" dirty="0">
                <a:latin typeface="Arial" panose="020B0604020202020204" pitchFamily="34" charset="0"/>
                <a:cs typeface="Arial" panose="020B0604020202020204" pitchFamily="34" charset="0"/>
              </a:rPr>
              <a:t>An Introduction to an African Legal Philosophy</a:t>
            </a:r>
            <a:r>
              <a:rPr lang="en-US" sz="1800" b="1" dirty="0">
                <a:latin typeface="Arial" panose="020B0604020202020204" pitchFamily="34" charset="0"/>
                <a:cs typeface="Arial" panose="020B0604020202020204" pitchFamily="34" charset="0"/>
              </a:rPr>
              <a:t> </a:t>
            </a:r>
            <a:r>
              <a:rPr lang="en-US" sz="1800" b="1" dirty="0" smtClean="0">
                <a:latin typeface="Arial" panose="020B0604020202020204" pitchFamily="34" charset="0"/>
                <a:cs typeface="Arial" panose="020B0604020202020204" pitchFamily="34" charset="0"/>
              </a:rPr>
              <a:t>which focuses </a:t>
            </a:r>
            <a:r>
              <a:rPr lang="en-US" sz="1800" b="1" dirty="0">
                <a:latin typeface="Arial" panose="020B0604020202020204" pitchFamily="34" charset="0"/>
                <a:cs typeface="Arial" panose="020B0604020202020204" pitchFamily="34" charset="0"/>
              </a:rPr>
              <a:t>attention on philosophy. </a:t>
            </a:r>
            <a:r>
              <a:rPr lang="en-US" sz="1800" b="1" dirty="0" smtClean="0">
                <a:latin typeface="Arial" panose="020B0604020202020204" pitchFamily="34" charset="0"/>
                <a:cs typeface="Arial" panose="020B0604020202020204" pitchFamily="34" charset="0"/>
              </a:rPr>
              <a:t>“</a:t>
            </a:r>
            <a:r>
              <a:rPr lang="en-US" sz="1800" b="1" u="sng" dirty="0" smtClean="0">
                <a:latin typeface="Arial" panose="020B0604020202020204" pitchFamily="34" charset="0"/>
                <a:cs typeface="Arial" panose="020B0604020202020204" pitchFamily="34" charset="0"/>
              </a:rPr>
              <a:t>The </a:t>
            </a:r>
            <a:r>
              <a:rPr lang="en-US" sz="1800" b="1" u="sng" dirty="0">
                <a:latin typeface="Arial" panose="020B0604020202020204" pitchFamily="34" charset="0"/>
                <a:cs typeface="Arial" panose="020B0604020202020204" pitchFamily="34" charset="0"/>
              </a:rPr>
              <a:t>link between law and philosophy is brought into relief, which is done through an African context</a:t>
            </a:r>
            <a:r>
              <a:rPr lang="en-US" sz="1800" b="1" dirty="0">
                <a:latin typeface="Arial" panose="020B0604020202020204" pitchFamily="34" charset="0"/>
                <a:cs typeface="Arial" panose="020B0604020202020204" pitchFamily="34" charset="0"/>
              </a:rPr>
              <a:t>. An attempt is made to spell out what is African about legal philosophy without being cut off of African legal philosophy from non-African legal philosophy. The book draws attention to the view that a basic component of African legal philosophy consists of an investigation of what it is to be an African, and because an African is a human being among other human beings, the investigation is about what it is to be a human </a:t>
            </a:r>
            <a:r>
              <a:rPr lang="en-US" sz="1800" b="1" dirty="0" smtClean="0">
                <a:latin typeface="Arial" panose="020B0604020202020204" pitchFamily="34" charset="0"/>
                <a:cs typeface="Arial" panose="020B0604020202020204" pitchFamily="34" charset="0"/>
              </a:rPr>
              <a:t>being….One </a:t>
            </a:r>
            <a:r>
              <a:rPr lang="en-US" sz="1800" b="1" dirty="0">
                <a:latin typeface="Arial" panose="020B0604020202020204" pitchFamily="34" charset="0"/>
                <a:cs typeface="Arial" panose="020B0604020202020204" pitchFamily="34" charset="0"/>
              </a:rPr>
              <a:t>feature that will strike one as one reads the book is that </a:t>
            </a:r>
            <a:r>
              <a:rPr lang="en-US" sz="1800" b="1" u="sng" dirty="0">
                <a:latin typeface="Arial" panose="020B0604020202020204" pitchFamily="34" charset="0"/>
                <a:cs typeface="Arial" panose="020B0604020202020204" pitchFamily="34" charset="0"/>
              </a:rPr>
              <a:t>the book approaches African legal philosophy as a means of decolonization of African culture</a:t>
            </a:r>
            <a:r>
              <a:rPr lang="en-US" sz="1800" b="1" dirty="0">
                <a:latin typeface="Arial" panose="020B0604020202020204" pitchFamily="34" charset="0"/>
                <a:cs typeface="Arial" panose="020B0604020202020204" pitchFamily="34" charset="0"/>
              </a:rPr>
              <a:t>. African legal philosophy can accomplish this intelligently and effectively if it is itself decolonized. </a:t>
            </a:r>
            <a:r>
              <a:rPr lang="en-US" sz="1800" b="1" u="sng" dirty="0">
                <a:latin typeface="Arial" panose="020B0604020202020204" pitchFamily="34" charset="0"/>
                <a:cs typeface="Arial" panose="020B0604020202020204" pitchFamily="34" charset="0"/>
              </a:rPr>
              <a:t>In doing this it contrasts sharply with mainstream Western legal philosophy</a:t>
            </a:r>
            <a:r>
              <a:rPr lang="en-US" sz="1800" b="1"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6984812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45441"/>
            <a:ext cx="8915400" cy="854154"/>
          </a:xfrm>
        </p:spPr>
        <p:txBody>
          <a:bodyPr/>
          <a:lstStyle/>
          <a:p>
            <a:endParaRPr lang="en-ZA"/>
          </a:p>
        </p:txBody>
      </p:sp>
      <p:sp>
        <p:nvSpPr>
          <p:cNvPr id="3" name="Content Placeholder 2"/>
          <p:cNvSpPr>
            <a:spLocks noGrp="1"/>
          </p:cNvSpPr>
          <p:nvPr>
            <p:ph idx="1"/>
          </p:nvPr>
        </p:nvSpPr>
        <p:spPr/>
        <p:txBody>
          <a:bodyPr>
            <a:normAutofit fontScale="85000" lnSpcReduction="10000"/>
          </a:bodyPr>
          <a:lstStyle/>
          <a:p>
            <a:pPr algn="just">
              <a:buFont typeface="Calibri" panose="020F0502020204030204" pitchFamily="34" charset="0"/>
              <a:buChar char="□"/>
            </a:pPr>
            <a:r>
              <a:rPr lang="en-US" b="1" dirty="0">
                <a:latin typeface="Arial" panose="020B0604020202020204" pitchFamily="34" charset="0"/>
                <a:cs typeface="Arial" panose="020B0604020202020204" pitchFamily="34" charset="0"/>
              </a:rPr>
              <a:t>Consider the impact of LJU and the interest it will generate if among the pictorials in the Study Guide of 2012 you have John Murungu alongside </a:t>
            </a:r>
            <a:r>
              <a:rPr lang="en-US" b="1" dirty="0" smtClean="0">
                <a:latin typeface="Arial" panose="020B0604020202020204" pitchFamily="34" charset="0"/>
                <a:cs typeface="Arial" panose="020B0604020202020204" pitchFamily="34" charset="0"/>
              </a:rPr>
              <a:t>Plato; Aristotle</a:t>
            </a:r>
            <a:r>
              <a:rPr lang="en-US" b="1" dirty="0">
                <a:latin typeface="Arial" panose="020B0604020202020204" pitchFamily="34" charset="0"/>
                <a:cs typeface="Arial" panose="020B0604020202020204" pitchFamily="34" charset="0"/>
              </a:rPr>
              <a:t>; St Thomas Aquinas; </a:t>
            </a:r>
            <a:endParaRPr lang="en-US" b="1" dirty="0" smtClean="0">
              <a:latin typeface="Arial" panose="020B0604020202020204" pitchFamily="34" charset="0"/>
              <a:cs typeface="Arial" panose="020B0604020202020204" pitchFamily="34" charset="0"/>
            </a:endParaRPr>
          </a:p>
          <a:p>
            <a:pPr algn="just">
              <a:buFont typeface="Calibri" panose="020F0502020204030204" pitchFamily="34" charset="0"/>
              <a:buChar char="□"/>
            </a:pPr>
            <a:r>
              <a:rPr lang="en-US" b="1" dirty="0" smtClean="0">
                <a:latin typeface="Arial" panose="020B0604020202020204" pitchFamily="34" charset="0"/>
                <a:cs typeface="Arial" panose="020B0604020202020204" pitchFamily="34" charset="0"/>
              </a:rPr>
              <a:t>The SG at 2.4.3 discusses ALP,  but the guide clearly states at page 31 that ALP that the Western criteria for defining philosophy and legal philosophy  “..are not necessarily present”. But at least the authors highlighted the contribution of African philosophers as Kwasi Wiredu; Nduka and Njoku.</a:t>
            </a:r>
            <a:endParaRPr lang="en-ZA" b="1" dirty="0">
              <a:latin typeface="Arial" panose="020B0604020202020204" pitchFamily="34" charset="0"/>
              <a:cs typeface="Arial" panose="020B0604020202020204" pitchFamily="34" charset="0"/>
            </a:endParaRPr>
          </a:p>
        </p:txBody>
      </p:sp>
      <p:sp>
        <p:nvSpPr>
          <p:cNvPr id="4" name="Title 1"/>
          <p:cNvSpPr txBox="1">
            <a:spLocks/>
          </p:cNvSpPr>
          <p:nvPr/>
        </p:nvSpPr>
        <p:spPr>
          <a:xfrm>
            <a:off x="495300" y="274638"/>
            <a:ext cx="8915400" cy="824957"/>
          </a:xfrm>
          <a:prstGeom prst="rect">
            <a:avLst/>
          </a:prstGeom>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1800" b="1" dirty="0" smtClean="0">
                <a:solidFill>
                  <a:schemeClr val="tx1"/>
                </a:solidFill>
                <a:latin typeface="Arial" panose="020B0604020202020204" pitchFamily="34" charset="0"/>
                <a:cs typeface="Arial" panose="020B0604020202020204" pitchFamily="34" charset="0"/>
              </a:rPr>
              <a:t>EXAMPLARY RIGHT DIRECTION DEVELOPMENT I.R.O MODULAR CT…[3]</a:t>
            </a:r>
            <a:endParaRPr lang="en-ZA" sz="1800" b="1" dirty="0">
              <a:solidFill>
                <a:schemeClr val="tx1"/>
              </a:solidFill>
            </a:endParaRPr>
          </a:p>
        </p:txBody>
      </p:sp>
    </p:spTree>
    <p:extLst>
      <p:ext uri="{BB962C8B-B14F-4D97-AF65-F5344CB8AC3E}">
        <p14:creationId xmlns:p14="http://schemas.microsoft.com/office/powerpoint/2010/main" val="3447399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824957"/>
          </a:xfrm>
        </p:spPr>
        <p:txBody>
          <a:bodyPr/>
          <a:lstStyle/>
          <a:p>
            <a:endParaRPr lang="en-ZA" dirty="0"/>
          </a:p>
        </p:txBody>
      </p:sp>
      <p:sp>
        <p:nvSpPr>
          <p:cNvPr id="3" name="Content Placeholder 2"/>
          <p:cNvSpPr>
            <a:spLocks noGrp="1"/>
          </p:cNvSpPr>
          <p:nvPr>
            <p:ph idx="1"/>
          </p:nvPr>
        </p:nvSpPr>
        <p:spPr/>
        <p:txBody>
          <a:bodyPr>
            <a:normAutofit fontScale="77500" lnSpcReduction="20000"/>
          </a:bodyPr>
          <a:lstStyle/>
          <a:p>
            <a:pPr marL="514350" indent="-514350" algn="just">
              <a:buFont typeface="+mj-lt"/>
              <a:buAutoNum type="arabicPeriod"/>
            </a:pPr>
            <a:r>
              <a:rPr lang="en-US" b="1" dirty="0" smtClean="0">
                <a:latin typeface="Arial" panose="020B0604020202020204" pitchFamily="34" charset="0"/>
                <a:cs typeface="Arial" panose="020B0604020202020204" pitchFamily="34" charset="0"/>
              </a:rPr>
              <a:t>Law of Competition and Trade Marks (LML4802) and the Law of Negotiable Instruments, Intellectual Property and Competition (LML4801) are one of the modules that are not necessarily difficult to develop using and/or in consideration of our Curriculum Transformation and Decolonisation Agenda;</a:t>
            </a:r>
          </a:p>
          <a:p>
            <a:pPr marL="514350" indent="-514350" algn="just">
              <a:buFont typeface="+mj-lt"/>
              <a:buAutoNum type="arabicPeriod"/>
            </a:pPr>
            <a:r>
              <a:rPr lang="en-US" b="1" dirty="0" smtClean="0">
                <a:latin typeface="Arial" panose="020B0604020202020204" pitchFamily="34" charset="0"/>
                <a:cs typeface="Arial" panose="020B0604020202020204" pitchFamily="34" charset="0"/>
              </a:rPr>
              <a:t>Section B which deals with Trade Marks from unit 10 – Unit 19, for example, can benefit from:</a:t>
            </a:r>
          </a:p>
          <a:p>
            <a:pPr algn="just">
              <a:buFont typeface="Calibri" panose="020F0502020204030204" pitchFamily="34" charset="0"/>
              <a:buChar char="→"/>
            </a:pPr>
            <a:r>
              <a:rPr lang="en-US" b="1" dirty="0" smtClean="0">
                <a:latin typeface="Arial" panose="020B0604020202020204" pitchFamily="34" charset="0"/>
                <a:cs typeface="Arial" panose="020B0604020202020204" pitchFamily="34" charset="0"/>
              </a:rPr>
              <a:t>Addressing geographical indicators (GIs) </a:t>
            </a:r>
          </a:p>
          <a:p>
            <a:pPr algn="just">
              <a:buFont typeface="Calibri" panose="020F0502020204030204" pitchFamily="34" charset="0"/>
              <a:buChar char="→"/>
            </a:pPr>
            <a:r>
              <a:rPr lang="en-US" b="1" dirty="0" smtClean="0">
                <a:latin typeface="Arial" panose="020B0604020202020204" pitchFamily="34" charset="0"/>
                <a:cs typeface="Arial" panose="020B0604020202020204" pitchFamily="34" charset="0"/>
              </a:rPr>
              <a:t>Having activities or scenarios that are not only Western/Euro-centric. </a:t>
            </a:r>
          </a:p>
          <a:p>
            <a:pPr algn="just">
              <a:buFont typeface="Calibri" panose="020F0502020204030204" pitchFamily="34" charset="0"/>
              <a:buChar char="→"/>
            </a:pPr>
            <a:r>
              <a:rPr lang="en-US" b="1" dirty="0" smtClean="0">
                <a:latin typeface="Arial" panose="020B0604020202020204" pitchFamily="34" charset="0"/>
                <a:cs typeface="Arial" panose="020B0604020202020204" pitchFamily="34" charset="0"/>
              </a:rPr>
              <a:t>THE ABOVE CAN BE SAID I.R.O LML4801 particularly Unit 4 (Pages 240 – 251 of the SG)</a:t>
            </a:r>
          </a:p>
          <a:p>
            <a:pPr algn="just">
              <a:buFont typeface="Calibri" panose="020F0502020204030204" pitchFamily="34" charset="0"/>
              <a:buChar char="→"/>
            </a:pPr>
            <a:endParaRPr lang="en-ZA" b="1" dirty="0">
              <a:latin typeface="Arial" panose="020B0604020202020204" pitchFamily="34" charset="0"/>
              <a:cs typeface="Arial" panose="020B0604020202020204" pitchFamily="34" charset="0"/>
            </a:endParaRPr>
          </a:p>
        </p:txBody>
      </p:sp>
      <p:sp>
        <p:nvSpPr>
          <p:cNvPr id="4" name="Title 1"/>
          <p:cNvSpPr txBox="1">
            <a:spLocks/>
          </p:cNvSpPr>
          <p:nvPr/>
        </p:nvSpPr>
        <p:spPr>
          <a:xfrm>
            <a:off x="495300" y="274638"/>
            <a:ext cx="8915400" cy="824957"/>
          </a:xfrm>
          <a:prstGeom prst="rect">
            <a:avLst/>
          </a:prstGeom>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1800" b="1" dirty="0" smtClean="0">
                <a:solidFill>
                  <a:schemeClr val="tx1"/>
                </a:solidFill>
                <a:latin typeface="Arial" panose="020B0604020202020204" pitchFamily="34" charset="0"/>
                <a:cs typeface="Arial" panose="020B0604020202020204" pitchFamily="34" charset="0"/>
              </a:rPr>
              <a:t>OTHER POSIBILITIES – </a:t>
            </a:r>
            <a:r>
              <a:rPr lang="en-US" sz="1800" b="1" dirty="0" smtClean="0">
                <a:solidFill>
                  <a:srgbClr val="C00000"/>
                </a:solidFill>
                <a:latin typeface="Arial" panose="020B0604020202020204" pitchFamily="34" charset="0"/>
                <a:cs typeface="Arial" panose="020B0604020202020204" pitchFamily="34" charset="0"/>
              </a:rPr>
              <a:t>LML4801 AND LML4802</a:t>
            </a:r>
            <a:endParaRPr lang="en-ZA" sz="1800" b="1" dirty="0">
              <a:solidFill>
                <a:srgbClr val="C00000"/>
              </a:solidFill>
            </a:endParaRPr>
          </a:p>
        </p:txBody>
      </p:sp>
    </p:spTree>
    <p:extLst>
      <p:ext uri="{BB962C8B-B14F-4D97-AF65-F5344CB8AC3E}">
        <p14:creationId xmlns:p14="http://schemas.microsoft.com/office/powerpoint/2010/main" val="3519034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 y="1261641"/>
            <a:ext cx="8915400" cy="4864523"/>
          </a:xfrm>
        </p:spPr>
        <p:txBody>
          <a:bodyPr>
            <a:normAutofit fontScale="55000" lnSpcReduction="20000"/>
          </a:bodyPr>
          <a:lstStyle/>
          <a:p>
            <a:pPr algn="just"/>
            <a:r>
              <a:rPr lang="en-US" dirty="0" smtClean="0"/>
              <a:t>T</a:t>
            </a:r>
            <a:r>
              <a:rPr lang="en-US" b="1" dirty="0" smtClean="0">
                <a:latin typeface="Arial" panose="020B0604020202020204" pitchFamily="34" charset="0"/>
                <a:cs typeface="Arial" panose="020B0604020202020204" pitchFamily="34" charset="0"/>
              </a:rPr>
              <a:t>he module is about dispute settlement to be simplistic</a:t>
            </a:r>
          </a:p>
          <a:p>
            <a:pPr algn="just"/>
            <a:r>
              <a:rPr lang="en-US" b="1" dirty="0" smtClean="0">
                <a:latin typeface="Arial" panose="020B0604020202020204" pitchFamily="34" charset="0"/>
                <a:cs typeface="Arial" panose="020B0604020202020204" pitchFamily="34" charset="0"/>
              </a:rPr>
              <a:t>With the introduction of Court-Annexed Mediation in SA module must be transformed to fully take into account this development beyond the current Part 2 (pages 26 – 52) dealing with alternative dispute resolution (ADR) from a western perspective. The Unit in CAM will enable the lecturers to fully take into account and address African dispute settlement approaches that can be court-annexed in a civil suit.</a:t>
            </a:r>
          </a:p>
          <a:p>
            <a:pPr algn="just"/>
            <a:r>
              <a:rPr lang="en-US" b="1" dirty="0" smtClean="0">
                <a:latin typeface="Arial" panose="020B0604020202020204" pitchFamily="34" charset="0"/>
                <a:cs typeface="Arial" panose="020B0604020202020204" pitchFamily="34" charset="0"/>
              </a:rPr>
              <a:t>Part 5 on matrimonial jurisdiction (pages 120 – 124) can be transformed to fully cover divorce matters in indigenous; Muslim; Partnerships; and other spousal unions.</a:t>
            </a:r>
          </a:p>
          <a:p>
            <a:pPr algn="just"/>
            <a:r>
              <a:rPr lang="en-US" b="1" dirty="0" smtClean="0">
                <a:latin typeface="Arial" panose="020B0604020202020204" pitchFamily="34" charset="0"/>
                <a:cs typeface="Arial" panose="020B0604020202020204" pitchFamily="34" charset="0"/>
              </a:rPr>
              <a:t>The compulsory reading at page 121 does not even include the Recognition of Customary Marriages Act 120 of 1998 </a:t>
            </a:r>
            <a:r>
              <a:rPr lang="en-US" b="1" dirty="0">
                <a:latin typeface="Arial" panose="020B0604020202020204" pitchFamily="34" charset="0"/>
                <a:cs typeface="Arial" panose="020B0604020202020204" pitchFamily="34" charset="0"/>
              </a:rPr>
              <a:t>in terms of which marriages performed under African customary law, including polygynous marriages, are recognized as </a:t>
            </a:r>
            <a:r>
              <a:rPr lang="en-US" b="1" dirty="0" smtClean="0">
                <a:latin typeface="Arial" panose="020B0604020202020204" pitchFamily="34" charset="0"/>
                <a:cs typeface="Arial" panose="020B0604020202020204" pitchFamily="34" charset="0"/>
              </a:rPr>
              <a:t>legal marriages.</a:t>
            </a:r>
          </a:p>
          <a:p>
            <a:pPr algn="just"/>
            <a:r>
              <a:rPr lang="en-US" b="1" dirty="0" smtClean="0">
                <a:latin typeface="Arial" panose="020B0604020202020204" pitchFamily="34" charset="0"/>
                <a:cs typeface="Arial" panose="020B0604020202020204" pitchFamily="34" charset="0"/>
              </a:rPr>
              <a:t>INFACT: this modules can benefit from alignment with  Unit 6 of the African Customary Law (IND2601)  that deals with the dissolution of customary marriages. In my view this unit must as be made part of CIP260 with the necessary adjustments.</a:t>
            </a:r>
          </a:p>
          <a:p>
            <a:pPr marL="0" indent="0">
              <a:buNone/>
            </a:pPr>
            <a:r>
              <a:rPr lang="en-US" dirty="0" smtClean="0"/>
              <a:t>  </a:t>
            </a:r>
            <a:endParaRPr lang="en-ZA" dirty="0"/>
          </a:p>
        </p:txBody>
      </p:sp>
      <p:sp>
        <p:nvSpPr>
          <p:cNvPr id="4" name="Title 1"/>
          <p:cNvSpPr txBox="1">
            <a:spLocks noGrp="1"/>
          </p:cNvSpPr>
          <p:nvPr>
            <p:ph type="title"/>
          </p:nvPr>
        </p:nvSpPr>
        <p:spPr>
          <a:xfrm>
            <a:off x="495300" y="274638"/>
            <a:ext cx="8915400" cy="790233"/>
          </a:xfrm>
          <a:prstGeom prst="rect">
            <a:avLst/>
          </a:prstGeom>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1800" b="1" dirty="0" smtClean="0">
                <a:solidFill>
                  <a:schemeClr val="tx1"/>
                </a:solidFill>
                <a:latin typeface="Arial" panose="020B0604020202020204" pitchFamily="34" charset="0"/>
                <a:cs typeface="Arial" panose="020B0604020202020204" pitchFamily="34" charset="0"/>
              </a:rPr>
              <a:t>OTHER POSIBILITIES …</a:t>
            </a:r>
            <a:r>
              <a:rPr lang="en-US" sz="1800" b="1" dirty="0" smtClean="0">
                <a:solidFill>
                  <a:srgbClr val="C00000"/>
                </a:solidFill>
                <a:latin typeface="Arial" panose="020B0604020202020204" pitchFamily="34" charset="0"/>
                <a:cs typeface="Arial" panose="020B0604020202020204" pitchFamily="34" charset="0"/>
              </a:rPr>
              <a:t>CIVIL PROCEDURE 2601</a:t>
            </a:r>
            <a:endParaRPr lang="en-ZA" sz="1800" b="1" dirty="0">
              <a:solidFill>
                <a:srgbClr val="C00000"/>
              </a:solidFill>
            </a:endParaRPr>
          </a:p>
        </p:txBody>
      </p:sp>
    </p:spTree>
    <p:extLst>
      <p:ext uri="{BB962C8B-B14F-4D97-AF65-F5344CB8AC3E}">
        <p14:creationId xmlns:p14="http://schemas.microsoft.com/office/powerpoint/2010/main" val="17579482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b="1" dirty="0" smtClean="0">
                <a:latin typeface="Arial" panose="020B0604020202020204" pitchFamily="34" charset="0"/>
                <a:cs typeface="Arial" panose="020B0604020202020204" pitchFamily="34" charset="0"/>
              </a:rPr>
              <a:t>Nothing in terms of the LLB qualification standards and other frameworks stops this modules from having a unit of African Criminal Law</a:t>
            </a:r>
          </a:p>
          <a:p>
            <a:pPr algn="just"/>
            <a:r>
              <a:rPr lang="en-US" b="1" dirty="0" smtClean="0">
                <a:latin typeface="Arial" panose="020B0604020202020204" pitchFamily="34" charset="0"/>
                <a:cs typeface="Arial" panose="020B0604020202020204" pitchFamily="34" charset="0"/>
              </a:rPr>
              <a:t>This unit can benefit from Unit 5 of IND2601 (pages 169 – 186) that deals with African Customary Criminal Law. The same can be said about the module on sentencing.</a:t>
            </a:r>
            <a:endParaRPr lang="en-ZA" b="1" dirty="0">
              <a:latin typeface="Arial" panose="020B0604020202020204" pitchFamily="34" charset="0"/>
              <a:cs typeface="Arial" panose="020B0604020202020204" pitchFamily="34" charset="0"/>
            </a:endParaRPr>
          </a:p>
        </p:txBody>
      </p:sp>
      <p:sp>
        <p:nvSpPr>
          <p:cNvPr id="4" name="Title 1"/>
          <p:cNvSpPr txBox="1">
            <a:spLocks noGrp="1"/>
          </p:cNvSpPr>
          <p:nvPr>
            <p:ph type="title"/>
          </p:nvPr>
        </p:nvSpPr>
        <p:spPr>
          <a:prstGeom prst="rect">
            <a:avLst/>
          </a:prstGeom>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1800" b="1" dirty="0" smtClean="0">
                <a:solidFill>
                  <a:schemeClr val="tx1"/>
                </a:solidFill>
                <a:latin typeface="Arial" panose="020B0604020202020204" pitchFamily="34" charset="0"/>
                <a:cs typeface="Arial" panose="020B0604020202020204" pitchFamily="34" charset="0"/>
              </a:rPr>
              <a:t>OTHER POSIBILITIES …</a:t>
            </a:r>
            <a:r>
              <a:rPr lang="en-US" sz="1800" b="1" dirty="0" smtClean="0">
                <a:solidFill>
                  <a:srgbClr val="C00000"/>
                </a:solidFill>
                <a:latin typeface="Arial" panose="020B0604020202020204" pitchFamily="34" charset="0"/>
                <a:cs typeface="Arial" panose="020B0604020202020204" pitchFamily="34" charset="0"/>
              </a:rPr>
              <a:t>CRIMINAL LAW 2601 (and sentencing)</a:t>
            </a:r>
            <a:endParaRPr lang="en-ZA" sz="1800" b="1" dirty="0">
              <a:solidFill>
                <a:srgbClr val="C00000"/>
              </a:solidFill>
            </a:endParaRPr>
          </a:p>
        </p:txBody>
      </p:sp>
    </p:spTree>
    <p:extLst>
      <p:ext uri="{BB962C8B-B14F-4D97-AF65-F5344CB8AC3E}">
        <p14:creationId xmlns:p14="http://schemas.microsoft.com/office/powerpoint/2010/main" val="3539693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 y="1284791"/>
            <a:ext cx="8915400" cy="4841374"/>
          </a:xfrm>
        </p:spPr>
        <p:txBody>
          <a:bodyPr>
            <a:normAutofit/>
          </a:bodyPr>
          <a:lstStyle/>
          <a:p>
            <a:pPr algn="just"/>
            <a:r>
              <a:rPr lang="en-US" b="1" dirty="0" smtClean="0">
                <a:latin typeface="Arial" panose="020B0604020202020204" pitchFamily="34" charset="0"/>
                <a:cs typeface="Arial" panose="020B0604020202020204" pitchFamily="34" charset="0"/>
              </a:rPr>
              <a:t>Nothing in terms of the LLB qualification standards and other frameworks stops this modules from having a unit of African Criminal Law</a:t>
            </a:r>
          </a:p>
          <a:p>
            <a:pPr algn="just"/>
            <a:r>
              <a:rPr lang="en-US" b="1" dirty="0" smtClean="0">
                <a:latin typeface="Arial" panose="020B0604020202020204" pitchFamily="34" charset="0"/>
                <a:cs typeface="Arial" panose="020B0604020202020204" pitchFamily="34" charset="0"/>
              </a:rPr>
              <a:t>This unit can benefit from Unit 2 and 3 of IND2601 (pages 169 – 186) on Law of Persons; Family Law; Marriage Law; and the Law of Property and Succession.</a:t>
            </a:r>
            <a:endParaRPr lang="en-ZA" b="1" dirty="0">
              <a:latin typeface="Arial" panose="020B0604020202020204" pitchFamily="34" charset="0"/>
              <a:cs typeface="Arial" panose="020B0604020202020204" pitchFamily="34" charset="0"/>
            </a:endParaRPr>
          </a:p>
        </p:txBody>
      </p:sp>
      <p:sp>
        <p:nvSpPr>
          <p:cNvPr id="4" name="Title 1"/>
          <p:cNvSpPr txBox="1">
            <a:spLocks noGrp="1"/>
          </p:cNvSpPr>
          <p:nvPr>
            <p:ph type="title"/>
          </p:nvPr>
        </p:nvSpPr>
        <p:spPr>
          <a:xfrm>
            <a:off x="495300" y="274638"/>
            <a:ext cx="8915400" cy="790233"/>
          </a:xfrm>
          <a:prstGeom prst="rect">
            <a:avLst/>
          </a:prstGeom>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1800" b="1" dirty="0" smtClean="0">
                <a:solidFill>
                  <a:schemeClr val="tx1"/>
                </a:solidFill>
                <a:latin typeface="Arial" panose="020B0604020202020204" pitchFamily="34" charset="0"/>
                <a:cs typeface="Arial" panose="020B0604020202020204" pitchFamily="34" charset="0"/>
              </a:rPr>
              <a:t>OTHER POSIBILITIES …</a:t>
            </a:r>
            <a:r>
              <a:rPr lang="en-US" sz="1800" b="1" dirty="0" smtClean="0">
                <a:solidFill>
                  <a:srgbClr val="C00000"/>
                </a:solidFill>
                <a:latin typeface="Arial" panose="020B0604020202020204" pitchFamily="34" charset="0"/>
                <a:cs typeface="Arial" panose="020B0604020202020204" pitchFamily="34" charset="0"/>
              </a:rPr>
              <a:t>PRIVATE LAW (PVL1501; 2601; 3701 &amp; 3702)</a:t>
            </a:r>
            <a:endParaRPr lang="en-ZA" sz="1800" b="1" dirty="0">
              <a:solidFill>
                <a:srgbClr val="C00000"/>
              </a:solidFill>
            </a:endParaRPr>
          </a:p>
        </p:txBody>
      </p:sp>
    </p:spTree>
    <p:extLst>
      <p:ext uri="{BB962C8B-B14F-4D97-AF65-F5344CB8AC3E}">
        <p14:creationId xmlns:p14="http://schemas.microsoft.com/office/powerpoint/2010/main" val="18806713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374291"/>
          </a:xfrm>
        </p:spPr>
        <p:style>
          <a:lnRef idx="1">
            <a:schemeClr val="accent6"/>
          </a:lnRef>
          <a:fillRef idx="3">
            <a:schemeClr val="accent6"/>
          </a:fillRef>
          <a:effectRef idx="2">
            <a:schemeClr val="accent6"/>
          </a:effectRef>
          <a:fontRef idx="minor">
            <a:schemeClr val="lt1"/>
          </a:fontRef>
        </p:style>
        <p:txBody>
          <a:bodyPr>
            <a:normAutofit fontScale="90000"/>
          </a:bodyPr>
          <a:lstStyle/>
          <a:p>
            <a:r>
              <a:rPr lang="en-US" sz="2400" b="1" dirty="0" smtClean="0">
                <a:solidFill>
                  <a:schemeClr val="tx1"/>
                </a:solidFill>
                <a:latin typeface="Arial" panose="020B0604020202020204" pitchFamily="34" charset="0"/>
                <a:cs typeface="Arial" panose="020B0604020202020204" pitchFamily="34" charset="0"/>
              </a:rPr>
              <a:t/>
            </a:r>
            <a:br>
              <a:rPr lang="en-US" sz="2400" b="1" dirty="0" smtClean="0">
                <a:solidFill>
                  <a:schemeClr val="tx1"/>
                </a:solidFill>
                <a:latin typeface="Arial" panose="020B0604020202020204" pitchFamily="34" charset="0"/>
                <a:cs typeface="Arial" panose="020B0604020202020204" pitchFamily="34" charset="0"/>
              </a:rPr>
            </a:br>
            <a:r>
              <a:rPr lang="en-US" sz="2400" b="1" dirty="0" smtClean="0">
                <a:solidFill>
                  <a:schemeClr val="tx1"/>
                </a:solidFill>
                <a:latin typeface="Arial" panose="020B0604020202020204" pitchFamily="34" charset="0"/>
                <a:cs typeface="Arial" panose="020B0604020202020204" pitchFamily="34" charset="0"/>
              </a:rPr>
              <a:t>OTHER POSIBILITIES…</a:t>
            </a:r>
            <a:r>
              <a:rPr lang="en-ZA" sz="2400" b="1" dirty="0">
                <a:solidFill>
                  <a:schemeClr val="tx1"/>
                </a:solidFill>
                <a:latin typeface="Arial" panose="020B0604020202020204" pitchFamily="34" charset="0"/>
                <a:cs typeface="Arial" panose="020B0604020202020204" pitchFamily="34" charset="0"/>
              </a:rPr>
              <a:t>World Trade Law - LCP4808</a:t>
            </a:r>
            <a:r>
              <a:rPr lang="en-ZA" sz="2400" dirty="0"/>
              <a:t/>
            </a:r>
            <a:br>
              <a:rPr lang="en-ZA" sz="2400" dirty="0"/>
            </a:br>
            <a:endParaRPr lang="en-ZA" sz="2400" dirty="0"/>
          </a:p>
        </p:txBody>
      </p:sp>
      <p:sp>
        <p:nvSpPr>
          <p:cNvPr id="3" name="Content Placeholder 2"/>
          <p:cNvSpPr>
            <a:spLocks noGrp="1"/>
          </p:cNvSpPr>
          <p:nvPr>
            <p:ph idx="1"/>
          </p:nvPr>
        </p:nvSpPr>
        <p:spPr>
          <a:xfrm>
            <a:off x="495300" y="781665"/>
            <a:ext cx="8915400" cy="5344500"/>
          </a:xfrm>
        </p:spPr>
        <p:txBody>
          <a:bodyPr>
            <a:normAutofit fontScale="70000" lnSpcReduction="20000"/>
          </a:bodyPr>
          <a:lstStyle/>
          <a:p>
            <a:pPr algn="just"/>
            <a:r>
              <a:rPr lang="en-US" sz="2000" b="1" dirty="0" smtClean="0">
                <a:latin typeface="Arial" panose="020B0604020202020204" pitchFamily="34" charset="0"/>
                <a:cs typeface="Arial" panose="020B0604020202020204" pitchFamily="34" charset="0"/>
              </a:rPr>
              <a:t>The purpose of the module is stated as: </a:t>
            </a:r>
            <a:r>
              <a:rPr lang="en-US" sz="2000" b="1" dirty="0">
                <a:latin typeface="Arial" panose="020B0604020202020204" pitchFamily="34" charset="0"/>
                <a:cs typeface="Arial" panose="020B0604020202020204" pitchFamily="34" charset="0"/>
              </a:rPr>
              <a:t> To gain a knowledge and understanding of the nature and basic principles of the GATT and GATS; its relationship with national law; and its practical application within both the international and the South African contexts, through a study of the history and philosophy of the General Agreement on Tariffs and Trade (GATT); the substantive provisions of the GATT; the World Trade Organisation (WTO); the resolution of disputes in terms of the agreement on the WTO; the effect of the provisions of the GATT on the rights of the </a:t>
            </a:r>
            <a:r>
              <a:rPr lang="en-US" sz="2000" b="1" dirty="0" smtClean="0">
                <a:latin typeface="Arial" panose="020B0604020202020204" pitchFamily="34" charset="0"/>
                <a:cs typeface="Arial" panose="020B0604020202020204" pitchFamily="34" charset="0"/>
              </a:rPr>
              <a:t>individual;…</a:t>
            </a:r>
          </a:p>
          <a:p>
            <a:pPr algn="just"/>
            <a:r>
              <a:rPr lang="en-US" sz="2000" b="1" dirty="0" smtClean="0">
                <a:latin typeface="Arial" panose="020B0604020202020204" pitchFamily="34" charset="0"/>
                <a:cs typeface="Arial" panose="020B0604020202020204" pitchFamily="34" charset="0"/>
              </a:rPr>
              <a:t>Any innovative teaching of this module can easily bring into issues of curriculum transformation particularly relating to </a:t>
            </a:r>
            <a:r>
              <a:rPr lang="en-US" sz="2000" b="1" i="1" dirty="0" smtClean="0">
                <a:latin typeface="Arial" panose="020B0604020202020204" pitchFamily="34" charset="0"/>
                <a:cs typeface="Arial" panose="020B0604020202020204" pitchFamily="34" charset="0"/>
              </a:rPr>
              <a:t>uBuntu</a:t>
            </a:r>
            <a:r>
              <a:rPr lang="en-US" sz="2000" b="1" dirty="0" smtClean="0">
                <a:latin typeface="Arial" panose="020B0604020202020204" pitchFamily="34" charset="0"/>
                <a:cs typeface="Arial" panose="020B0604020202020204" pitchFamily="34" charset="0"/>
              </a:rPr>
              <a:t> principles and using African epistimologies to inform this Western orientated subject. See below for example:</a:t>
            </a:r>
          </a:p>
          <a:p>
            <a:pPr algn="just"/>
            <a:r>
              <a:rPr lang="en-ZA" sz="2000" b="1" dirty="0" smtClean="0">
                <a:latin typeface="Arial" panose="020B0604020202020204" pitchFamily="34" charset="0"/>
                <a:cs typeface="Arial" panose="020B0604020202020204" pitchFamily="34" charset="0"/>
              </a:rPr>
              <a:t>A </a:t>
            </a:r>
            <a:r>
              <a:rPr lang="en-ZA" sz="2000" b="1" dirty="0">
                <a:latin typeface="Arial" panose="020B0604020202020204" pitchFamily="34" charset="0"/>
                <a:cs typeface="Arial" panose="020B0604020202020204" pitchFamily="34" charset="0"/>
              </a:rPr>
              <a:t>lecturer in this module must be able to be reflective and flexible to teach WTO dispute settlement under the Dispute Settlement Body (DSB) differently, keeping in mind that the </a:t>
            </a:r>
            <a:r>
              <a:rPr lang="en-US" sz="2000" b="1" dirty="0">
                <a:latin typeface="Arial" panose="020B0604020202020204" pitchFamily="34" charset="0"/>
                <a:cs typeface="Arial" panose="020B0604020202020204" pitchFamily="34" charset="0"/>
              </a:rPr>
              <a:t>DSB needs to embrace and pay due regard to world-views and philosophies consistent with the WTO’s principle of inclusivity, and peaceful settlement of disputes. </a:t>
            </a:r>
            <a:r>
              <a:rPr lang="en-US" sz="2000" b="1" i="1" dirty="0">
                <a:latin typeface="Arial" panose="020B0604020202020204" pitchFamily="34" charset="0"/>
                <a:cs typeface="Arial" panose="020B0604020202020204" pitchFamily="34" charset="0"/>
              </a:rPr>
              <a:t>u</a:t>
            </a:r>
            <a:r>
              <a:rPr lang="en-US" sz="2000" b="1" i="1" dirty="0" smtClean="0">
                <a:latin typeface="Arial" panose="020B0604020202020204" pitchFamily="34" charset="0"/>
                <a:cs typeface="Arial" panose="020B0604020202020204" pitchFamily="34" charset="0"/>
              </a:rPr>
              <a:t>Buntu </a:t>
            </a:r>
            <a:r>
              <a:rPr lang="en-US" sz="2000" b="1" dirty="0">
                <a:latin typeface="Arial" panose="020B0604020202020204" pitchFamily="34" charset="0"/>
                <a:cs typeface="Arial" panose="020B0604020202020204" pitchFamily="34" charset="0"/>
              </a:rPr>
              <a:t>will be a perfect African philosophy, for example, that can be used by the DSB TO maximize the achievement of amicable solutions to disputes, and compliance with DSB decisions. In essence, curricula transformation will be in the form of  legal pluralism in the WTO dispute settlement decision-making processes</a:t>
            </a:r>
            <a:r>
              <a:rPr lang="en-US" sz="2000" b="1" dirty="0" smtClean="0">
                <a:latin typeface="Arial" panose="020B0604020202020204" pitchFamily="34" charset="0"/>
                <a:cs typeface="Arial" panose="020B0604020202020204" pitchFamily="34" charset="0"/>
              </a:rPr>
              <a:t>.</a:t>
            </a:r>
          </a:p>
          <a:p>
            <a:pPr algn="just"/>
            <a:r>
              <a:rPr lang="en-US" sz="2000" b="1" dirty="0">
                <a:latin typeface="Arial" panose="020B0604020202020204" pitchFamily="34" charset="0"/>
                <a:cs typeface="Arial" panose="020B0604020202020204" pitchFamily="34" charset="0"/>
              </a:rPr>
              <a:t>In </a:t>
            </a:r>
            <a:r>
              <a:rPr lang="en-US" sz="2000" b="1" dirty="0" smtClean="0">
                <a:latin typeface="Arial" panose="020B0604020202020204" pitchFamily="34" charset="0"/>
                <a:cs typeface="Arial" panose="020B0604020202020204" pitchFamily="34" charset="0"/>
              </a:rPr>
              <a:t>the context of assessment a </a:t>
            </a:r>
            <a:r>
              <a:rPr lang="en-US" sz="2000" b="1" dirty="0">
                <a:latin typeface="Arial" panose="020B0604020202020204" pitchFamily="34" charset="0"/>
                <a:cs typeface="Arial" panose="020B0604020202020204" pitchFamily="34" charset="0"/>
              </a:rPr>
              <a:t>witty student (or should I rather say a witty lecturer) will respond by acknowledging that the WTO </a:t>
            </a:r>
            <a:r>
              <a:rPr lang="en-GB" sz="2000" b="1" dirty="0">
                <a:latin typeface="Arial" panose="020B0604020202020204" pitchFamily="34" charset="0"/>
                <a:cs typeface="Arial" panose="020B0604020202020204" pitchFamily="34" charset="0"/>
              </a:rPr>
              <a:t>Agreement on the Trade-Related Aspects of Intellectual Property  (TRIPS), establishes a framework for the use and regulation of </a:t>
            </a:r>
            <a:r>
              <a:rPr lang="en-US" sz="2000" b="1" dirty="0" smtClean="0">
                <a:latin typeface="Arial" panose="020B0604020202020204" pitchFamily="34" charset="0"/>
                <a:cs typeface="Arial" panose="020B0604020202020204" pitchFamily="34" charset="0"/>
              </a:rPr>
              <a:t>intellectual </a:t>
            </a:r>
            <a:r>
              <a:rPr lang="en-US" sz="2000" b="1" dirty="0">
                <a:latin typeface="Arial" panose="020B0604020202020204" pitchFamily="34" charset="0"/>
                <a:cs typeface="Arial" panose="020B0604020202020204" pitchFamily="34" charset="0"/>
              </a:rPr>
              <a:t>property rights (IPRs).  However, will go further to note that </a:t>
            </a:r>
            <a:r>
              <a:rPr lang="en-GB" sz="2000" b="1" dirty="0">
                <a:latin typeface="Arial" panose="020B0604020202020204" pitchFamily="34" charset="0"/>
                <a:cs typeface="Arial" panose="020B0604020202020204" pitchFamily="34" charset="0"/>
              </a:rPr>
              <a:t>flexibilities have been built into TRIPS to make access to patented pharmaceutical medicine possible in recognition and acknowledgement of the consequences the restriction on access to pharmaceutical products have the ability of many developing countries addressing public-health problems facing </a:t>
            </a:r>
            <a:r>
              <a:rPr lang="en-GB" sz="2000" b="1" dirty="0" smtClean="0">
                <a:latin typeface="Arial" panose="020B0604020202020204" pitchFamily="34" charset="0"/>
                <a:cs typeface="Arial" panose="020B0604020202020204" pitchFamily="34" charset="0"/>
              </a:rPr>
              <a:t>them and then argue the use of clinically unproven as justified by GATT Article  XX exception on morality. For the African continent our morality and uBuntu does not allow paying wilful blindness to suffering. In allowing uBuntu and African morality argument to operationalise GATT Article XX the assessment will be taking consideration of the need for CT and transformative constitutionalism.</a:t>
            </a:r>
            <a:endParaRPr lang="en-US" sz="2000" b="1" dirty="0" smtClean="0">
              <a:latin typeface="Arial" panose="020B0604020202020204" pitchFamily="34" charset="0"/>
              <a:cs typeface="Arial" panose="020B0604020202020204" pitchFamily="34" charset="0"/>
            </a:endParaRPr>
          </a:p>
          <a:p>
            <a:pPr algn="just"/>
            <a:endParaRPr lang="en-ZA"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252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420931"/>
          </a:xfrm>
        </p:spPr>
        <p:style>
          <a:lnRef idx="1">
            <a:schemeClr val="accent6"/>
          </a:lnRef>
          <a:fillRef idx="3">
            <a:schemeClr val="accent6"/>
          </a:fillRef>
          <a:effectRef idx="2">
            <a:schemeClr val="accent6"/>
          </a:effectRef>
          <a:fontRef idx="minor">
            <a:schemeClr val="lt1"/>
          </a:fontRef>
        </p:style>
        <p:txBody>
          <a:bodyPr>
            <a:normAutofit fontScale="90000"/>
          </a:bodyPr>
          <a:lstStyle/>
          <a:p>
            <a:r>
              <a:rPr lang="en-US" sz="2400" b="1" dirty="0" smtClean="0">
                <a:solidFill>
                  <a:srgbClr val="A62A2E"/>
                </a:solidFill>
                <a:latin typeface="Arial" panose="020B0604020202020204" pitchFamily="34" charset="0"/>
                <a:cs typeface="Arial" panose="020B0604020202020204" pitchFamily="34" charset="0"/>
              </a:rPr>
              <a:t>CONCEPTS</a:t>
            </a:r>
            <a:endParaRPr lang="en-ZA" sz="2400" b="1" dirty="0">
              <a:solidFill>
                <a:srgbClr val="A62A2E"/>
              </a:solidFill>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25472038"/>
              </p:ext>
            </p:extLst>
          </p:nvPr>
        </p:nvGraphicFramePr>
        <p:xfrm>
          <a:off x="495300" y="867508"/>
          <a:ext cx="8915400" cy="5846774"/>
        </p:xfrm>
        <a:graphic>
          <a:graphicData uri="http://schemas.openxmlformats.org/drawingml/2006/table">
            <a:tbl>
              <a:tblPr firstRow="1" bandRow="1">
                <a:tableStyleId>{00A15C55-8517-42AA-B614-E9B94910E393}</a:tableStyleId>
              </a:tblPr>
              <a:tblGrid>
                <a:gridCol w="2294792"/>
                <a:gridCol w="6620608"/>
              </a:tblGrid>
              <a:tr h="860892">
                <a:tc>
                  <a:txBody>
                    <a:bodyPr/>
                    <a:lstStyle/>
                    <a:p>
                      <a:pPr algn="just"/>
                      <a:r>
                        <a:rPr lang="en-US" sz="1100" b="1" i="1" kern="1200" dirty="0" smtClean="0">
                          <a:solidFill>
                            <a:schemeClr val="lt1"/>
                          </a:solidFill>
                          <a:effectLst/>
                          <a:latin typeface="+mn-lt"/>
                          <a:ea typeface="+mn-ea"/>
                          <a:cs typeface="+mn-cs"/>
                        </a:rPr>
                        <a:t>Africanisation</a:t>
                      </a:r>
                      <a:r>
                        <a:rPr lang="en-US" sz="1100" b="1" kern="1200" dirty="0" smtClean="0">
                          <a:solidFill>
                            <a:schemeClr val="lt1"/>
                          </a:solidFill>
                          <a:effectLst/>
                          <a:latin typeface="+mn-lt"/>
                          <a:ea typeface="+mn-ea"/>
                          <a:cs typeface="+mn-cs"/>
                        </a:rPr>
                        <a:t>: </a:t>
                      </a:r>
                      <a:endParaRPr lang="en-ZA" sz="1100" b="1" dirty="0"/>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lt1"/>
                          </a:solidFill>
                          <a:effectLst/>
                          <a:latin typeface="+mn-lt"/>
                          <a:ea typeface="+mn-ea"/>
                          <a:cs typeface="+mn-cs"/>
                        </a:rPr>
                        <a:t>Africanisation (or indigenization, as it sometimes) considered as the first important step towards transformation as a process requiring that the curriculum must have more local content. This in Africa implies that the content must be ‘</a:t>
                      </a:r>
                      <a:r>
                        <a:rPr lang="en-ZA" sz="1100" b="1" kern="1200" dirty="0" smtClean="0">
                          <a:solidFill>
                            <a:schemeClr val="lt1"/>
                          </a:solidFill>
                          <a:effectLst/>
                          <a:latin typeface="+mn-lt"/>
                          <a:ea typeface="+mn-ea"/>
                          <a:cs typeface="+mn-cs"/>
                        </a:rPr>
                        <a:t>African-focused content.’ </a:t>
                      </a:r>
                      <a:r>
                        <a:rPr lang="en-US" sz="1100" b="1" kern="1200" dirty="0" smtClean="0">
                          <a:solidFill>
                            <a:schemeClr val="lt1"/>
                          </a:solidFill>
                          <a:effectLst/>
                          <a:latin typeface="+mn-lt"/>
                          <a:ea typeface="+mn-ea"/>
                          <a:cs typeface="+mn-cs"/>
                        </a:rPr>
                        <a:t>It may also include modifying euro-centric knowledge system to be accommodated within the African system as a temporary measure.         </a:t>
                      </a:r>
                      <a:endParaRPr lang="en-ZA" sz="1100" b="1" dirty="0"/>
                    </a:p>
                  </a:txBody>
                  <a:tcPr/>
                </a:tc>
              </a:tr>
              <a:tr h="860892">
                <a:tc>
                  <a:txBody>
                    <a:bodyPr/>
                    <a:lstStyle/>
                    <a:p>
                      <a:pPr algn="just"/>
                      <a:r>
                        <a:rPr lang="en-US" sz="1100" b="1" i="1" kern="1200" dirty="0" smtClean="0">
                          <a:solidFill>
                            <a:schemeClr val="dk1"/>
                          </a:solidFill>
                          <a:effectLst/>
                          <a:latin typeface="+mn-lt"/>
                          <a:ea typeface="+mn-ea"/>
                          <a:cs typeface="+mn-cs"/>
                        </a:rPr>
                        <a:t>Alternative Assessment Measures</a:t>
                      </a:r>
                      <a:r>
                        <a:rPr lang="en-US" sz="1100" b="1" kern="1200" dirty="0" smtClean="0">
                          <a:solidFill>
                            <a:schemeClr val="dk1"/>
                          </a:solidFill>
                          <a:effectLst/>
                          <a:latin typeface="+mn-lt"/>
                          <a:ea typeface="+mn-ea"/>
                          <a:cs typeface="+mn-cs"/>
                        </a:rPr>
                        <a:t>: </a:t>
                      </a:r>
                      <a:endParaRPr lang="en-ZA" sz="1100" b="1" dirty="0"/>
                    </a:p>
                  </a:txBody>
                  <a:tcPr/>
                </a:tc>
                <a:tc>
                  <a:txBody>
                    <a:bodyPr/>
                    <a:lstStyle/>
                    <a:p>
                      <a:pPr algn="just"/>
                      <a:r>
                        <a:rPr lang="en-ZA" sz="1100" b="1" kern="1200" dirty="0" smtClean="0">
                          <a:solidFill>
                            <a:schemeClr val="dk1"/>
                          </a:solidFill>
                          <a:effectLst/>
                          <a:latin typeface="+mn-lt"/>
                          <a:ea typeface="+mn-ea"/>
                          <a:cs typeface="+mn-cs"/>
                        </a:rPr>
                        <a:t>Methods of assessment have been developed to exhibit what students learn and their ability to use their existence knowledge to facilitate their own learning in the classroom.</a:t>
                      </a:r>
                      <a:endParaRPr lang="en-ZA" sz="1100" b="1" dirty="0"/>
                    </a:p>
                  </a:txBody>
                  <a:tcPr/>
                </a:tc>
              </a:tr>
              <a:tr h="860892">
                <a:tc>
                  <a:txBody>
                    <a:bodyPr/>
                    <a:lstStyle/>
                    <a:p>
                      <a:pPr algn="just"/>
                      <a:r>
                        <a:rPr lang="en-ZA" sz="1100" b="1" kern="1200" dirty="0" smtClean="0">
                          <a:solidFill>
                            <a:schemeClr val="dk1"/>
                          </a:solidFill>
                          <a:effectLst/>
                          <a:latin typeface="Arial" panose="020B0604020202020204" pitchFamily="34" charset="0"/>
                          <a:ea typeface="+mn-ea"/>
                          <a:cs typeface="Arial" panose="020B0604020202020204" pitchFamily="34" charset="0"/>
                        </a:rPr>
                        <a:t>Curriculum: </a:t>
                      </a:r>
                      <a:endParaRPr lang="en-ZA" sz="1100" b="1" dirty="0">
                        <a:latin typeface="Arial" panose="020B0604020202020204" pitchFamily="34" charset="0"/>
                        <a:cs typeface="Arial" panose="020B0604020202020204" pitchFamily="34" charset="0"/>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ZA" sz="1100" b="1" kern="1200" dirty="0" smtClean="0">
                          <a:solidFill>
                            <a:srgbClr val="C00000"/>
                          </a:solidFill>
                          <a:effectLst/>
                          <a:latin typeface="Arial" panose="020B0604020202020204" pitchFamily="34" charset="0"/>
                          <a:ea typeface="+mn-ea"/>
                          <a:cs typeface="Arial" panose="020B0604020202020204" pitchFamily="34" charset="0"/>
                        </a:rPr>
                        <a:t>In simple terms curriculum means a l</a:t>
                      </a:r>
                      <a:r>
                        <a:rPr lang="en-US" sz="1100" b="1" kern="1200" dirty="0" smtClean="0">
                          <a:solidFill>
                            <a:srgbClr val="C00000"/>
                          </a:solidFill>
                          <a:effectLst/>
                          <a:latin typeface="Arial" panose="020B0604020202020204" pitchFamily="34" charset="0"/>
                          <a:ea typeface="+mn-ea"/>
                          <a:cs typeface="Arial" panose="020B0604020202020204" pitchFamily="34" charset="0"/>
                        </a:rPr>
                        <a:t>ist of topics to be taught. However, a more nuanced conceptualisation of curriculum is that it includes is that curriculum includes what is taught, how it is taught and assessed, as well as who the teachers and the students are.</a:t>
                      </a:r>
                      <a:endParaRPr lang="en-ZA" sz="1100" b="1" dirty="0" smtClean="0">
                        <a:solidFill>
                          <a:srgbClr val="C00000"/>
                        </a:solidFill>
                        <a:effectLst/>
                        <a:latin typeface="Arial" panose="020B0604020202020204" pitchFamily="34" charset="0"/>
                        <a:cs typeface="Arial" panose="020B0604020202020204" pitchFamily="34" charset="0"/>
                      </a:endParaRPr>
                    </a:p>
                    <a:p>
                      <a:pPr algn="just"/>
                      <a:endParaRPr lang="en-ZA" sz="1100" b="1" dirty="0">
                        <a:latin typeface="Arial" panose="020B0604020202020204" pitchFamily="34" charset="0"/>
                        <a:cs typeface="Arial" panose="020B0604020202020204" pitchFamily="34" charset="0"/>
                      </a:endParaRPr>
                    </a:p>
                  </a:txBody>
                  <a:tcPr/>
                </a:tc>
              </a:tr>
              <a:tr h="1320714">
                <a:tc>
                  <a:txBody>
                    <a:bodyPr/>
                    <a:lstStyle/>
                    <a:p>
                      <a:pPr algn="just"/>
                      <a:r>
                        <a:rPr lang="en-ZA" sz="1100" b="1" i="1" kern="1200" dirty="0" smtClean="0">
                          <a:solidFill>
                            <a:schemeClr val="dk1"/>
                          </a:solidFill>
                          <a:effectLst/>
                          <a:latin typeface="Arial" panose="020B0604020202020204" pitchFamily="34" charset="0"/>
                          <a:ea typeface="+mn-ea"/>
                          <a:cs typeface="Arial" panose="020B0604020202020204" pitchFamily="34" charset="0"/>
                        </a:rPr>
                        <a:t>Curriculum Transformation</a:t>
                      </a:r>
                      <a:r>
                        <a:rPr lang="en-ZA" sz="1100" b="1" kern="1200" dirty="0" smtClean="0">
                          <a:solidFill>
                            <a:schemeClr val="dk1"/>
                          </a:solidFill>
                          <a:effectLst/>
                          <a:latin typeface="Arial" panose="020B0604020202020204" pitchFamily="34" charset="0"/>
                          <a:ea typeface="+mn-ea"/>
                          <a:cs typeface="Arial" panose="020B0604020202020204" pitchFamily="34" charset="0"/>
                        </a:rPr>
                        <a:t>: </a:t>
                      </a:r>
                      <a:endParaRPr lang="en-ZA" sz="1100" b="1" dirty="0">
                        <a:latin typeface="Arial" panose="020B0604020202020204" pitchFamily="34" charset="0"/>
                        <a:cs typeface="Arial" panose="020B0604020202020204" pitchFamily="34" charset="0"/>
                      </a:endParaRPr>
                    </a:p>
                  </a:txBody>
                  <a:tcPr/>
                </a:tc>
                <a:tc>
                  <a:txBody>
                    <a:bodyPr/>
                    <a:lstStyle/>
                    <a:p>
                      <a:pPr algn="just"/>
                      <a:r>
                        <a:rPr lang="en-ZA" sz="1100" b="1" kern="1200" dirty="0" smtClean="0">
                          <a:solidFill>
                            <a:srgbClr val="C00000"/>
                          </a:solidFill>
                          <a:effectLst/>
                          <a:latin typeface="Arial" panose="020B0604020202020204" pitchFamily="34" charset="0"/>
                          <a:ea typeface="+mn-ea"/>
                          <a:cs typeface="Arial" panose="020B0604020202020204" pitchFamily="34" charset="0"/>
                        </a:rPr>
                        <a:t>In the context of th</a:t>
                      </a:r>
                      <a:r>
                        <a:rPr lang="en-US" sz="1100" b="1" kern="1200" dirty="0" smtClean="0">
                          <a:solidFill>
                            <a:srgbClr val="C00000"/>
                          </a:solidFill>
                          <a:effectLst/>
                          <a:latin typeface="Arial" panose="020B0604020202020204" pitchFamily="34" charset="0"/>
                          <a:ea typeface="+mn-ea"/>
                          <a:cs typeface="Arial" panose="020B0604020202020204" pitchFamily="34" charset="0"/>
                        </a:rPr>
                        <a:t>is Guideline transformation entails that curriculum must have a local content, and that tr n the context of the transformation goal looks into many variable including equity, efficiency, access, integration, and adaptability in the light of massification of Higher Education Institutions (HEIs).  </a:t>
                      </a:r>
                      <a:r>
                        <a:rPr lang="en-ZA" sz="1100" b="1" kern="1200" dirty="0" smtClean="0">
                          <a:solidFill>
                            <a:srgbClr val="C00000"/>
                          </a:solidFill>
                          <a:effectLst/>
                          <a:latin typeface="Arial" panose="020B0604020202020204" pitchFamily="34" charset="0"/>
                          <a:ea typeface="+mn-ea"/>
                          <a:cs typeface="Arial" panose="020B0604020202020204" pitchFamily="34" charset="0"/>
                        </a:rPr>
                        <a:t>C</a:t>
                      </a:r>
                      <a:r>
                        <a:rPr lang="en-US" sz="1100" b="1" kern="1200" dirty="0" err="1" smtClean="0">
                          <a:solidFill>
                            <a:srgbClr val="C00000"/>
                          </a:solidFill>
                          <a:effectLst/>
                          <a:latin typeface="Arial" panose="020B0604020202020204" pitchFamily="34" charset="0"/>
                          <a:ea typeface="+mn-ea"/>
                          <a:cs typeface="Arial" panose="020B0604020202020204" pitchFamily="34" charset="0"/>
                        </a:rPr>
                        <a:t>urriculum</a:t>
                      </a:r>
                      <a:r>
                        <a:rPr lang="en-US" sz="1100" b="1" kern="1200" dirty="0" smtClean="0">
                          <a:solidFill>
                            <a:srgbClr val="C00000"/>
                          </a:solidFill>
                          <a:effectLst/>
                          <a:latin typeface="Arial" panose="020B0604020202020204" pitchFamily="34" charset="0"/>
                          <a:ea typeface="+mn-ea"/>
                          <a:cs typeface="Arial" panose="020B0604020202020204" pitchFamily="34" charset="0"/>
                        </a:rPr>
                        <a:t> transformation must have clear values that </a:t>
                      </a:r>
                      <a:r>
                        <a:rPr lang="en-ZA" sz="1100" b="1" kern="1200" dirty="0" smtClean="0">
                          <a:solidFill>
                            <a:srgbClr val="C00000"/>
                          </a:solidFill>
                          <a:effectLst/>
                          <a:latin typeface="Arial" panose="020B0604020202020204" pitchFamily="34" charset="0"/>
                          <a:ea typeface="+mn-ea"/>
                          <a:cs typeface="Arial" panose="020B0604020202020204" pitchFamily="34" charset="0"/>
                        </a:rPr>
                        <a:t>underpin </a:t>
                      </a:r>
                      <a:r>
                        <a:rPr lang="en-US" sz="1100" b="1" kern="1200" dirty="0" smtClean="0">
                          <a:solidFill>
                            <a:srgbClr val="C00000"/>
                          </a:solidFill>
                          <a:effectLst/>
                          <a:latin typeface="Arial" panose="020B0604020202020204" pitchFamily="34" charset="0"/>
                          <a:ea typeface="+mn-ea"/>
                          <a:cs typeface="Arial" panose="020B0604020202020204" pitchFamily="34" charset="0"/>
                        </a:rPr>
                        <a:t>the teaching and learning process – and those include values such as </a:t>
                      </a:r>
                      <a:r>
                        <a:rPr lang="en-US" sz="1100" b="1" i="1" kern="1200" dirty="0" smtClean="0">
                          <a:solidFill>
                            <a:srgbClr val="C00000"/>
                          </a:solidFill>
                          <a:effectLst/>
                          <a:latin typeface="Arial" panose="020B0604020202020204" pitchFamily="34" charset="0"/>
                          <a:ea typeface="+mn-ea"/>
                          <a:cs typeface="Arial" panose="020B0604020202020204" pitchFamily="34" charset="0"/>
                        </a:rPr>
                        <a:t>uBuntu</a:t>
                      </a:r>
                      <a:r>
                        <a:rPr lang="en-US" sz="1100" b="1" kern="1200" dirty="0" smtClean="0">
                          <a:solidFill>
                            <a:srgbClr val="C00000"/>
                          </a:solidFill>
                          <a:effectLst/>
                          <a:latin typeface="Arial" panose="020B0604020202020204" pitchFamily="34" charset="0"/>
                          <a:ea typeface="+mn-ea"/>
                          <a:cs typeface="Arial" panose="020B0604020202020204" pitchFamily="34" charset="0"/>
                        </a:rPr>
                        <a:t>, language, social justice, and responsibility, and agency.</a:t>
                      </a:r>
                      <a:endParaRPr lang="en-ZA" sz="1100" b="1" dirty="0" smtClean="0">
                        <a:solidFill>
                          <a:srgbClr val="C00000"/>
                        </a:solidFill>
                        <a:effectLst/>
                        <a:latin typeface="Arial" panose="020B0604020202020204" pitchFamily="34" charset="0"/>
                        <a:cs typeface="Arial" panose="020B0604020202020204" pitchFamily="34" charset="0"/>
                      </a:endParaRPr>
                    </a:p>
                    <a:p>
                      <a:pPr algn="just"/>
                      <a:r>
                        <a:rPr lang="en-ZA" sz="1100" b="1" kern="1200" dirty="0" smtClean="0">
                          <a:solidFill>
                            <a:srgbClr val="C00000"/>
                          </a:solidFill>
                          <a:effectLst/>
                          <a:latin typeface="Arial" panose="020B0604020202020204" pitchFamily="34" charset="0"/>
                          <a:ea typeface="+mn-ea"/>
                          <a:cs typeface="Arial" panose="020B0604020202020204" pitchFamily="34" charset="0"/>
                        </a:rPr>
                        <a:t> </a:t>
                      </a:r>
                      <a:endParaRPr lang="en-ZA" sz="1100" b="1" dirty="0" smtClean="0">
                        <a:solidFill>
                          <a:srgbClr val="C00000"/>
                        </a:solidFill>
                        <a:effectLst/>
                        <a:latin typeface="Arial" panose="020B0604020202020204" pitchFamily="34" charset="0"/>
                        <a:cs typeface="Arial" panose="020B0604020202020204" pitchFamily="34" charset="0"/>
                      </a:endParaRPr>
                    </a:p>
                    <a:p>
                      <a:pPr algn="just"/>
                      <a:endParaRPr lang="en-ZA" sz="1100" b="1" dirty="0">
                        <a:latin typeface="Arial" panose="020B0604020202020204" pitchFamily="34" charset="0"/>
                        <a:cs typeface="Arial" panose="020B0604020202020204" pitchFamily="34" charset="0"/>
                      </a:endParaRPr>
                    </a:p>
                  </a:txBody>
                  <a:tcPr/>
                </a:tc>
              </a:tr>
              <a:tr h="860892">
                <a:tc>
                  <a:txBody>
                    <a:bodyPr/>
                    <a:lstStyle/>
                    <a:p>
                      <a:pPr algn="just"/>
                      <a:r>
                        <a:rPr lang="en-ZA" sz="1100" b="1" i="1" kern="1200" dirty="0" smtClean="0">
                          <a:solidFill>
                            <a:schemeClr val="dk1"/>
                          </a:solidFill>
                          <a:effectLst/>
                          <a:latin typeface="Arial" panose="020B0604020202020204" pitchFamily="34" charset="0"/>
                          <a:ea typeface="+mn-ea"/>
                          <a:cs typeface="Arial" panose="020B0604020202020204" pitchFamily="34" charset="0"/>
                        </a:rPr>
                        <a:t>Decolonisation:</a:t>
                      </a:r>
                      <a:r>
                        <a:rPr lang="en-ZA" sz="1100" b="1" kern="1200" dirty="0" smtClean="0">
                          <a:solidFill>
                            <a:schemeClr val="dk1"/>
                          </a:solidFill>
                          <a:effectLst/>
                          <a:latin typeface="Arial" panose="020B0604020202020204" pitchFamily="34" charset="0"/>
                          <a:ea typeface="+mn-ea"/>
                          <a:cs typeface="Arial" panose="020B0604020202020204" pitchFamily="34" charset="0"/>
                        </a:rPr>
                        <a:t> </a:t>
                      </a:r>
                      <a:endParaRPr lang="en-ZA" sz="1100" b="1" dirty="0">
                        <a:latin typeface="Arial" panose="020B0604020202020204" pitchFamily="34" charset="0"/>
                        <a:cs typeface="Arial" panose="020B0604020202020204" pitchFamily="34" charset="0"/>
                      </a:endParaRPr>
                    </a:p>
                  </a:txBody>
                  <a:tcPr/>
                </a:tc>
                <a:tc>
                  <a:txBody>
                    <a:bodyPr/>
                    <a:lstStyle/>
                    <a:p>
                      <a:pPr algn="just"/>
                      <a:r>
                        <a:rPr lang="en-US" sz="1100" b="1" kern="1200" dirty="0" smtClean="0">
                          <a:solidFill>
                            <a:srgbClr val="C00000"/>
                          </a:solidFill>
                          <a:effectLst/>
                          <a:latin typeface="Arial" panose="020B0604020202020204" pitchFamily="34" charset="0"/>
                          <a:ea typeface="+mn-ea"/>
                          <a:cs typeface="Arial" panose="020B0604020202020204" pitchFamily="34" charset="0"/>
                        </a:rPr>
                        <a:t>Embedded or assumed in Africanisation is that decolonization, which “involves a deep sense of recognition of and challenge to colonial forms of knowledge, pedagogical strategies and research methodologies”. It may also include modifying euro-centric knowledge system to be accommodated within the African system as a temporary measure.</a:t>
                      </a:r>
                      <a:endParaRPr lang="en-ZA" sz="1100" b="1" dirty="0">
                        <a:solidFill>
                          <a:srgbClr val="C00000"/>
                        </a:solidFill>
                        <a:latin typeface="Arial" panose="020B0604020202020204" pitchFamily="34" charset="0"/>
                        <a:cs typeface="Arial" panose="020B0604020202020204" pitchFamily="34" charset="0"/>
                      </a:endParaRPr>
                    </a:p>
                  </a:txBody>
                  <a:tcPr/>
                </a:tc>
              </a:tr>
              <a:tr h="970646">
                <a:tc>
                  <a:txBody>
                    <a:bodyPr/>
                    <a:lstStyle/>
                    <a:p>
                      <a:pPr algn="just"/>
                      <a:r>
                        <a:rPr lang="en-ZA" sz="1100" b="1" i="1" kern="1200" dirty="0" smtClean="0">
                          <a:solidFill>
                            <a:schemeClr val="dk1"/>
                          </a:solidFill>
                          <a:effectLst/>
                          <a:latin typeface="Arial" panose="020B0604020202020204" pitchFamily="34" charset="0"/>
                          <a:ea typeface="+mn-ea"/>
                          <a:cs typeface="Arial" panose="020B0604020202020204" pitchFamily="34" charset="0"/>
                        </a:rPr>
                        <a:t>Transformation</a:t>
                      </a:r>
                      <a:r>
                        <a:rPr lang="en-ZA" sz="1100" b="1" kern="1200" dirty="0" smtClean="0">
                          <a:solidFill>
                            <a:schemeClr val="dk1"/>
                          </a:solidFill>
                          <a:effectLst/>
                          <a:latin typeface="Arial" panose="020B0604020202020204" pitchFamily="34" charset="0"/>
                          <a:ea typeface="+mn-ea"/>
                          <a:cs typeface="Arial" panose="020B0604020202020204" pitchFamily="34" charset="0"/>
                        </a:rPr>
                        <a:t>: </a:t>
                      </a:r>
                      <a:endParaRPr lang="en-ZA" sz="1100" b="1" dirty="0">
                        <a:latin typeface="Arial" panose="020B0604020202020204" pitchFamily="34" charset="0"/>
                        <a:cs typeface="Arial" panose="020B0604020202020204" pitchFamily="34" charset="0"/>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dk1"/>
                          </a:solidFill>
                          <a:effectLst/>
                          <a:latin typeface="Arial" panose="020B0604020202020204" pitchFamily="34" charset="0"/>
                          <a:ea typeface="+mn-ea"/>
                          <a:cs typeface="Arial" panose="020B0604020202020204" pitchFamily="34" charset="0"/>
                        </a:rPr>
                        <a:t>An individual, collective, cultural and institutional, aimed at high performance, effectiveness and excellence. It entails improvement and continuous renewal guided by a sense of justice and ethical action, based on community engagement and achievement of a state that is demonstrably owned and controlled by the people.  </a:t>
                      </a:r>
                      <a:endParaRPr lang="en-ZA" sz="1100" b="1" dirty="0" smtClean="0">
                        <a:effectLst/>
                        <a:latin typeface="Arial" panose="020B0604020202020204" pitchFamily="34" charset="0"/>
                        <a:cs typeface="Arial" panose="020B0604020202020204" pitchFamily="34" charset="0"/>
                      </a:endParaRPr>
                    </a:p>
                    <a:p>
                      <a:pPr algn="just"/>
                      <a:endParaRPr lang="en-ZA" sz="1100" b="1"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1576590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514401"/>
          </a:xfrm>
        </p:spPr>
        <p:style>
          <a:lnRef idx="1">
            <a:schemeClr val="accent6"/>
          </a:lnRef>
          <a:fillRef idx="3">
            <a:schemeClr val="accent6"/>
          </a:fillRef>
          <a:effectRef idx="2">
            <a:schemeClr val="accent6"/>
          </a:effectRef>
          <a:fontRef idx="minor">
            <a:schemeClr val="lt1"/>
          </a:fontRef>
        </p:style>
        <p:txBody>
          <a:bodyPr>
            <a:normAutofit fontScale="90000"/>
          </a:bodyPr>
          <a:lstStyle/>
          <a:p>
            <a:pPr algn="just"/>
            <a:r>
              <a:rPr lang="en-US" sz="2400" b="1" dirty="0" smtClean="0">
                <a:solidFill>
                  <a:schemeClr val="tx1"/>
                </a:solidFill>
                <a:latin typeface="Arial" panose="020B0604020202020204" pitchFamily="34" charset="0"/>
                <a:cs typeface="Arial" panose="020B0604020202020204" pitchFamily="34" charset="0"/>
              </a:rPr>
              <a:t>POSSIBLE IMPLEMENTATION APPROACHES… Food for thought</a:t>
            </a:r>
            <a:endParaRPr lang="en-ZA" sz="2400" b="1"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5300" y="1017639"/>
            <a:ext cx="8915400" cy="5108525"/>
          </a:xfrm>
        </p:spPr>
        <p:txBody>
          <a:bodyPr>
            <a:normAutofit lnSpcReduction="10000"/>
          </a:bodyPr>
          <a:lstStyle/>
          <a:p>
            <a:pPr marL="514350" indent="-514350" algn="just">
              <a:buFont typeface="+mj-lt"/>
              <a:buAutoNum type="arabicPeriod"/>
            </a:pPr>
            <a:r>
              <a:rPr lang="en-US" b="1" dirty="0" smtClean="0">
                <a:latin typeface="Arial" panose="020B0604020202020204" pitchFamily="34" charset="0"/>
                <a:cs typeface="Arial" panose="020B0604020202020204" pitchFamily="34" charset="0"/>
              </a:rPr>
              <a:t>Pilot project for the development of a fully transformed CLAW modules for each School. E.g., 5 per School; </a:t>
            </a:r>
          </a:p>
          <a:p>
            <a:pPr marL="514350" indent="-514350" algn="just">
              <a:buFont typeface="+mj-lt"/>
              <a:buAutoNum type="arabicPeriod"/>
            </a:pPr>
            <a:r>
              <a:rPr lang="en-US" b="1" dirty="0" smtClean="0">
                <a:latin typeface="Arial" panose="020B0604020202020204" pitchFamily="34" charset="0"/>
                <a:cs typeface="Arial" panose="020B0604020202020204" pitchFamily="34" charset="0"/>
              </a:rPr>
              <a:t>NQF Level implementation of the CT principles in modules approach</a:t>
            </a:r>
          </a:p>
          <a:p>
            <a:pPr marL="514350" indent="-514350" algn="just">
              <a:buFont typeface="+mj-lt"/>
              <a:buAutoNum type="arabicPeriod"/>
            </a:pPr>
            <a:r>
              <a:rPr lang="en-US" b="1" dirty="0" smtClean="0">
                <a:latin typeface="Arial" panose="020B0604020202020204" pitchFamily="34" charset="0"/>
                <a:cs typeface="Arial" panose="020B0604020202020204" pitchFamily="34" charset="0"/>
              </a:rPr>
              <a:t>Departmental specific approach implementation</a:t>
            </a:r>
          </a:p>
          <a:p>
            <a:pPr marL="514350" indent="-514350" algn="just">
              <a:buFont typeface="+mj-lt"/>
              <a:buAutoNum type="arabicPeriod"/>
            </a:pPr>
            <a:r>
              <a:rPr lang="en-US" b="1" dirty="0" smtClean="0">
                <a:latin typeface="Arial" panose="020B0604020202020204" pitchFamily="34" charset="0"/>
                <a:cs typeface="Arial" panose="020B0604020202020204" pitchFamily="34" charset="0"/>
              </a:rPr>
              <a:t>First running CT compliance external audit / peer reviewer audit using the developed checklist as an instrument.</a:t>
            </a:r>
            <a:endParaRPr lang="en-ZA"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15121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066800" y="609600"/>
            <a:ext cx="7772400" cy="533400"/>
          </a:xfrm>
          <a:solidFill>
            <a:srgbClr val="C00000"/>
          </a:solidFill>
        </p:spPr>
        <p:txBody>
          <a:bodyPr/>
          <a:lstStyle/>
          <a:p>
            <a:r>
              <a:rPr lang="en-US" altLang="en-US" sz="2000" b="1"/>
              <a:t>REFRENCES</a:t>
            </a:r>
            <a:endParaRPr lang="en-ZA" altLang="en-US" sz="2000" b="1"/>
          </a:p>
        </p:txBody>
      </p:sp>
      <p:sp>
        <p:nvSpPr>
          <p:cNvPr id="15363" name="Content Placeholder 2"/>
          <p:cNvSpPr>
            <a:spLocks noGrp="1"/>
          </p:cNvSpPr>
          <p:nvPr>
            <p:ph idx="1"/>
          </p:nvPr>
        </p:nvSpPr>
        <p:spPr>
          <a:xfrm>
            <a:off x="1066800" y="1447800"/>
            <a:ext cx="7772400" cy="4648200"/>
          </a:xfrm>
        </p:spPr>
        <p:txBody>
          <a:bodyPr>
            <a:normAutofit fontScale="92500" lnSpcReduction="20000"/>
          </a:bodyPr>
          <a:lstStyle/>
          <a:p>
            <a:pPr algn="just">
              <a:buFont typeface="+mj-lt"/>
              <a:buAutoNum type="arabicPeriod"/>
            </a:pPr>
            <a:r>
              <a:rPr lang="en-US" altLang="en-US" sz="1800" b="1" i="1" dirty="0">
                <a:latin typeface="Arial" panose="020B0604020202020204" pitchFamily="34" charset="0"/>
                <a:cs typeface="Arial" panose="020B0604020202020204" pitchFamily="34" charset="0"/>
              </a:rPr>
              <a:t>Garuba. What is an African Curriculum </a:t>
            </a:r>
            <a:r>
              <a:rPr lang="en-US" altLang="en-US" sz="1800" b="1" dirty="0">
                <a:latin typeface="Arial" panose="020B0604020202020204" pitchFamily="34" charset="0"/>
                <a:cs typeface="Arial" panose="020B0604020202020204" pitchFamily="34" charset="0"/>
                <a:hlinkClick r:id="rId2"/>
              </a:rPr>
              <a:t>http://mg.co.za/article/2015-04-17-what-is-an-african-curriculum/</a:t>
            </a:r>
            <a:r>
              <a:rPr lang="en-US" altLang="en-US" sz="1800" b="1" dirty="0">
                <a:latin typeface="Arial" panose="020B0604020202020204" pitchFamily="34" charset="0"/>
                <a:cs typeface="Arial" panose="020B0604020202020204" pitchFamily="34" charset="0"/>
              </a:rPr>
              <a:t> </a:t>
            </a:r>
            <a:r>
              <a:rPr lang="en-US" altLang="en-US" sz="1800" b="1" dirty="0">
                <a:latin typeface="Arial" panose="020B0604020202020204" pitchFamily="34" charset="0"/>
                <a:cs typeface="Arial" panose="020B0604020202020204" pitchFamily="34" charset="0"/>
                <a:hlinkClick r:id="rId3"/>
              </a:rPr>
              <a:t>2015</a:t>
            </a:r>
            <a:r>
              <a:rPr lang="en-US" altLang="en-US" sz="1800" b="1" dirty="0">
                <a:latin typeface="Arial" panose="020B0604020202020204" pitchFamily="34" charset="0"/>
                <a:cs typeface="Arial" panose="020B0604020202020204" pitchFamily="34" charset="0"/>
              </a:rPr>
              <a:t> ) consider as central transformation of the curriculum “fundamental question of place, perspective and orientation”</a:t>
            </a:r>
          </a:p>
          <a:p>
            <a:pPr algn="just">
              <a:buFont typeface="+mj-lt"/>
              <a:buAutoNum type="arabicPeriod"/>
            </a:pPr>
            <a:r>
              <a:rPr lang="en-US" altLang="en-US" sz="1800" b="1" dirty="0">
                <a:latin typeface="Arial" panose="020B0604020202020204" pitchFamily="34" charset="0"/>
                <a:cs typeface="Arial" panose="020B0604020202020204" pitchFamily="34" charset="0"/>
              </a:rPr>
              <a:t>Moreira. Steps Towards Decolonial Higher Education in Southern Africa? Epistemic Disobedience in the Humanities. 2015 </a:t>
            </a:r>
            <a:r>
              <a:rPr lang="en-US" altLang="en-US" sz="1800" b="1" i="1" dirty="0">
                <a:latin typeface="Arial" panose="020B0604020202020204" pitchFamily="34" charset="0"/>
                <a:cs typeface="Arial" panose="020B0604020202020204" pitchFamily="34" charset="0"/>
              </a:rPr>
              <a:t>Journal of Asian and African Studies. </a:t>
            </a:r>
            <a:r>
              <a:rPr lang="en-US" altLang="en-US" sz="1800" b="1" dirty="0">
                <a:latin typeface="Arial" panose="020B0604020202020204" pitchFamily="34" charset="0"/>
                <a:cs typeface="Arial" panose="020B0604020202020204" pitchFamily="34" charset="0"/>
              </a:rPr>
              <a:t>1 -15.</a:t>
            </a:r>
          </a:p>
          <a:p>
            <a:pPr algn="just">
              <a:buFont typeface="+mj-lt"/>
              <a:buAutoNum type="arabicPeriod"/>
            </a:pPr>
            <a:r>
              <a:rPr lang="en-US" altLang="en-US" sz="1800" b="1" dirty="0">
                <a:latin typeface="Arial" panose="020B0604020202020204" pitchFamily="34" charset="0"/>
                <a:cs typeface="Arial" panose="020B0604020202020204" pitchFamily="34" charset="0"/>
              </a:rPr>
              <a:t>Mbembe. </a:t>
            </a:r>
            <a:r>
              <a:rPr lang="en-US" altLang="en-US" sz="1800" b="1" i="1" dirty="0">
                <a:latin typeface="Arial" panose="020B0604020202020204" pitchFamily="34" charset="0"/>
                <a:cs typeface="Arial" panose="020B0604020202020204" pitchFamily="34" charset="0"/>
              </a:rPr>
              <a:t>Decolonizing Knowledge and the Question of the Archive </a:t>
            </a:r>
            <a:r>
              <a:rPr lang="en-US" altLang="en-US" sz="1800" b="1" dirty="0">
                <a:latin typeface="Arial" panose="020B0604020202020204" pitchFamily="34" charset="0"/>
                <a:cs typeface="Arial" panose="020B0604020202020204" pitchFamily="34" charset="0"/>
              </a:rPr>
              <a:t>(2015).</a:t>
            </a:r>
          </a:p>
          <a:p>
            <a:pPr algn="just">
              <a:buFont typeface="+mj-lt"/>
              <a:buAutoNum type="arabicPeriod"/>
            </a:pPr>
            <a:r>
              <a:rPr lang="en-US" altLang="en-US" sz="1800" b="1" dirty="0" smtClean="0">
                <a:latin typeface="Arial" panose="020B0604020202020204" pitchFamily="34" charset="0"/>
                <a:cs typeface="Arial" panose="020B0604020202020204" pitchFamily="34" charset="0"/>
              </a:rPr>
              <a:t>Ngugi </a:t>
            </a:r>
            <a:r>
              <a:rPr lang="en-US" altLang="en-US" sz="1800" b="1" dirty="0">
                <a:latin typeface="Arial" panose="020B0604020202020204" pitchFamily="34" charset="0"/>
                <a:cs typeface="Arial" panose="020B0604020202020204" pitchFamily="34" charset="0"/>
              </a:rPr>
              <a:t>wa </a:t>
            </a:r>
            <a:r>
              <a:rPr lang="en-US" altLang="en-US" sz="1800" b="1" dirty="0" err="1">
                <a:latin typeface="Arial" panose="020B0604020202020204" pitchFamily="34" charset="0"/>
                <a:cs typeface="Arial" panose="020B0604020202020204" pitchFamily="34" charset="0"/>
              </a:rPr>
              <a:t>Thiong’o</a:t>
            </a:r>
            <a:r>
              <a:rPr lang="en-US" altLang="en-US" sz="1800" b="1" dirty="0">
                <a:latin typeface="Arial" panose="020B0604020202020204" pitchFamily="34" charset="0"/>
                <a:cs typeface="Arial" panose="020B0604020202020204" pitchFamily="34" charset="0"/>
              </a:rPr>
              <a:t>. </a:t>
            </a:r>
            <a:r>
              <a:rPr lang="en-US" altLang="en-US" sz="1800" b="1" i="1" dirty="0">
                <a:latin typeface="Arial" panose="020B0604020202020204" pitchFamily="34" charset="0"/>
                <a:cs typeface="Arial" panose="020B0604020202020204" pitchFamily="34" charset="0"/>
              </a:rPr>
              <a:t>Decolonising the Mind: The Politics of Language in African Literature</a:t>
            </a:r>
            <a:r>
              <a:rPr lang="en-US" altLang="en-US" sz="1800" b="1" dirty="0">
                <a:latin typeface="Arial" panose="020B0604020202020204" pitchFamily="34" charset="0"/>
                <a:cs typeface="Arial" panose="020B0604020202020204" pitchFamily="34" charset="0"/>
              </a:rPr>
              <a:t> (1981</a:t>
            </a:r>
            <a:r>
              <a:rPr lang="en-US" altLang="en-US" sz="1800" b="1" dirty="0" smtClean="0">
                <a:latin typeface="Arial" panose="020B0604020202020204" pitchFamily="34" charset="0"/>
                <a:cs typeface="Arial" panose="020B0604020202020204" pitchFamily="34" charset="0"/>
              </a:rPr>
              <a:t>).</a:t>
            </a:r>
          </a:p>
          <a:p>
            <a:pPr algn="just"/>
            <a:r>
              <a:rPr lang="en-US" altLang="en-US" sz="1800" b="1" dirty="0" smtClean="0">
                <a:latin typeface="Arial" panose="020B0604020202020204" pitchFamily="34" charset="0"/>
                <a:cs typeface="Arial" panose="020B0604020202020204" pitchFamily="34" charset="0"/>
              </a:rPr>
              <a:t>Ncube. </a:t>
            </a:r>
            <a:r>
              <a:rPr lang="en-US" sz="1800" b="1" dirty="0">
                <a:latin typeface="Arial" panose="020B0604020202020204" pitchFamily="34" charset="0"/>
                <a:cs typeface="Arial" panose="020B0604020202020204" pitchFamily="34" charset="0"/>
              </a:rPr>
              <a:t>Decolonising Intellectual Property Law in Pursuit of Africa’s </a:t>
            </a:r>
            <a:r>
              <a:rPr lang="en-US" sz="1800" b="1" dirty="0" smtClean="0">
                <a:latin typeface="Arial" panose="020B0604020202020204" pitchFamily="34" charset="0"/>
                <a:cs typeface="Arial" panose="020B0604020202020204" pitchFamily="34" charset="0"/>
              </a:rPr>
              <a:t>Development. </a:t>
            </a:r>
            <a:r>
              <a:rPr lang="en-US" sz="1800" b="1" i="1" dirty="0" smtClean="0">
                <a:latin typeface="Arial" panose="020B0604020202020204" pitchFamily="34" charset="0"/>
                <a:cs typeface="Arial" panose="020B0604020202020204" pitchFamily="34" charset="0"/>
              </a:rPr>
              <a:t>The WIPO Journal</a:t>
            </a:r>
            <a:r>
              <a:rPr lang="en-US" sz="1800" b="1" dirty="0" smtClean="0">
                <a:latin typeface="Arial" panose="020B0604020202020204" pitchFamily="34" charset="0"/>
                <a:cs typeface="Arial" panose="020B0604020202020204" pitchFamily="34" charset="0"/>
              </a:rPr>
              <a:t>, </a:t>
            </a:r>
            <a:r>
              <a:rPr lang="en-US" sz="1800" b="1" dirty="0">
                <a:latin typeface="Arial" panose="020B0604020202020204" pitchFamily="34" charset="0"/>
                <a:cs typeface="Arial" panose="020B0604020202020204" pitchFamily="34" charset="0"/>
              </a:rPr>
              <a:t>2016 </a:t>
            </a:r>
            <a:r>
              <a:rPr lang="en-US" sz="1800" b="1" dirty="0" smtClean="0">
                <a:latin typeface="Arial" panose="020B0604020202020204" pitchFamily="34" charset="0"/>
                <a:cs typeface="Arial" panose="020B0604020202020204" pitchFamily="34" charset="0"/>
              </a:rPr>
              <a:t>vol </a:t>
            </a:r>
            <a:r>
              <a:rPr lang="en-US" sz="1800" b="1" dirty="0">
                <a:latin typeface="Arial" panose="020B0604020202020204" pitchFamily="34" charset="0"/>
                <a:cs typeface="Arial" panose="020B0604020202020204" pitchFamily="34" charset="0"/>
              </a:rPr>
              <a:t>8 </a:t>
            </a:r>
            <a:r>
              <a:rPr lang="en-US" sz="1800" b="1" dirty="0" smtClean="0">
                <a:latin typeface="Arial" panose="020B0604020202020204" pitchFamily="34" charset="0"/>
                <a:cs typeface="Arial" panose="020B0604020202020204" pitchFamily="34" charset="0"/>
              </a:rPr>
              <a:t>Issue 1, at 34</a:t>
            </a:r>
          </a:p>
          <a:p>
            <a:pPr algn="just"/>
            <a:r>
              <a:rPr lang="en-ZA" sz="1800" b="1" dirty="0">
                <a:latin typeface="Arial" panose="020B0604020202020204" pitchFamily="34" charset="0"/>
                <a:cs typeface="Arial" panose="020B0604020202020204" pitchFamily="34" charset="0"/>
              </a:rPr>
              <a:t>Sibanda, O.S. (2012). Towards Access to Affordable Essential HIV and AIDS Medicine in South Africa: </a:t>
            </a:r>
            <a:r>
              <a:rPr lang="en-ZA" sz="1800" b="1" i="1" dirty="0" smtClean="0">
                <a:latin typeface="Arial" panose="020B0604020202020204" pitchFamily="34" charset="0"/>
                <a:cs typeface="Arial" panose="020B0604020202020204" pitchFamily="34" charset="0"/>
              </a:rPr>
              <a:t>uBuntu</a:t>
            </a:r>
            <a:r>
              <a:rPr lang="en-ZA" sz="1800" b="1" dirty="0" smtClean="0">
                <a:latin typeface="Arial" panose="020B0604020202020204" pitchFamily="34" charset="0"/>
                <a:cs typeface="Arial" panose="020B0604020202020204" pitchFamily="34" charset="0"/>
              </a:rPr>
              <a:t> </a:t>
            </a:r>
            <a:r>
              <a:rPr lang="en-ZA" sz="1800" b="1" dirty="0">
                <a:latin typeface="Arial" panose="020B0604020202020204" pitchFamily="34" charset="0"/>
                <a:cs typeface="Arial" panose="020B0604020202020204" pitchFamily="34" charset="0"/>
              </a:rPr>
              <a:t>and the Essential Facility Access Doctrine Claims. </a:t>
            </a:r>
            <a:r>
              <a:rPr lang="en-ZA" sz="1800" b="1" u="sng" dirty="0">
                <a:latin typeface="Arial" panose="020B0604020202020204" pitchFamily="34" charset="0"/>
                <a:cs typeface="Arial" panose="020B0604020202020204" pitchFamily="34" charset="0"/>
              </a:rPr>
              <a:t> in </a:t>
            </a:r>
            <a:r>
              <a:rPr lang="en-ZA" sz="1800" b="1" dirty="0">
                <a:latin typeface="Arial" panose="020B0604020202020204" pitchFamily="34" charset="0"/>
                <a:cs typeface="Arial" panose="020B0604020202020204" pitchFamily="34" charset="0"/>
              </a:rPr>
              <a:t>Delener N., , </a:t>
            </a:r>
            <a:r>
              <a:rPr lang="en-ZA" sz="1800" b="1" dirty="0" err="1">
                <a:latin typeface="Arial" panose="020B0604020202020204" pitchFamily="34" charset="0"/>
                <a:cs typeface="Arial" panose="020B0604020202020204" pitchFamily="34" charset="0"/>
              </a:rPr>
              <a:t>Fuxman</a:t>
            </a:r>
            <a:r>
              <a:rPr lang="en-ZA" sz="1800" b="1" dirty="0">
                <a:latin typeface="Arial" panose="020B0604020202020204" pitchFamily="34" charset="0"/>
                <a:cs typeface="Arial" panose="020B0604020202020204" pitchFamily="34" charset="0"/>
              </a:rPr>
              <a:t>, l., Lu, F.V &amp; Rodrigues, S. </a:t>
            </a:r>
            <a:r>
              <a:rPr lang="en-ZA" sz="1800" b="1" i="1" dirty="0">
                <a:latin typeface="Arial" panose="020B0604020202020204" pitchFamily="34" charset="0"/>
                <a:cs typeface="Arial" panose="020B0604020202020204" pitchFamily="34" charset="0"/>
              </a:rPr>
              <a:t>Mapping the Global Future: Evolution through Innovation and Excellence</a:t>
            </a:r>
            <a:r>
              <a:rPr lang="en-ZA" sz="1800" b="1" dirty="0">
                <a:latin typeface="Arial" panose="020B0604020202020204" pitchFamily="34" charset="0"/>
                <a:cs typeface="Arial" panose="020B0604020202020204" pitchFamily="34" charset="0"/>
              </a:rPr>
              <a:t>, 948 – 955. Global Business and Technology Association. </a:t>
            </a:r>
            <a:endParaRPr lang="en-US" altLang="en-US" sz="1800" b="1" dirty="0">
              <a:latin typeface="Arial" panose="020B0604020202020204" pitchFamily="34" charset="0"/>
              <a:cs typeface="Arial" panose="020B0604020202020204" pitchFamily="34" charset="0"/>
            </a:endParaRPr>
          </a:p>
          <a:p>
            <a:pPr algn="just">
              <a:buFont typeface="+mj-lt"/>
              <a:buAutoNum type="arabicPeriod"/>
            </a:pPr>
            <a:r>
              <a:rPr lang="en-US" altLang="en-US" sz="1800" b="1" dirty="0">
                <a:latin typeface="Arial" panose="020B0604020202020204" pitchFamily="34" charset="0"/>
                <a:cs typeface="Arial" panose="020B0604020202020204" pitchFamily="34" charset="0"/>
              </a:rPr>
              <a:t>And may others</a:t>
            </a:r>
          </a:p>
          <a:p>
            <a:pPr marL="0" indent="0" algn="just">
              <a:buNone/>
            </a:pPr>
            <a:endParaRPr lang="en-ZA" altLang="en-US" sz="2000" dirty="0"/>
          </a:p>
        </p:txBody>
      </p:sp>
      <p:sp>
        <p:nvSpPr>
          <p:cNvPr id="15364"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fld id="{09D46641-8E1A-4736-89C5-7F98B19C6711}" type="slidenum">
              <a:rPr lang="en-US" altLang="en-US" sz="1400"/>
              <a:pPr>
                <a:spcBef>
                  <a:spcPct val="0"/>
                </a:spcBef>
                <a:buFontTx/>
                <a:buNone/>
              </a:pPr>
              <a:t>31</a:t>
            </a:fld>
            <a:endParaRPr lang="en-US" altLang="en-US" sz="1400"/>
          </a:p>
        </p:txBody>
      </p:sp>
    </p:spTree>
    <p:extLst>
      <p:ext uri="{BB962C8B-B14F-4D97-AF65-F5344CB8AC3E}">
        <p14:creationId xmlns:p14="http://schemas.microsoft.com/office/powerpoint/2010/main" val="29696875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c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958127" cy="6877236"/>
          </a:xfrm>
          <a:prstGeom prst="rect">
            <a:avLst/>
          </a:prstGeom>
        </p:spPr>
      </p:pic>
      <p:sp>
        <p:nvSpPr>
          <p:cNvPr id="3" name="TextBox 2"/>
          <p:cNvSpPr txBox="1"/>
          <p:nvPr/>
        </p:nvSpPr>
        <p:spPr>
          <a:xfrm>
            <a:off x="3403597" y="3203051"/>
            <a:ext cx="3268133" cy="861774"/>
          </a:xfrm>
          <a:prstGeom prst="rect">
            <a:avLst/>
          </a:prstGeom>
          <a:noFill/>
        </p:spPr>
        <p:txBody>
          <a:bodyPr wrap="square" rtlCol="0">
            <a:spAutoFit/>
          </a:bodyPr>
          <a:lstStyle/>
          <a:p>
            <a:r>
              <a:rPr lang="en-US" sz="5000" dirty="0" smtClean="0">
                <a:solidFill>
                  <a:srgbClr val="A62A2E"/>
                </a:solidFill>
                <a:latin typeface="Delargo DT Light"/>
                <a:cs typeface="Delargo DT Light"/>
              </a:rPr>
              <a:t>Thank </a:t>
            </a:r>
            <a:r>
              <a:rPr lang="en-US" sz="5000" dirty="0" smtClean="0">
                <a:solidFill>
                  <a:srgbClr val="A62A2E"/>
                </a:solidFill>
                <a:latin typeface="Delargo DT Bold"/>
                <a:cs typeface="Delargo DT Bold"/>
              </a:rPr>
              <a:t>you</a:t>
            </a:r>
            <a:endParaRPr lang="en-US" sz="5000" dirty="0">
              <a:solidFill>
                <a:srgbClr val="A62A2E"/>
              </a:solidFill>
              <a:latin typeface="Delargo DT Bold"/>
              <a:cs typeface="Delargo DT Bold"/>
            </a:endParaRPr>
          </a:p>
        </p:txBody>
      </p:sp>
    </p:spTree>
    <p:extLst>
      <p:ext uri="{BB962C8B-B14F-4D97-AF65-F5344CB8AC3E}">
        <p14:creationId xmlns:p14="http://schemas.microsoft.com/office/powerpoint/2010/main" val="1746332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553793"/>
          </a:xfrm>
        </p:spPr>
        <p:style>
          <a:lnRef idx="1">
            <a:schemeClr val="accent6"/>
          </a:lnRef>
          <a:fillRef idx="3">
            <a:schemeClr val="accent6"/>
          </a:fillRef>
          <a:effectRef idx="2">
            <a:schemeClr val="accent6"/>
          </a:effectRef>
          <a:fontRef idx="minor">
            <a:schemeClr val="lt1"/>
          </a:fontRef>
        </p:style>
        <p:txBody>
          <a:bodyPr>
            <a:normAutofit/>
          </a:bodyPr>
          <a:lstStyle/>
          <a:p>
            <a:r>
              <a:rPr lang="en-US" sz="2400" b="1" dirty="0" smtClean="0">
                <a:solidFill>
                  <a:srgbClr val="A62A2E"/>
                </a:solidFill>
                <a:latin typeface="Arial" panose="020B0604020202020204" pitchFamily="34" charset="0"/>
                <a:cs typeface="Arial" panose="020B0604020202020204" pitchFamily="34" charset="0"/>
              </a:rPr>
              <a:t>WHAT INFORMS OR SHOULD INFORM OUR CT PROJECT</a:t>
            </a:r>
            <a:endParaRPr lang="en-ZA" sz="2400" b="1" dirty="0">
              <a:solidFill>
                <a:srgbClr val="A62A2E"/>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5300" y="1006997"/>
            <a:ext cx="8915400" cy="5119168"/>
          </a:xfrm>
        </p:spPr>
        <p:txBody>
          <a:bodyPr>
            <a:normAutofit fontScale="62500" lnSpcReduction="20000"/>
          </a:bodyPr>
          <a:lstStyle/>
          <a:p>
            <a:pPr marL="457200" indent="-457200" algn="just">
              <a:buFont typeface="+mj-lt"/>
              <a:buAutoNum type="arabicPeriod"/>
            </a:pPr>
            <a:r>
              <a:rPr lang="en-US" sz="2600" b="1" dirty="0">
                <a:latin typeface="Arial" panose="020B0604020202020204" pitchFamily="34" charset="0"/>
                <a:cs typeface="Arial" panose="020B0604020202020204" pitchFamily="34" charset="0"/>
              </a:rPr>
              <a:t>2011 CLAW Curriculum Transformation Statement. </a:t>
            </a:r>
            <a:endParaRPr lang="en-US" sz="2600" b="1" dirty="0" smtClean="0">
              <a:latin typeface="Arial" panose="020B0604020202020204" pitchFamily="34" charset="0"/>
              <a:cs typeface="Arial" panose="020B0604020202020204" pitchFamily="34" charset="0"/>
            </a:endParaRPr>
          </a:p>
          <a:p>
            <a:pPr marL="457200" indent="-457200" algn="just">
              <a:buFont typeface="+mj-lt"/>
              <a:buAutoNum type="arabicPeriod"/>
            </a:pPr>
            <a:r>
              <a:rPr lang="en-ZA" sz="2600" b="1" dirty="0">
                <a:latin typeface="Arial" panose="020B0604020202020204" pitchFamily="34" charset="0"/>
                <a:cs typeface="Arial" panose="020B0604020202020204" pitchFamily="34" charset="0"/>
              </a:rPr>
              <a:t>South African Human Right Commission Report : </a:t>
            </a:r>
            <a:r>
              <a:rPr lang="en-ZA" sz="2600" b="1" i="1" dirty="0">
                <a:latin typeface="Arial" panose="020B0604020202020204" pitchFamily="34" charset="0"/>
                <a:cs typeface="Arial" panose="020B0604020202020204" pitchFamily="34" charset="0"/>
              </a:rPr>
              <a:t>Transformation at Public Universities in South Africa </a:t>
            </a:r>
            <a:r>
              <a:rPr lang="en-ZA" sz="2600" b="1" dirty="0">
                <a:latin typeface="Arial" panose="020B0604020202020204" pitchFamily="34" charset="0"/>
                <a:cs typeface="Arial" panose="020B0604020202020204" pitchFamily="34" charset="0"/>
              </a:rPr>
              <a:t>relating to curriculum humanisation and transformation</a:t>
            </a:r>
            <a:r>
              <a:rPr lang="en-ZA" sz="2600" b="1" dirty="0" smtClean="0">
                <a:latin typeface="Arial" panose="020B0604020202020204" pitchFamily="34" charset="0"/>
                <a:cs typeface="Arial" panose="020B0604020202020204" pitchFamily="34" charset="0"/>
              </a:rPr>
              <a:t>.</a:t>
            </a:r>
          </a:p>
          <a:p>
            <a:pPr marL="457200" indent="-457200" algn="just">
              <a:buFont typeface="+mj-lt"/>
              <a:buAutoNum type="arabicPeriod"/>
            </a:pPr>
            <a:r>
              <a:rPr lang="en-US" sz="2600" b="1" dirty="0" smtClean="0">
                <a:latin typeface="Arial" panose="020B0604020202020204" pitchFamily="34" charset="0"/>
                <a:cs typeface="Arial" panose="020B0604020202020204" pitchFamily="34" charset="0"/>
              </a:rPr>
              <a:t>Excerpts from  </a:t>
            </a:r>
            <a:r>
              <a:rPr lang="en-US" sz="2600" b="1" i="1" dirty="0">
                <a:latin typeface="Arial" panose="020B0604020202020204" pitchFamily="34" charset="0"/>
                <a:cs typeface="Arial" panose="020B0604020202020204" pitchFamily="34" charset="0"/>
              </a:rPr>
              <a:t>Quality Enhancement </a:t>
            </a:r>
            <a:r>
              <a:rPr lang="en-US" sz="2600" b="1" i="1" dirty="0" smtClean="0">
                <a:latin typeface="Arial" panose="020B0604020202020204" pitchFamily="34" charset="0"/>
                <a:cs typeface="Arial" panose="020B0604020202020204" pitchFamily="34" charset="0"/>
              </a:rPr>
              <a:t>Project: </a:t>
            </a:r>
            <a:r>
              <a:rPr lang="en-US" sz="2600" b="1" i="1" dirty="0">
                <a:latin typeface="Arial" panose="020B0604020202020204" pitchFamily="34" charset="0"/>
                <a:cs typeface="Arial" panose="020B0604020202020204" pitchFamily="34" charset="0"/>
              </a:rPr>
              <a:t>Phase 2 </a:t>
            </a:r>
            <a:r>
              <a:rPr lang="en-US" sz="2600" b="1" dirty="0" smtClean="0">
                <a:latin typeface="Arial" panose="020B0604020202020204" pitchFamily="34" charset="0"/>
                <a:cs typeface="Arial" panose="020B0604020202020204" pitchFamily="34" charset="0"/>
              </a:rPr>
              <a:t>of </a:t>
            </a:r>
            <a:r>
              <a:rPr lang="en-US" sz="2600" b="1" dirty="0">
                <a:latin typeface="Arial" panose="020B0604020202020204" pitchFamily="34" charset="0"/>
                <a:cs typeface="Arial" panose="020B0604020202020204" pitchFamily="34" charset="0"/>
              </a:rPr>
              <a:t>the QEP: Curriculum </a:t>
            </a:r>
            <a:r>
              <a:rPr lang="en-US" sz="2600" b="1" i="1" dirty="0" smtClean="0">
                <a:latin typeface="Arial" panose="020B0604020202020204" pitchFamily="34" charset="0"/>
                <a:cs typeface="Arial" panose="020B0604020202020204" pitchFamily="34" charset="0"/>
              </a:rPr>
              <a:t>Focus </a:t>
            </a:r>
            <a:r>
              <a:rPr lang="en-US" sz="2600" b="1" i="1" dirty="0">
                <a:latin typeface="Arial" panose="020B0604020202020204" pitchFamily="34" charset="0"/>
                <a:cs typeface="Arial" panose="020B0604020202020204" pitchFamily="34" charset="0"/>
              </a:rPr>
              <a:t>Area and Institutional Submission </a:t>
            </a:r>
            <a:r>
              <a:rPr lang="en-US" sz="2600" b="1" i="1" dirty="0" smtClean="0">
                <a:latin typeface="Arial" panose="020B0604020202020204" pitchFamily="34" charset="0"/>
                <a:cs typeface="Arial" panose="020B0604020202020204" pitchFamily="34" charset="0"/>
              </a:rPr>
              <a:t>Specifications: QEP requires, for example, that we address the following questions at </a:t>
            </a:r>
            <a:r>
              <a:rPr lang="en-US" sz="2600" b="1" dirty="0" smtClean="0">
                <a:latin typeface="Arial" panose="020B0604020202020204" pitchFamily="34" charset="0"/>
                <a:cs typeface="Arial" panose="020B0604020202020204" pitchFamily="34" charset="0"/>
              </a:rPr>
              <a:t>the </a:t>
            </a:r>
            <a:r>
              <a:rPr lang="en-US" sz="2600" b="1" dirty="0">
                <a:latin typeface="Arial" panose="020B0604020202020204" pitchFamily="34" charset="0"/>
                <a:cs typeface="Arial" panose="020B0604020202020204" pitchFamily="34" charset="0"/>
              </a:rPr>
              <a:t>institutional </a:t>
            </a:r>
            <a:r>
              <a:rPr lang="en-US" sz="2600" b="1" dirty="0" smtClean="0">
                <a:latin typeface="Arial" panose="020B0604020202020204" pitchFamily="34" charset="0"/>
                <a:cs typeface="Arial" panose="020B0604020202020204" pitchFamily="34" charset="0"/>
              </a:rPr>
              <a:t>level speak to: </a:t>
            </a:r>
            <a:endParaRPr lang="en-US" sz="2600" b="1" dirty="0">
              <a:solidFill>
                <a:srgbClr val="FF0000"/>
              </a:solidFill>
              <a:latin typeface="Arial" panose="020B0604020202020204" pitchFamily="34" charset="0"/>
              <a:cs typeface="Arial" panose="020B0604020202020204" pitchFamily="34" charset="0"/>
            </a:endParaRPr>
          </a:p>
          <a:p>
            <a:pPr marL="457200" indent="-457200" algn="just">
              <a:buFont typeface="+mj-lt"/>
              <a:buAutoNum type="alphaLcParenR"/>
            </a:pPr>
            <a:r>
              <a:rPr lang="en-US" sz="2600" b="1" dirty="0" smtClean="0">
                <a:solidFill>
                  <a:srgbClr val="FF0000"/>
                </a:solidFill>
                <a:latin typeface="Arial" panose="020B0604020202020204" pitchFamily="34" charset="0"/>
                <a:cs typeface="Arial" panose="020B0604020202020204" pitchFamily="34" charset="0"/>
              </a:rPr>
              <a:t>What </a:t>
            </a:r>
            <a:r>
              <a:rPr lang="en-US" sz="2600" b="1" dirty="0">
                <a:solidFill>
                  <a:srgbClr val="FF0000"/>
                </a:solidFill>
                <a:latin typeface="Arial" panose="020B0604020202020204" pitchFamily="34" charset="0"/>
                <a:cs typeface="Arial" panose="020B0604020202020204" pitchFamily="34" charset="0"/>
              </a:rPr>
              <a:t>is the institution’s approach to addressing curriculum renewal and transformation? </a:t>
            </a:r>
          </a:p>
          <a:p>
            <a:pPr marL="457200" indent="-457200" algn="just">
              <a:buFont typeface="+mj-lt"/>
              <a:buAutoNum type="alphaLcParenR"/>
            </a:pPr>
            <a:r>
              <a:rPr lang="en-US" sz="2600" b="1" dirty="0" smtClean="0">
                <a:solidFill>
                  <a:srgbClr val="FF0000"/>
                </a:solidFill>
                <a:latin typeface="Arial" panose="020B0604020202020204" pitchFamily="34" charset="0"/>
                <a:cs typeface="Arial" panose="020B0604020202020204" pitchFamily="34" charset="0"/>
              </a:rPr>
              <a:t>What </a:t>
            </a:r>
            <a:r>
              <a:rPr lang="en-US" sz="2600" b="1" dirty="0">
                <a:solidFill>
                  <a:srgbClr val="FF0000"/>
                </a:solidFill>
                <a:latin typeface="Arial" panose="020B0604020202020204" pitchFamily="34" charset="0"/>
                <a:cs typeface="Arial" panose="020B0604020202020204" pitchFamily="34" charset="0"/>
              </a:rPr>
              <a:t>initiatives have you undertaken in the past few years to address curriculum renewal and transformation that have been successful and how do you know? </a:t>
            </a:r>
            <a:endParaRPr lang="en-US" sz="2600" b="1" dirty="0" smtClean="0">
              <a:solidFill>
                <a:srgbClr val="FF0000"/>
              </a:solidFill>
              <a:latin typeface="Arial" panose="020B0604020202020204" pitchFamily="34" charset="0"/>
              <a:cs typeface="Arial" panose="020B0604020202020204" pitchFamily="34" charset="0"/>
            </a:endParaRPr>
          </a:p>
          <a:p>
            <a:pPr marL="457200" indent="-457200" algn="just">
              <a:buFont typeface="+mj-lt"/>
              <a:buAutoNum type="alphaLcParenR"/>
            </a:pPr>
            <a:r>
              <a:rPr lang="en-US" sz="2600" b="1" dirty="0" smtClean="0">
                <a:solidFill>
                  <a:srgbClr val="FF0000"/>
                </a:solidFill>
                <a:latin typeface="Arial" panose="020B0604020202020204" pitchFamily="34" charset="0"/>
                <a:cs typeface="Arial" panose="020B0604020202020204" pitchFamily="34" charset="0"/>
              </a:rPr>
              <a:t>What thinking/</a:t>
            </a:r>
            <a:r>
              <a:rPr lang="en-US" sz="2600" b="1" dirty="0" err="1" smtClean="0">
                <a:solidFill>
                  <a:srgbClr val="FF0000"/>
                </a:solidFill>
                <a:latin typeface="Arial" panose="020B0604020202020204" pitchFamily="34" charset="0"/>
                <a:cs typeface="Arial" panose="020B0604020202020204" pitchFamily="34" charset="0"/>
              </a:rPr>
              <a:t>theorisation</a:t>
            </a:r>
            <a:r>
              <a:rPr lang="en-US" sz="2600" b="1" dirty="0" smtClean="0">
                <a:solidFill>
                  <a:srgbClr val="FF0000"/>
                </a:solidFill>
                <a:latin typeface="Arial" panose="020B0604020202020204" pitchFamily="34" charset="0"/>
                <a:cs typeface="Arial" panose="020B0604020202020204" pitchFamily="34" charset="0"/>
              </a:rPr>
              <a:t> </a:t>
            </a:r>
            <a:r>
              <a:rPr lang="en-US" sz="2600" b="1" dirty="0">
                <a:solidFill>
                  <a:srgbClr val="FF0000"/>
                </a:solidFill>
                <a:latin typeface="Arial" panose="020B0604020202020204" pitchFamily="34" charset="0"/>
                <a:cs typeface="Arial" panose="020B0604020202020204" pitchFamily="34" charset="0"/>
              </a:rPr>
              <a:t>about the value, purposes, and assumptions about knowledge and higher education have informed the process? </a:t>
            </a:r>
          </a:p>
          <a:p>
            <a:pPr marL="457200" indent="-457200" algn="just">
              <a:buFont typeface="+mj-lt"/>
              <a:buAutoNum type="alphaLcParenR"/>
            </a:pPr>
            <a:r>
              <a:rPr lang="en-US" sz="2600" b="1" dirty="0" smtClean="0">
                <a:solidFill>
                  <a:srgbClr val="FF0000"/>
                </a:solidFill>
                <a:latin typeface="Arial" panose="020B0604020202020204" pitchFamily="34" charset="0"/>
                <a:cs typeface="Arial" panose="020B0604020202020204" pitchFamily="34" charset="0"/>
              </a:rPr>
              <a:t>In </a:t>
            </a:r>
            <a:r>
              <a:rPr lang="en-US" sz="2600" b="1" dirty="0">
                <a:solidFill>
                  <a:srgbClr val="FF0000"/>
                </a:solidFill>
                <a:latin typeface="Arial" panose="020B0604020202020204" pitchFamily="34" charset="0"/>
                <a:cs typeface="Arial" panose="020B0604020202020204" pitchFamily="34" charset="0"/>
              </a:rPr>
              <a:t>response to the student protests in 2015 and 2016, what further changes have been made related to curriculum renewal and transformation? Why were they made and how? Who participated in deciding to make and then making the changes? How are the changes being received by various stakeholders? What effects are the changes having and how do you know? </a:t>
            </a:r>
          </a:p>
          <a:p>
            <a:pPr marL="457200" indent="-457200" algn="just">
              <a:buFont typeface="+mj-lt"/>
              <a:buAutoNum type="alphaLcParenR"/>
            </a:pPr>
            <a:r>
              <a:rPr lang="en-US" sz="2600" b="1" dirty="0" smtClean="0">
                <a:solidFill>
                  <a:srgbClr val="FF0000"/>
                </a:solidFill>
                <a:latin typeface="Arial" panose="020B0604020202020204" pitchFamily="34" charset="0"/>
                <a:cs typeface="Arial" panose="020B0604020202020204" pitchFamily="34" charset="0"/>
              </a:rPr>
              <a:t>What </a:t>
            </a:r>
            <a:r>
              <a:rPr lang="en-US" sz="2600" b="1" dirty="0">
                <a:solidFill>
                  <a:srgbClr val="FF0000"/>
                </a:solidFill>
                <a:latin typeface="Arial" panose="020B0604020202020204" pitchFamily="34" charset="0"/>
                <a:cs typeface="Arial" panose="020B0604020202020204" pitchFamily="34" charset="0"/>
              </a:rPr>
              <a:t>plans are in place for further efforts related to curriculum renewal and transformation in the next year or two? </a:t>
            </a:r>
          </a:p>
          <a:p>
            <a:pPr marL="457200" indent="-457200" algn="just">
              <a:buFont typeface="+mj-lt"/>
              <a:buAutoNum type="alphaLcParenR"/>
            </a:pPr>
            <a:r>
              <a:rPr lang="en-US" sz="2600" b="1" dirty="0" smtClean="0">
                <a:solidFill>
                  <a:srgbClr val="FF0000"/>
                </a:solidFill>
                <a:latin typeface="Arial" panose="020B0604020202020204" pitchFamily="34" charset="0"/>
                <a:cs typeface="Arial" panose="020B0604020202020204" pitchFamily="34" charset="0"/>
              </a:rPr>
              <a:t>What </a:t>
            </a:r>
            <a:r>
              <a:rPr lang="en-US" sz="2600" b="1" dirty="0">
                <a:solidFill>
                  <a:srgbClr val="FF0000"/>
                </a:solidFill>
                <a:latin typeface="Arial" panose="020B0604020202020204" pitchFamily="34" charset="0"/>
                <a:cs typeface="Arial" panose="020B0604020202020204" pitchFamily="34" charset="0"/>
              </a:rPr>
              <a:t>unresolved challenges does the institution need to grapple with related to curriculum renewal and transformation? </a:t>
            </a:r>
          </a:p>
          <a:p>
            <a:endParaRPr lang="en-US" sz="2400" dirty="0"/>
          </a:p>
          <a:p>
            <a:endParaRPr lang="en-ZA"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8324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838200" y="517525"/>
            <a:ext cx="8229600" cy="736088"/>
          </a:xfrm>
          <a:ln>
            <a:headEnd/>
            <a:tailEnd/>
          </a:ln>
        </p:spPr>
        <p:style>
          <a:lnRef idx="1">
            <a:schemeClr val="accent6"/>
          </a:lnRef>
          <a:fillRef idx="3">
            <a:schemeClr val="accent6"/>
          </a:fillRef>
          <a:effectRef idx="2">
            <a:schemeClr val="accent6"/>
          </a:effectRef>
          <a:fontRef idx="minor">
            <a:schemeClr val="lt1"/>
          </a:fontRef>
        </p:style>
        <p:txBody>
          <a:bodyPr/>
          <a:lstStyle/>
          <a:p>
            <a:r>
              <a:rPr lang="en-US" altLang="en-US" sz="1800" b="1" dirty="0">
                <a:solidFill>
                  <a:schemeClr val="tx1"/>
                </a:solidFill>
                <a:latin typeface="Arial" panose="020B0604020202020204" pitchFamily="34" charset="0"/>
                <a:cs typeface="Arial" panose="020B0604020202020204" pitchFamily="34" charset="0"/>
              </a:rPr>
              <a:t>THE 8 GENERAL ISSUES TO DEAL WITH WHEN CONSIDERING CURRICULAR</a:t>
            </a:r>
            <a:endParaRPr lang="en-ZA" altLang="en-US" sz="1800" b="1"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04568" y="1614950"/>
            <a:ext cx="8229600" cy="4352670"/>
          </a:xfrm>
        </p:spPr>
        <p:txBody>
          <a:bodyPr>
            <a:normAutofit fontScale="62500" lnSpcReduction="20000"/>
          </a:bodyPr>
          <a:lstStyle/>
          <a:p>
            <a:pPr marL="514350" indent="-514350" algn="just">
              <a:buFont typeface="+mj-lt"/>
              <a:buAutoNum type="arabicPeriod"/>
              <a:defRPr/>
            </a:pPr>
            <a:r>
              <a:rPr lang="en-ZA" b="1" dirty="0">
                <a:solidFill>
                  <a:srgbClr val="7030A0"/>
                </a:solidFill>
                <a:latin typeface="Arial" panose="020B0604020202020204" pitchFamily="34" charset="0"/>
                <a:cs typeface="Arial" panose="020B0604020202020204" pitchFamily="34" charset="0"/>
              </a:rPr>
              <a:t>E</a:t>
            </a:r>
            <a:r>
              <a:rPr lang="en-ZA" b="1" dirty="0" smtClean="0">
                <a:solidFill>
                  <a:srgbClr val="7030A0"/>
                </a:solidFill>
                <a:latin typeface="Arial" panose="020B0604020202020204" pitchFamily="34" charset="0"/>
                <a:cs typeface="Arial" panose="020B0604020202020204" pitchFamily="34" charset="0"/>
              </a:rPr>
              <a:t>pistemological </a:t>
            </a:r>
            <a:r>
              <a:rPr lang="en-ZA" b="1" dirty="0" smtClean="0">
                <a:latin typeface="Arial" panose="020B0604020202020204" pitchFamily="34" charset="0"/>
                <a:cs typeface="Arial" panose="020B0604020202020204" pitchFamily="34" charset="0"/>
              </a:rPr>
              <a:t>= What </a:t>
            </a:r>
            <a:r>
              <a:rPr lang="en-ZA" b="1" dirty="0">
                <a:latin typeface="Arial" panose="020B0604020202020204" pitchFamily="34" charset="0"/>
                <a:cs typeface="Arial" panose="020B0604020202020204" pitchFamily="34" charset="0"/>
              </a:rPr>
              <a:t>should count as knowledge</a:t>
            </a:r>
            <a:r>
              <a:rPr lang="en-ZA" b="1" dirty="0" smtClean="0">
                <a:latin typeface="Arial" panose="020B0604020202020204" pitchFamily="34" charset="0"/>
                <a:cs typeface="Arial" panose="020B0604020202020204" pitchFamily="34" charset="0"/>
              </a:rPr>
              <a:t>?;</a:t>
            </a:r>
            <a:endParaRPr lang="en-ZA" b="1" dirty="0">
              <a:latin typeface="Arial" panose="020B0604020202020204" pitchFamily="34" charset="0"/>
              <a:cs typeface="Arial" panose="020B0604020202020204" pitchFamily="34" charset="0"/>
            </a:endParaRPr>
          </a:p>
          <a:p>
            <a:pPr marL="514350" indent="-514350" algn="just">
              <a:buFont typeface="+mj-lt"/>
              <a:buAutoNum type="arabicPeriod"/>
              <a:defRPr/>
            </a:pPr>
            <a:r>
              <a:rPr lang="en-ZA" b="1" dirty="0" smtClean="0">
                <a:solidFill>
                  <a:srgbClr val="7030A0"/>
                </a:solidFill>
                <a:latin typeface="Arial" panose="020B0604020202020204" pitchFamily="34" charset="0"/>
                <a:cs typeface="Arial" panose="020B0604020202020204" pitchFamily="34" charset="0"/>
              </a:rPr>
              <a:t>Political  </a:t>
            </a:r>
            <a:r>
              <a:rPr lang="en-ZA" b="1" dirty="0" smtClean="0">
                <a:latin typeface="Arial" panose="020B0604020202020204" pitchFamily="34" charset="0"/>
                <a:cs typeface="Arial" panose="020B0604020202020204" pitchFamily="34" charset="0"/>
              </a:rPr>
              <a:t>= Who </a:t>
            </a:r>
            <a:r>
              <a:rPr lang="en-ZA" b="1" dirty="0">
                <a:latin typeface="Arial" panose="020B0604020202020204" pitchFamily="34" charset="0"/>
                <a:cs typeface="Arial" panose="020B0604020202020204" pitchFamily="34" charset="0"/>
              </a:rPr>
              <a:t>shall control the selection and distribution of </a:t>
            </a:r>
            <a:r>
              <a:rPr lang="en-ZA" b="1" dirty="0" smtClean="0">
                <a:latin typeface="Arial" panose="020B0604020202020204" pitchFamily="34" charset="0"/>
                <a:cs typeface="Arial" panose="020B0604020202020204" pitchFamily="34" charset="0"/>
              </a:rPr>
              <a:t>knowledge;</a:t>
            </a:r>
            <a:endParaRPr lang="en-ZA" b="1" dirty="0">
              <a:latin typeface="Arial" panose="020B0604020202020204" pitchFamily="34" charset="0"/>
              <a:cs typeface="Arial" panose="020B0604020202020204" pitchFamily="34" charset="0"/>
            </a:endParaRPr>
          </a:p>
          <a:p>
            <a:pPr marL="514350" indent="-514350" algn="just">
              <a:buFont typeface="+mj-lt"/>
              <a:buAutoNum type="arabicPeriod"/>
              <a:defRPr/>
            </a:pPr>
            <a:r>
              <a:rPr lang="en-ZA" b="1" dirty="0" smtClean="0">
                <a:solidFill>
                  <a:srgbClr val="7030A0"/>
                </a:solidFill>
                <a:latin typeface="Arial" panose="020B0604020202020204" pitchFamily="34" charset="0"/>
                <a:cs typeface="Arial" panose="020B0604020202020204" pitchFamily="34" charset="0"/>
              </a:rPr>
              <a:t>Economic </a:t>
            </a:r>
            <a:r>
              <a:rPr lang="en-ZA" b="1" dirty="0" smtClean="0">
                <a:latin typeface="Arial" panose="020B0604020202020204" pitchFamily="34" charset="0"/>
                <a:cs typeface="Arial" panose="020B0604020202020204" pitchFamily="34" charset="0"/>
              </a:rPr>
              <a:t>= How </a:t>
            </a:r>
            <a:r>
              <a:rPr lang="en-ZA" b="1" dirty="0">
                <a:latin typeface="Arial" panose="020B0604020202020204" pitchFamily="34" charset="0"/>
                <a:cs typeface="Arial" panose="020B0604020202020204" pitchFamily="34" charset="0"/>
              </a:rPr>
              <a:t>is the control of knowledge linked to the existing and unequal distribution of power, goods, and services in society</a:t>
            </a:r>
            <a:r>
              <a:rPr lang="en-ZA" b="1" dirty="0" smtClean="0">
                <a:latin typeface="Arial" panose="020B0604020202020204" pitchFamily="34" charset="0"/>
                <a:cs typeface="Arial" panose="020B0604020202020204" pitchFamily="34" charset="0"/>
              </a:rPr>
              <a:t>?;</a:t>
            </a:r>
            <a:endParaRPr lang="en-ZA" b="1" dirty="0">
              <a:latin typeface="Arial" panose="020B0604020202020204" pitchFamily="34" charset="0"/>
              <a:cs typeface="Arial" panose="020B0604020202020204" pitchFamily="34" charset="0"/>
            </a:endParaRPr>
          </a:p>
          <a:p>
            <a:pPr marL="514350" indent="-514350" algn="just">
              <a:buFont typeface="+mj-lt"/>
              <a:buAutoNum type="arabicPeriod"/>
              <a:defRPr/>
            </a:pPr>
            <a:r>
              <a:rPr lang="en-ZA" b="1" dirty="0" smtClean="0">
                <a:solidFill>
                  <a:srgbClr val="7030A0"/>
                </a:solidFill>
                <a:latin typeface="Arial" panose="020B0604020202020204" pitchFamily="34" charset="0"/>
                <a:cs typeface="Arial" panose="020B0604020202020204" pitchFamily="34" charset="0"/>
              </a:rPr>
              <a:t>Ideological </a:t>
            </a:r>
            <a:r>
              <a:rPr lang="en-ZA" b="1" dirty="0" smtClean="0">
                <a:latin typeface="Arial" panose="020B0604020202020204" pitchFamily="34" charset="0"/>
                <a:cs typeface="Arial" panose="020B0604020202020204" pitchFamily="34" charset="0"/>
              </a:rPr>
              <a:t>= What </a:t>
            </a:r>
            <a:r>
              <a:rPr lang="en-ZA" b="1" dirty="0">
                <a:latin typeface="Arial" panose="020B0604020202020204" pitchFamily="34" charset="0"/>
                <a:cs typeface="Arial" panose="020B0604020202020204" pitchFamily="34" charset="0"/>
              </a:rPr>
              <a:t>knowledge is of most worth</a:t>
            </a:r>
            <a:r>
              <a:rPr lang="en-ZA" b="1" dirty="0" smtClean="0">
                <a:latin typeface="Arial" panose="020B0604020202020204" pitchFamily="34" charset="0"/>
                <a:cs typeface="Arial" panose="020B0604020202020204" pitchFamily="34" charset="0"/>
              </a:rPr>
              <a:t>?;</a:t>
            </a:r>
            <a:endParaRPr lang="en-ZA" b="1" dirty="0">
              <a:latin typeface="Arial" panose="020B0604020202020204" pitchFamily="34" charset="0"/>
              <a:cs typeface="Arial" panose="020B0604020202020204" pitchFamily="34" charset="0"/>
            </a:endParaRPr>
          </a:p>
          <a:p>
            <a:pPr marL="514350" indent="-514350" algn="just">
              <a:buFont typeface="+mj-lt"/>
              <a:buAutoNum type="arabicPeriod"/>
              <a:defRPr/>
            </a:pPr>
            <a:r>
              <a:rPr lang="en-ZA" b="1" dirty="0" smtClean="0">
                <a:solidFill>
                  <a:srgbClr val="7030A0"/>
                </a:solidFill>
                <a:latin typeface="Arial" panose="020B0604020202020204" pitchFamily="34" charset="0"/>
                <a:cs typeface="Arial" panose="020B0604020202020204" pitchFamily="34" charset="0"/>
              </a:rPr>
              <a:t>Technical </a:t>
            </a:r>
            <a:r>
              <a:rPr lang="en-ZA" b="1" dirty="0" smtClean="0">
                <a:latin typeface="Arial" panose="020B0604020202020204" pitchFamily="34" charset="0"/>
                <a:cs typeface="Arial" panose="020B0604020202020204" pitchFamily="34" charset="0"/>
              </a:rPr>
              <a:t>= how </a:t>
            </a:r>
            <a:r>
              <a:rPr lang="en-ZA" b="1" dirty="0">
                <a:latin typeface="Arial" panose="020B0604020202020204" pitchFamily="34" charset="0"/>
                <a:cs typeface="Arial" panose="020B0604020202020204" pitchFamily="34" charset="0"/>
              </a:rPr>
              <a:t>shall curricular knowledge be made accessible to students</a:t>
            </a:r>
            <a:r>
              <a:rPr lang="en-ZA" b="1" dirty="0" smtClean="0">
                <a:latin typeface="Arial" panose="020B0604020202020204" pitchFamily="34" charset="0"/>
                <a:cs typeface="Arial" panose="020B0604020202020204" pitchFamily="34" charset="0"/>
              </a:rPr>
              <a:t>?;</a:t>
            </a:r>
            <a:endParaRPr lang="en-ZA" b="1" dirty="0">
              <a:latin typeface="Arial" panose="020B0604020202020204" pitchFamily="34" charset="0"/>
              <a:cs typeface="Arial" panose="020B0604020202020204" pitchFamily="34" charset="0"/>
            </a:endParaRPr>
          </a:p>
          <a:p>
            <a:pPr marL="514350" indent="-514350" algn="just">
              <a:buFont typeface="+mj-lt"/>
              <a:buAutoNum type="arabicPeriod"/>
              <a:defRPr/>
            </a:pPr>
            <a:r>
              <a:rPr lang="en-ZA" b="1" dirty="0">
                <a:solidFill>
                  <a:srgbClr val="7030A0"/>
                </a:solidFill>
                <a:latin typeface="Arial" panose="020B0604020202020204" pitchFamily="34" charset="0"/>
                <a:cs typeface="Arial" panose="020B0604020202020204" pitchFamily="34" charset="0"/>
              </a:rPr>
              <a:t>A</a:t>
            </a:r>
            <a:r>
              <a:rPr lang="en-ZA" b="1" dirty="0" smtClean="0">
                <a:solidFill>
                  <a:srgbClr val="7030A0"/>
                </a:solidFill>
                <a:latin typeface="Arial" panose="020B0604020202020204" pitchFamily="34" charset="0"/>
                <a:cs typeface="Arial" panose="020B0604020202020204" pitchFamily="34" charset="0"/>
              </a:rPr>
              <a:t>esthetic </a:t>
            </a:r>
            <a:r>
              <a:rPr lang="en-ZA" b="1" dirty="0" smtClean="0">
                <a:latin typeface="Arial" panose="020B0604020202020204" pitchFamily="34" charset="0"/>
                <a:cs typeface="Arial" panose="020B0604020202020204" pitchFamily="34" charset="0"/>
              </a:rPr>
              <a:t> = How </a:t>
            </a:r>
            <a:r>
              <a:rPr lang="en-ZA" b="1" dirty="0">
                <a:latin typeface="Arial" panose="020B0604020202020204" pitchFamily="34" charset="0"/>
                <a:cs typeface="Arial" panose="020B0604020202020204" pitchFamily="34" charset="0"/>
              </a:rPr>
              <a:t>do we act “artfully” as </a:t>
            </a:r>
            <a:r>
              <a:rPr lang="en-ZA" b="1" dirty="0" smtClean="0">
                <a:latin typeface="Arial" panose="020B0604020202020204" pitchFamily="34" charset="0"/>
                <a:cs typeface="Arial" panose="020B0604020202020204" pitchFamily="34" charset="0"/>
              </a:rPr>
              <a:t>designers [of our modules]?;</a:t>
            </a:r>
            <a:endParaRPr lang="en-ZA" b="1" dirty="0">
              <a:latin typeface="Arial" panose="020B0604020202020204" pitchFamily="34" charset="0"/>
              <a:cs typeface="Arial" panose="020B0604020202020204" pitchFamily="34" charset="0"/>
            </a:endParaRPr>
          </a:p>
          <a:p>
            <a:pPr marL="514350" indent="-514350" algn="just">
              <a:buFont typeface="+mj-lt"/>
              <a:buAutoNum type="arabicPeriod"/>
              <a:defRPr/>
            </a:pPr>
            <a:r>
              <a:rPr lang="en-ZA" b="1" dirty="0" smtClean="0">
                <a:solidFill>
                  <a:srgbClr val="7030A0"/>
                </a:solidFill>
                <a:latin typeface="Arial" panose="020B0604020202020204" pitchFamily="34" charset="0"/>
                <a:cs typeface="Arial" panose="020B0604020202020204" pitchFamily="34" charset="0"/>
              </a:rPr>
              <a:t>Ethical </a:t>
            </a:r>
            <a:r>
              <a:rPr lang="en-ZA" b="1" dirty="0" smtClean="0">
                <a:latin typeface="Arial" panose="020B0604020202020204" pitchFamily="34" charset="0"/>
                <a:cs typeface="Arial" panose="020B0604020202020204" pitchFamily="34" charset="0"/>
              </a:rPr>
              <a:t>= How </a:t>
            </a:r>
            <a:r>
              <a:rPr lang="en-ZA" b="1" dirty="0">
                <a:latin typeface="Arial" panose="020B0604020202020204" pitchFamily="34" charset="0"/>
                <a:cs typeface="Arial" panose="020B0604020202020204" pitchFamily="34" charset="0"/>
              </a:rPr>
              <a:t>shall we treat others responsibly and justly in education</a:t>
            </a:r>
            <a:r>
              <a:rPr lang="en-ZA" b="1" dirty="0" smtClean="0">
                <a:latin typeface="Arial" panose="020B0604020202020204" pitchFamily="34" charset="0"/>
                <a:cs typeface="Arial" panose="020B0604020202020204" pitchFamily="34" charset="0"/>
              </a:rPr>
              <a:t>?; </a:t>
            </a:r>
            <a:r>
              <a:rPr lang="en-ZA" b="1" dirty="0">
                <a:latin typeface="Arial" panose="020B0604020202020204" pitchFamily="34" charset="0"/>
                <a:cs typeface="Arial" panose="020B0604020202020204" pitchFamily="34" charset="0"/>
              </a:rPr>
              <a:t>and </a:t>
            </a:r>
          </a:p>
          <a:p>
            <a:pPr marL="514350" indent="-514350" algn="just">
              <a:buFont typeface="+mj-lt"/>
              <a:buAutoNum type="arabicPeriod"/>
              <a:defRPr/>
            </a:pPr>
            <a:r>
              <a:rPr lang="en-ZA" b="1" dirty="0" smtClean="0">
                <a:solidFill>
                  <a:srgbClr val="7030A0"/>
                </a:solidFill>
                <a:latin typeface="Arial" panose="020B0604020202020204" pitchFamily="34" charset="0"/>
                <a:cs typeface="Arial" panose="020B0604020202020204" pitchFamily="34" charset="0"/>
              </a:rPr>
              <a:t>Historical </a:t>
            </a:r>
            <a:r>
              <a:rPr lang="en-ZA" b="1" dirty="0" smtClean="0">
                <a:latin typeface="Arial" panose="020B0604020202020204" pitchFamily="34" charset="0"/>
                <a:cs typeface="Arial" panose="020B0604020202020204" pitchFamily="34" charset="0"/>
              </a:rPr>
              <a:t>= What </a:t>
            </a:r>
            <a:r>
              <a:rPr lang="en-ZA" b="1" dirty="0">
                <a:latin typeface="Arial" panose="020B0604020202020204" pitchFamily="34" charset="0"/>
                <a:cs typeface="Arial" panose="020B0604020202020204" pitchFamily="34" charset="0"/>
              </a:rPr>
              <a:t>traditions in the field already exist to help us answer these questions</a:t>
            </a:r>
            <a:r>
              <a:rPr lang="en-ZA"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a:t>
            </a:r>
            <a:r>
              <a:rPr lang="en-ZA" b="1" dirty="0">
                <a:latin typeface="Arial" panose="020B0604020202020204" pitchFamily="34" charset="0"/>
                <a:cs typeface="Arial" panose="020B0604020202020204" pitchFamily="34" charset="0"/>
              </a:rPr>
              <a:t>Beyer and </a:t>
            </a:r>
            <a:r>
              <a:rPr lang="en-ZA" b="1" dirty="0" smtClean="0">
                <a:latin typeface="Arial" panose="020B0604020202020204" pitchFamily="34" charset="0"/>
                <a:cs typeface="Arial" panose="020B0604020202020204" pitchFamily="34" charset="0"/>
              </a:rPr>
              <a:t>Apple, 1988</a:t>
            </a:r>
            <a:r>
              <a:rPr lang="en-ZA" b="1" dirty="0">
                <a:latin typeface="Arial" panose="020B0604020202020204" pitchFamily="34" charset="0"/>
                <a:cs typeface="Arial" panose="020B0604020202020204" pitchFamily="34" charset="0"/>
              </a:rPr>
              <a:t>: </a:t>
            </a:r>
            <a:r>
              <a:rPr lang="en-ZA" b="1" dirty="0" smtClean="0">
                <a:latin typeface="Arial" panose="020B0604020202020204" pitchFamily="34" charset="0"/>
                <a:cs typeface="Arial" panose="020B0604020202020204" pitchFamily="34" charset="0"/>
              </a:rPr>
              <a:t>5)</a:t>
            </a:r>
            <a:endParaRPr lang="en-ZA" b="1" dirty="0">
              <a:latin typeface="Arial" panose="020B0604020202020204" pitchFamily="34" charset="0"/>
              <a:cs typeface="Arial" panose="020B0604020202020204" pitchFamily="34" charset="0"/>
            </a:endParaRPr>
          </a:p>
        </p:txBody>
      </p:sp>
      <p:sp>
        <p:nvSpPr>
          <p:cNvPr id="14340"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fld id="{336CAF61-A985-4E1A-B3D0-DE93B9C919DF}" type="slidenum">
              <a:rPr lang="en-US" altLang="en-US" sz="1400"/>
              <a:pPr>
                <a:spcBef>
                  <a:spcPct val="0"/>
                </a:spcBef>
                <a:buFontTx/>
                <a:buNone/>
              </a:pPr>
              <a:t>5</a:t>
            </a:fld>
            <a:endParaRPr lang="en-US" altLang="en-US" sz="1400"/>
          </a:p>
        </p:txBody>
      </p:sp>
      <p:pic>
        <p:nvPicPr>
          <p:cNvPr id="14341" name="Picture 5" descr="C:\Documents and Settings\vdbijc\Local Settings\Temporary Internet Files\Content.IE5\OUG0AQ2B\MM900283575[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47714" y="517525"/>
            <a:ext cx="782637"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6" descr="C:\Documents and Settings\vdbijc\Local Settings\Temporary Internet Files\Content.IE5\7WI1Q88A\MM900189242[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447089" y="635001"/>
            <a:ext cx="784225" cy="286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5890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066800" y="609600"/>
            <a:ext cx="7772400" cy="457200"/>
          </a:xfrm>
        </p:spPr>
        <p:style>
          <a:lnRef idx="1">
            <a:schemeClr val="accent6"/>
          </a:lnRef>
          <a:fillRef idx="3">
            <a:schemeClr val="accent6"/>
          </a:fillRef>
          <a:effectRef idx="2">
            <a:schemeClr val="accent6"/>
          </a:effectRef>
          <a:fontRef idx="minor">
            <a:schemeClr val="lt1"/>
          </a:fontRef>
        </p:style>
        <p:txBody>
          <a:bodyPr/>
          <a:lstStyle/>
          <a:p>
            <a:r>
              <a:rPr lang="en-US" altLang="en-US" sz="1600" b="1">
                <a:solidFill>
                  <a:schemeClr val="tx1"/>
                </a:solidFill>
                <a:latin typeface="Arial" panose="020B0604020202020204" pitchFamily="34" charset="0"/>
                <a:cs typeface="Arial" panose="020B0604020202020204" pitchFamily="34" charset="0"/>
              </a:rPr>
              <a:t>TRANSFORMATION AND DECOLONISING THE CURRICULUM</a:t>
            </a:r>
            <a:endParaRPr lang="en-ZA" altLang="en-US" sz="1600" b="1">
              <a:solidFill>
                <a:schemeClr val="tx1"/>
              </a:solidFill>
              <a:latin typeface="Arial" panose="020B0604020202020204" pitchFamily="34" charset="0"/>
              <a:cs typeface="Arial" panose="020B0604020202020204" pitchFamily="34" charset="0"/>
            </a:endParaRPr>
          </a:p>
        </p:txBody>
      </p:sp>
      <p:sp>
        <p:nvSpPr>
          <p:cNvPr id="7171" name="Content Placeholder 2"/>
          <p:cNvSpPr>
            <a:spLocks noGrp="1"/>
          </p:cNvSpPr>
          <p:nvPr>
            <p:ph idx="1"/>
          </p:nvPr>
        </p:nvSpPr>
        <p:spPr>
          <a:xfrm>
            <a:off x="1066800" y="1219200"/>
            <a:ext cx="7772400" cy="4876800"/>
          </a:xfrm>
        </p:spPr>
        <p:txBody>
          <a:bodyPr/>
          <a:lstStyle/>
          <a:p>
            <a:pPr algn="just">
              <a:buFont typeface="+mj-lt"/>
              <a:buAutoNum type="arabicPeriod"/>
            </a:pPr>
            <a:r>
              <a:rPr lang="en-US" altLang="en-US" sz="1200" b="1" dirty="0">
                <a:latin typeface="Arial" panose="020B0604020202020204" pitchFamily="34" charset="0"/>
                <a:cs typeface="Arial" panose="020B0604020202020204" pitchFamily="34" charset="0"/>
              </a:rPr>
              <a:t>Ngugi wa Thiong’o’s </a:t>
            </a:r>
            <a:r>
              <a:rPr lang="en-US" altLang="en-US" sz="1200" b="1" i="1" dirty="0">
                <a:latin typeface="Arial" panose="020B0604020202020204" pitchFamily="34" charset="0"/>
                <a:cs typeface="Arial" panose="020B0604020202020204" pitchFamily="34" charset="0"/>
              </a:rPr>
              <a:t>Decolonising the Mind: The Politics of Language in African Literature</a:t>
            </a:r>
            <a:r>
              <a:rPr lang="en-US" altLang="en-US" sz="1200" b="1" dirty="0">
                <a:latin typeface="Arial" panose="020B0604020202020204" pitchFamily="34" charset="0"/>
                <a:cs typeface="Arial" panose="020B0604020202020204" pitchFamily="34" charset="0"/>
              </a:rPr>
              <a:t> (1981:94) : Consider “relevance to our situation … [</a:t>
            </a:r>
            <a:r>
              <a:rPr lang="en-US" altLang="en-US" sz="1200" b="1" i="1" dirty="0">
                <a:latin typeface="Arial" panose="020B0604020202020204" pitchFamily="34" charset="0"/>
                <a:cs typeface="Arial" panose="020B0604020202020204" pitchFamily="34" charset="0"/>
              </a:rPr>
              <a:t>and the</a:t>
            </a:r>
            <a:r>
              <a:rPr lang="en-US" altLang="en-US" sz="1200" b="1" dirty="0">
                <a:latin typeface="Arial" panose="020B0604020202020204" pitchFamily="34" charset="0"/>
                <a:cs typeface="Arial" panose="020B0604020202020204" pitchFamily="34" charset="0"/>
              </a:rPr>
              <a:t>] contribution towards understanding ourselves’. </a:t>
            </a:r>
          </a:p>
          <a:p>
            <a:pPr algn="just">
              <a:buFont typeface="+mj-lt"/>
              <a:buAutoNum type="arabicPeriod"/>
            </a:pPr>
            <a:r>
              <a:rPr lang="en-US" altLang="en-US" sz="1200" b="1" dirty="0">
                <a:latin typeface="Arial" panose="020B0604020202020204" pitchFamily="34" charset="0"/>
                <a:cs typeface="Arial" panose="020B0604020202020204" pitchFamily="34" charset="0"/>
              </a:rPr>
              <a:t>Harry Garuba of Kenya’s ( </a:t>
            </a:r>
            <a:r>
              <a:rPr lang="en-US" altLang="en-US" sz="1200" b="1" i="1" dirty="0">
                <a:latin typeface="Arial" panose="020B0604020202020204" pitchFamily="34" charset="0"/>
                <a:cs typeface="Arial" panose="020B0604020202020204" pitchFamily="34" charset="0"/>
              </a:rPr>
              <a:t>What is an African Curriculum </a:t>
            </a:r>
            <a:r>
              <a:rPr lang="en-US" altLang="en-US" sz="1200" b="1" dirty="0">
                <a:latin typeface="Arial" panose="020B0604020202020204" pitchFamily="34" charset="0"/>
                <a:cs typeface="Arial" panose="020B0604020202020204" pitchFamily="34" charset="0"/>
                <a:hlinkClick r:id="rId2"/>
              </a:rPr>
              <a:t>http://mg.co.za/article/2015-04-17-what-is-an-african-curriculum/</a:t>
            </a:r>
            <a:r>
              <a:rPr lang="en-US" altLang="en-US" sz="1200" b="1" dirty="0">
                <a:latin typeface="Arial" panose="020B0604020202020204" pitchFamily="34" charset="0"/>
                <a:cs typeface="Arial" panose="020B0604020202020204" pitchFamily="34" charset="0"/>
              </a:rPr>
              <a:t> </a:t>
            </a:r>
            <a:r>
              <a:rPr lang="en-US" altLang="en-US" sz="1200" b="1" dirty="0">
                <a:latin typeface="Arial" panose="020B0604020202020204" pitchFamily="34" charset="0"/>
                <a:cs typeface="Arial" panose="020B0604020202020204" pitchFamily="34" charset="0"/>
                <a:hlinkClick r:id="rId3"/>
              </a:rPr>
              <a:t>2015</a:t>
            </a:r>
            <a:r>
              <a:rPr lang="en-US" altLang="en-US" sz="1200" b="1" dirty="0">
                <a:latin typeface="Arial" panose="020B0604020202020204" pitchFamily="34" charset="0"/>
                <a:cs typeface="Arial" panose="020B0604020202020204" pitchFamily="34" charset="0"/>
              </a:rPr>
              <a:t> ) consider as central transformation of the curriculum “fundamental question of place, perspective and orientation”</a:t>
            </a:r>
          </a:p>
          <a:p>
            <a:pPr algn="just">
              <a:buFont typeface="+mj-lt"/>
              <a:buAutoNum type="arabicPeriod"/>
            </a:pPr>
            <a:r>
              <a:rPr lang="en-US" altLang="en-US" sz="1200" b="1" dirty="0" err="1">
                <a:latin typeface="Arial" panose="020B0604020202020204" pitchFamily="34" charset="0"/>
                <a:cs typeface="Arial" panose="020B0604020202020204" pitchFamily="34" charset="0"/>
              </a:rPr>
              <a:t>Guruba</a:t>
            </a:r>
            <a:r>
              <a:rPr lang="en-US" altLang="en-US" sz="1200" b="1" dirty="0">
                <a:latin typeface="Arial" panose="020B0604020202020204" pitchFamily="34" charset="0"/>
                <a:cs typeface="Arial" panose="020B0604020202020204" pitchFamily="34" charset="0"/>
              </a:rPr>
              <a:t> Approaches:</a:t>
            </a:r>
          </a:p>
          <a:p>
            <a:pPr algn="just">
              <a:buFont typeface="Wingdings" panose="05000000000000000000" pitchFamily="2" charset="2"/>
              <a:buChar char="v"/>
            </a:pPr>
            <a:r>
              <a:rPr lang="en-US" altLang="en-US" sz="1200" b="1" dirty="0">
                <a:latin typeface="Arial" panose="020B0604020202020204" pitchFamily="34" charset="0"/>
                <a:cs typeface="Arial" panose="020B0604020202020204" pitchFamily="34" charset="0"/>
              </a:rPr>
              <a:t>Content-driven additive approach:  </a:t>
            </a:r>
          </a:p>
          <a:p>
            <a:pPr algn="just">
              <a:buFont typeface="Arial" panose="020B0604020202020204" pitchFamily="34" charset="0"/>
              <a:buChar char="→"/>
            </a:pPr>
            <a:r>
              <a:rPr lang="en-US" altLang="en-US" sz="1200" b="1" dirty="0">
                <a:latin typeface="Arial" panose="020B0604020202020204" pitchFamily="34" charset="0"/>
                <a:cs typeface="Arial" panose="020B0604020202020204" pitchFamily="34" charset="0"/>
              </a:rPr>
              <a:t>Seeks to expand the curriculum already in place’. </a:t>
            </a:r>
          </a:p>
          <a:p>
            <a:pPr algn="just">
              <a:buFont typeface="Arial" panose="020B0604020202020204" pitchFamily="34" charset="0"/>
              <a:buChar char="→"/>
            </a:pPr>
            <a:r>
              <a:rPr lang="en-US" altLang="en-US" sz="1200" b="1" dirty="0">
                <a:latin typeface="Arial" panose="020B0604020202020204" pitchFamily="34" charset="0"/>
                <a:cs typeface="Arial" panose="020B0604020202020204" pitchFamily="34" charset="0"/>
              </a:rPr>
              <a:t>PROBLEM- Encourages maintenance of </a:t>
            </a:r>
            <a:r>
              <a:rPr lang="en-US" altLang="en-US" sz="1200" b="1" i="1" dirty="0">
                <a:latin typeface="Arial" panose="020B0604020202020204" pitchFamily="34" charset="0"/>
                <a:cs typeface="Arial" panose="020B0604020202020204" pitchFamily="34" charset="0"/>
              </a:rPr>
              <a:t>status quo</a:t>
            </a:r>
          </a:p>
          <a:p>
            <a:pPr algn="just">
              <a:buFont typeface="Wingdings" panose="05000000000000000000" pitchFamily="2" charset="2"/>
              <a:buChar char="v"/>
            </a:pPr>
            <a:r>
              <a:rPr lang="en-US" altLang="en-US" sz="1200" b="1" dirty="0">
                <a:latin typeface="Arial" panose="020B0604020202020204" pitchFamily="34" charset="0"/>
                <a:cs typeface="Arial" panose="020B0604020202020204" pitchFamily="34" charset="0"/>
              </a:rPr>
              <a:t>Contrapuntal Thinking Approach: </a:t>
            </a:r>
          </a:p>
          <a:p>
            <a:pPr algn="just">
              <a:buFont typeface="Arial" panose="020B0604020202020204" pitchFamily="34" charset="0"/>
              <a:buChar char="→"/>
            </a:pPr>
            <a:r>
              <a:rPr lang="en-US" altLang="en-US" sz="1200" b="1" dirty="0">
                <a:latin typeface="Arial" panose="020B0604020202020204" pitchFamily="34" charset="0"/>
                <a:cs typeface="Arial" panose="020B0604020202020204" pitchFamily="34" charset="0"/>
              </a:rPr>
              <a:t>‘contrapuntal thinking at every level; it needs a contrapuntal pedagogy that brings the knowledge of the marginalised to bear on our teaching. rethink how the object of study itself is constituted’ and then reconstruct it and bring about fundamental change’. </a:t>
            </a:r>
          </a:p>
          <a:p>
            <a:pPr algn="just">
              <a:buFont typeface="Arial" panose="020B0604020202020204" pitchFamily="34" charset="0"/>
              <a:buChar char="→"/>
            </a:pPr>
            <a:r>
              <a:rPr lang="en-US" altLang="en-US" sz="1200" b="1" dirty="0">
                <a:latin typeface="Arial" panose="020B0604020202020204" pitchFamily="34" charset="0"/>
                <a:cs typeface="Arial" panose="020B0604020202020204" pitchFamily="34" charset="0"/>
              </a:rPr>
              <a:t>This approach is the quest for relevance as Ngugi  (1981:87) argued that Africans mud dee “clearly in relationship with ourselves and other selves in the universe’. He calls this ‘a quest for relevance”.</a:t>
            </a:r>
          </a:p>
          <a:p>
            <a:pPr algn="just">
              <a:buFont typeface="Arial" panose="020B0604020202020204" pitchFamily="34" charset="0"/>
              <a:buChar char="→"/>
            </a:pPr>
            <a:r>
              <a:rPr lang="en-US" altLang="en-US" sz="1200" b="1" dirty="0">
                <a:latin typeface="Arial" panose="020B0604020202020204" pitchFamily="34" charset="0"/>
                <a:cs typeface="Arial" panose="020B0604020202020204" pitchFamily="34" charset="0"/>
              </a:rPr>
              <a:t>Need for deliberative interruption of the usual hierarchy of knowledge : Done at  humanities courses project involving UCT, Rhodes University, and the University of Fort Hare (African experience in different for including teaching postcolonial theory; deconstructing dominant canons or worldviews; using African examples, texts, and contexts; correspondent examples or theories from other parts of the so-called third world; or a pedagogy that used African languages as learning resources’ – </a:t>
            </a:r>
            <a:r>
              <a:rPr lang="en-US" altLang="en-US" sz="1200" b="1" dirty="0" err="1">
                <a:latin typeface="Arial" panose="020B0604020202020204" pitchFamily="34" charset="0"/>
                <a:cs typeface="Arial" panose="020B0604020202020204" pitchFamily="34" charset="0"/>
              </a:rPr>
              <a:t>Morreira</a:t>
            </a:r>
            <a:r>
              <a:rPr lang="en-US" altLang="en-US" sz="1200" b="1" dirty="0">
                <a:latin typeface="Arial" panose="020B0604020202020204" pitchFamily="34" charset="0"/>
                <a:cs typeface="Arial" panose="020B0604020202020204" pitchFamily="34" charset="0"/>
              </a:rPr>
              <a:t> 2015)</a:t>
            </a:r>
          </a:p>
          <a:p>
            <a:pPr algn="just">
              <a:buFont typeface="Arial" panose="020B0604020202020204" pitchFamily="34" charset="0"/>
              <a:buChar char="→"/>
            </a:pPr>
            <a:r>
              <a:rPr lang="en-US" altLang="en-US" sz="1200" b="1" dirty="0">
                <a:latin typeface="Arial" panose="020B0604020202020204" pitchFamily="34" charset="0"/>
                <a:cs typeface="Arial" panose="020B0604020202020204" pitchFamily="34" charset="0"/>
              </a:rPr>
              <a:t>The above was acknowledged in CLAW Curriculum Transformation Statement of 2011 </a:t>
            </a:r>
            <a:endParaRPr lang="en-ZA" altLang="en-US" sz="1200" b="1" dirty="0">
              <a:latin typeface="Arial" panose="020B0604020202020204" pitchFamily="34" charset="0"/>
              <a:cs typeface="Arial" panose="020B0604020202020204" pitchFamily="34" charset="0"/>
            </a:endParaRPr>
          </a:p>
        </p:txBody>
      </p:sp>
      <p:sp>
        <p:nvSpPr>
          <p:cNvPr id="7172"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fld id="{9459FD3C-78F0-4291-A6B8-38A40516122B}" type="slidenum">
              <a:rPr lang="en-US" altLang="en-US" sz="1400"/>
              <a:pPr>
                <a:spcBef>
                  <a:spcPct val="0"/>
                </a:spcBef>
                <a:buFontTx/>
                <a:buNone/>
              </a:pPr>
              <a:t>6</a:t>
            </a:fld>
            <a:endParaRPr lang="en-US" altLang="en-US" sz="1400"/>
          </a:p>
        </p:txBody>
      </p:sp>
    </p:spTree>
    <p:extLst>
      <p:ext uri="{BB962C8B-B14F-4D97-AF65-F5344CB8AC3E}">
        <p14:creationId xmlns:p14="http://schemas.microsoft.com/office/powerpoint/2010/main" val="34227259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066800" y="457200"/>
            <a:ext cx="7772400" cy="473076"/>
          </a:xfrm>
        </p:spPr>
        <p:style>
          <a:lnRef idx="1">
            <a:schemeClr val="accent6"/>
          </a:lnRef>
          <a:fillRef idx="3">
            <a:schemeClr val="accent6"/>
          </a:fillRef>
          <a:effectRef idx="2">
            <a:schemeClr val="accent6"/>
          </a:effectRef>
          <a:fontRef idx="minor">
            <a:schemeClr val="lt1"/>
          </a:fontRef>
        </p:style>
        <p:txBody>
          <a:bodyPr/>
          <a:lstStyle/>
          <a:p>
            <a:r>
              <a:rPr lang="en-US" altLang="en-US" sz="2000" b="1" dirty="0">
                <a:solidFill>
                  <a:schemeClr val="tx1"/>
                </a:solidFill>
                <a:latin typeface="Arial" panose="020B0604020202020204" pitchFamily="34" charset="0"/>
                <a:cs typeface="Arial" panose="020B0604020202020204" pitchFamily="34" charset="0"/>
              </a:rPr>
              <a:t>HOW TO GO ABOUT IT</a:t>
            </a:r>
            <a:endParaRPr lang="en-ZA" altLang="en-US" sz="2000" b="1" dirty="0">
              <a:solidFill>
                <a:schemeClr val="tx1"/>
              </a:solidFill>
              <a:latin typeface="Arial" panose="020B0604020202020204" pitchFamily="34" charset="0"/>
              <a:cs typeface="Arial" panose="020B0604020202020204" pitchFamily="34" charset="0"/>
            </a:endParaRPr>
          </a:p>
        </p:txBody>
      </p:sp>
      <p:sp>
        <p:nvSpPr>
          <p:cNvPr id="8195" name="Content Placeholder 2"/>
          <p:cNvSpPr>
            <a:spLocks noGrp="1"/>
          </p:cNvSpPr>
          <p:nvPr>
            <p:ph idx="1"/>
          </p:nvPr>
        </p:nvSpPr>
        <p:spPr>
          <a:xfrm>
            <a:off x="1082675" y="1006476"/>
            <a:ext cx="7772400" cy="5241925"/>
          </a:xfrm>
        </p:spPr>
        <p:txBody>
          <a:bodyPr/>
          <a:lstStyle/>
          <a:p>
            <a:pPr algn="just">
              <a:buFont typeface="Wingdings" panose="05000000000000000000" pitchFamily="2" charset="2"/>
              <a:buChar char="q"/>
            </a:pPr>
            <a:r>
              <a:rPr lang="en-US" altLang="en-US" sz="1600" b="1" dirty="0">
                <a:solidFill>
                  <a:srgbClr val="C00000"/>
                </a:solidFill>
              </a:rPr>
              <a:t>Address halo effect that surrounds the terms:</a:t>
            </a:r>
          </a:p>
          <a:p>
            <a:pPr algn="just">
              <a:buFont typeface="Arial" panose="020B0604020202020204" pitchFamily="34" charset="0"/>
              <a:buChar char="→"/>
            </a:pPr>
            <a:r>
              <a:rPr lang="en-US" altLang="en-US" sz="1600" b="1" dirty="0"/>
              <a:t>Transformation</a:t>
            </a:r>
          </a:p>
          <a:p>
            <a:pPr algn="just">
              <a:buFont typeface="Arial" panose="020B0604020202020204" pitchFamily="34" charset="0"/>
              <a:buChar char="→"/>
            </a:pPr>
            <a:r>
              <a:rPr lang="en-US" altLang="en-US" sz="1600" b="1" dirty="0"/>
              <a:t>Change</a:t>
            </a:r>
          </a:p>
          <a:p>
            <a:pPr algn="just">
              <a:buFont typeface="Arial" panose="020B0604020202020204" pitchFamily="34" charset="0"/>
              <a:buChar char="→"/>
            </a:pPr>
            <a:r>
              <a:rPr lang="en-US" altLang="en-US" sz="1600" b="1" dirty="0"/>
              <a:t>Africanisation </a:t>
            </a:r>
          </a:p>
          <a:p>
            <a:pPr algn="just">
              <a:buFont typeface="Arial" panose="020B0604020202020204" pitchFamily="34" charset="0"/>
              <a:buChar char="→"/>
            </a:pPr>
            <a:r>
              <a:rPr lang="en-US" altLang="en-US" sz="1600" b="1" dirty="0"/>
              <a:t>Decolonisation</a:t>
            </a:r>
          </a:p>
          <a:p>
            <a:pPr algn="just">
              <a:buFont typeface="Arial" panose="020B0604020202020204" pitchFamily="34" charset="0"/>
              <a:buChar char="→"/>
            </a:pPr>
            <a:r>
              <a:rPr lang="en-US" altLang="en-US" sz="1600" b="1" dirty="0"/>
              <a:t>Decoloniality</a:t>
            </a:r>
          </a:p>
          <a:p>
            <a:pPr algn="just">
              <a:buFont typeface="Wingdings" panose="05000000000000000000" pitchFamily="2" charset="2"/>
              <a:buChar char="q"/>
            </a:pPr>
            <a:r>
              <a:rPr lang="en-US" altLang="en-US" sz="1600" b="1" dirty="0">
                <a:solidFill>
                  <a:srgbClr val="C00000"/>
                </a:solidFill>
              </a:rPr>
              <a:t>Careful selection of curriculum content to avoid alienation form:</a:t>
            </a:r>
          </a:p>
          <a:p>
            <a:pPr algn="just">
              <a:buFont typeface="Arial" panose="020B0604020202020204" pitchFamily="34" charset="0"/>
              <a:buChar char="→"/>
            </a:pPr>
            <a:r>
              <a:rPr lang="en-US" altLang="en-US" sz="1600" b="1" dirty="0"/>
              <a:t>from institutional contexts; </a:t>
            </a:r>
          </a:p>
          <a:p>
            <a:pPr algn="just">
              <a:buFont typeface="Arial" panose="020B0604020202020204" pitchFamily="34" charset="0"/>
              <a:buChar char="→"/>
            </a:pPr>
            <a:r>
              <a:rPr lang="en-US" altLang="en-US" sz="1600" b="1" dirty="0"/>
              <a:t>the knowledge taught; </a:t>
            </a:r>
          </a:p>
          <a:p>
            <a:pPr algn="just">
              <a:buFont typeface="Arial" panose="020B0604020202020204" pitchFamily="34" charset="0"/>
              <a:buChar char="→"/>
            </a:pPr>
            <a:r>
              <a:rPr lang="en-US" altLang="en-US" sz="1600" b="1" dirty="0"/>
              <a:t>Teaching approaches.</a:t>
            </a:r>
          </a:p>
          <a:p>
            <a:pPr algn="just">
              <a:buFont typeface="Wingdings" panose="05000000000000000000" pitchFamily="2" charset="2"/>
              <a:buChar char="q"/>
            </a:pPr>
            <a:r>
              <a:rPr lang="en-US" altLang="en-US" sz="1600" b="1" dirty="0">
                <a:solidFill>
                  <a:srgbClr val="C00000"/>
                </a:solidFill>
              </a:rPr>
              <a:t>Humanize the whole teaching enterprise, by considering:</a:t>
            </a:r>
          </a:p>
          <a:p>
            <a:pPr algn="just">
              <a:buFont typeface="Arial" panose="020B0604020202020204" pitchFamily="34" charset="0"/>
              <a:buChar char="→"/>
            </a:pPr>
            <a:r>
              <a:rPr lang="en-US" altLang="en-US" sz="1600" b="1" dirty="0"/>
              <a:t>Cultural dimension</a:t>
            </a:r>
          </a:p>
          <a:p>
            <a:pPr algn="just">
              <a:buFont typeface="Arial" panose="020B0604020202020204" pitchFamily="34" charset="0"/>
              <a:buChar char="→"/>
            </a:pPr>
            <a:r>
              <a:rPr lang="en-US" altLang="en-US" sz="1600" b="1" dirty="0"/>
              <a:t>Geographic dimension</a:t>
            </a:r>
          </a:p>
          <a:p>
            <a:pPr algn="just">
              <a:buFont typeface="Arial" panose="020B0604020202020204" pitchFamily="34" charset="0"/>
              <a:buChar char="→"/>
            </a:pPr>
            <a:r>
              <a:rPr lang="en-US" altLang="en-US" sz="1600" b="1" dirty="0"/>
              <a:t>Political dimensions</a:t>
            </a:r>
          </a:p>
          <a:p>
            <a:pPr algn="just">
              <a:buFont typeface="Arial" panose="020B0604020202020204" pitchFamily="34" charset="0"/>
              <a:buChar char="→"/>
            </a:pPr>
            <a:r>
              <a:rPr lang="en-US" altLang="en-US" sz="1600" b="1" dirty="0"/>
              <a:t>Social dimensions</a:t>
            </a:r>
            <a:endParaRPr lang="en-ZA" altLang="en-US" sz="1600" b="1" dirty="0"/>
          </a:p>
        </p:txBody>
      </p:sp>
      <p:sp>
        <p:nvSpPr>
          <p:cNvPr id="8196"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fld id="{0B0C3509-7E10-4F70-A8E9-C4513045D03B}" type="slidenum">
              <a:rPr lang="en-US" altLang="en-US" sz="1400"/>
              <a:pPr>
                <a:spcBef>
                  <a:spcPct val="0"/>
                </a:spcBef>
                <a:buFontTx/>
                <a:buNone/>
              </a:pPr>
              <a:t>7</a:t>
            </a:fld>
            <a:endParaRPr lang="en-US" altLang="en-US" sz="1400"/>
          </a:p>
        </p:txBody>
      </p:sp>
      <p:pic>
        <p:nvPicPr>
          <p:cNvPr id="8197" name="Picture 2" descr="Image result for halo effect examp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1" y="4419601"/>
            <a:ext cx="3040063"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0046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039813" y="304800"/>
            <a:ext cx="7772400" cy="506361"/>
          </a:xfrm>
        </p:spPr>
        <p:style>
          <a:lnRef idx="1">
            <a:schemeClr val="accent6"/>
          </a:lnRef>
          <a:fillRef idx="3">
            <a:schemeClr val="accent6"/>
          </a:fillRef>
          <a:effectRef idx="2">
            <a:schemeClr val="accent6"/>
          </a:effectRef>
          <a:fontRef idx="minor">
            <a:schemeClr val="lt1"/>
          </a:fontRef>
        </p:style>
        <p:txBody>
          <a:bodyPr>
            <a:normAutofit/>
          </a:bodyPr>
          <a:lstStyle/>
          <a:p>
            <a:r>
              <a:rPr lang="en-US" altLang="en-US" sz="2000" b="1" dirty="0" smtClean="0">
                <a:solidFill>
                  <a:schemeClr val="tx1"/>
                </a:solidFill>
                <a:latin typeface="Arial" panose="020B0604020202020204" pitchFamily="34" charset="0"/>
                <a:cs typeface="Arial" panose="020B0604020202020204" pitchFamily="34" charset="0"/>
              </a:rPr>
              <a:t>MAJOR CONCERNS</a:t>
            </a:r>
            <a:endParaRPr lang="en-ZA" altLang="en-US" sz="2000" b="1" dirty="0" smtClean="0">
              <a:solidFill>
                <a:schemeClr val="tx1"/>
              </a:solidFill>
              <a:latin typeface="Arial" panose="020B0604020202020204" pitchFamily="34" charset="0"/>
              <a:cs typeface="Arial" panose="020B0604020202020204" pitchFamily="34" charset="0"/>
            </a:endParaRPr>
          </a:p>
        </p:txBody>
      </p:sp>
      <p:sp>
        <p:nvSpPr>
          <p:cNvPr id="12291" name="Content Placeholder 2"/>
          <p:cNvSpPr>
            <a:spLocks noGrp="1"/>
          </p:cNvSpPr>
          <p:nvPr>
            <p:ph idx="1"/>
          </p:nvPr>
        </p:nvSpPr>
        <p:spPr>
          <a:xfrm>
            <a:off x="1063625" y="1025524"/>
            <a:ext cx="7772400" cy="5161423"/>
          </a:xfrm>
        </p:spPr>
        <p:txBody>
          <a:bodyPr>
            <a:noAutofit/>
          </a:bodyPr>
          <a:lstStyle/>
          <a:p>
            <a:pPr algn="just">
              <a:buFont typeface="Wingdings" panose="05000000000000000000" pitchFamily="2" charset="2"/>
              <a:buChar char="q"/>
            </a:pPr>
            <a:r>
              <a:rPr lang="en-US" altLang="en-US" sz="1800" b="1" dirty="0">
                <a:solidFill>
                  <a:srgbClr val="C00000"/>
                </a:solidFill>
                <a:latin typeface="Arial" panose="020B0604020202020204" pitchFamily="34" charset="0"/>
                <a:cs typeface="Arial" panose="020B0604020202020204" pitchFamily="34" charset="0"/>
              </a:rPr>
              <a:t>Human development: An overlooked objective of CT</a:t>
            </a:r>
          </a:p>
          <a:p>
            <a:pPr algn="just">
              <a:buFont typeface="Arial" panose="020B0604020202020204" pitchFamily="34" charset="0"/>
              <a:buChar char="→"/>
            </a:pPr>
            <a:r>
              <a:rPr lang="en-US" altLang="en-US" sz="1800" b="1" dirty="0">
                <a:latin typeface="Arial" panose="020B0604020202020204" pitchFamily="34" charset="0"/>
                <a:cs typeface="Arial" panose="020B0604020202020204" pitchFamily="34" charset="0"/>
              </a:rPr>
              <a:t>The existence of a relationship between human development and CT must be a contentious fact.</a:t>
            </a:r>
          </a:p>
          <a:p>
            <a:pPr algn="just">
              <a:buFont typeface="Arial" panose="020B0604020202020204" pitchFamily="34" charset="0"/>
              <a:buChar char="→"/>
            </a:pPr>
            <a:r>
              <a:rPr lang="en-US" altLang="en-US" sz="1800" b="1" dirty="0">
                <a:latin typeface="Arial" panose="020B0604020202020204" pitchFamily="34" charset="0"/>
                <a:cs typeface="Arial" panose="020B0604020202020204" pitchFamily="34" charset="0"/>
              </a:rPr>
              <a:t>Unfortunately, academic discourse and analysis of CT and decoloniality often put human development in the periphery.</a:t>
            </a:r>
          </a:p>
          <a:p>
            <a:pPr algn="just">
              <a:buFont typeface="Arial" panose="020B0604020202020204" pitchFamily="34" charset="0"/>
              <a:buChar char="→"/>
            </a:pPr>
            <a:r>
              <a:rPr lang="en-ZA" altLang="en-US" sz="1800" b="1" dirty="0">
                <a:latin typeface="Arial" panose="020B0604020202020204" pitchFamily="34" charset="0"/>
                <a:cs typeface="Arial" panose="020B0604020202020204" pitchFamily="34" charset="0"/>
              </a:rPr>
              <a:t>Transformation is not only about content or the language of instruction of the content, and equity profile of staff. It also entails the influence or impact the profile of the teaching academics have on how these students engage with the curriculum</a:t>
            </a:r>
            <a:endParaRPr lang="en-US" altLang="en-US" sz="1800" b="1" dirty="0">
              <a:latin typeface="Arial" panose="020B0604020202020204" pitchFamily="34" charset="0"/>
              <a:cs typeface="Arial" panose="020B0604020202020204" pitchFamily="34" charset="0"/>
            </a:endParaRPr>
          </a:p>
          <a:p>
            <a:pPr algn="just">
              <a:buFont typeface="Wingdings" panose="05000000000000000000" pitchFamily="2" charset="2"/>
              <a:buChar char="q"/>
            </a:pPr>
            <a:r>
              <a:rPr lang="en-US" altLang="en-US" sz="1800" b="1" dirty="0">
                <a:solidFill>
                  <a:srgbClr val="C00000"/>
                </a:solidFill>
                <a:latin typeface="Arial" panose="020B0604020202020204" pitchFamily="34" charset="0"/>
                <a:cs typeface="Arial" panose="020B0604020202020204" pitchFamily="34" charset="0"/>
              </a:rPr>
              <a:t>Box-ticking approaches and me compliance</a:t>
            </a:r>
          </a:p>
          <a:p>
            <a:pPr algn="just">
              <a:buFont typeface="Arial" panose="020B0604020202020204" pitchFamily="34" charset="0"/>
              <a:buChar char="→"/>
            </a:pPr>
            <a:r>
              <a:rPr lang="en-US" altLang="en-US" sz="1800" b="1" dirty="0">
                <a:latin typeface="Arial" panose="020B0604020202020204" pitchFamily="34" charset="0"/>
                <a:cs typeface="Arial" panose="020B0604020202020204" pitchFamily="34" charset="0"/>
              </a:rPr>
              <a:t>E.G., Questions papers making references to African names.</a:t>
            </a:r>
          </a:p>
          <a:p>
            <a:pPr algn="just">
              <a:buFont typeface="Wingdings" panose="05000000000000000000" pitchFamily="2" charset="2"/>
              <a:buChar char="q"/>
            </a:pPr>
            <a:r>
              <a:rPr lang="en-US" altLang="en-US" sz="1800" b="1" dirty="0">
                <a:solidFill>
                  <a:srgbClr val="C00000"/>
                </a:solidFill>
                <a:latin typeface="Arial" panose="020B0604020202020204" pitchFamily="34" charset="0"/>
                <a:cs typeface="Arial" panose="020B0604020202020204" pitchFamily="34" charset="0"/>
              </a:rPr>
              <a:t>Lack of a model de-colonized module</a:t>
            </a:r>
          </a:p>
          <a:p>
            <a:pPr algn="just">
              <a:buFont typeface="Arial" panose="020B0604020202020204" pitchFamily="34" charset="0"/>
              <a:buChar char="→"/>
            </a:pPr>
            <a:r>
              <a:rPr lang="en-ZA" altLang="en-US" sz="1800" b="1" dirty="0" smtClean="0">
                <a:latin typeface="Arial" panose="020B0604020202020204" pitchFamily="34" charset="0"/>
                <a:cs typeface="Arial" panose="020B0604020202020204" pitchFamily="34" charset="0"/>
              </a:rPr>
              <a:t>See UCT  </a:t>
            </a:r>
            <a:r>
              <a:rPr lang="en-ZA" altLang="en-US" sz="1800" b="1" dirty="0">
                <a:latin typeface="Arial" panose="020B0604020202020204" pitchFamily="34" charset="0"/>
                <a:cs typeface="Arial" panose="020B0604020202020204" pitchFamily="34" charset="0"/>
              </a:rPr>
              <a:t>- course </a:t>
            </a:r>
            <a:r>
              <a:rPr lang="en-US" altLang="en-US" sz="1800" b="1" dirty="0">
                <a:latin typeface="Arial" panose="020B0604020202020204" pitchFamily="34" charset="0"/>
                <a:cs typeface="Arial" panose="020B0604020202020204" pitchFamily="34" charset="0"/>
              </a:rPr>
              <a:t>entitled “IP Law, Development and Innovation”  developed by the Open AIR project since 2008. </a:t>
            </a:r>
            <a:r>
              <a:rPr lang="en-US" altLang="en-US" sz="1800" b="1" dirty="0" smtClean="0">
                <a:latin typeface="Arial" panose="020B0604020202020204" pitchFamily="34" charset="0"/>
                <a:cs typeface="Arial" panose="020B0604020202020204" pitchFamily="34" charset="0"/>
              </a:rPr>
              <a:t>Developed with the full consultation of African scholars and experts in </a:t>
            </a:r>
            <a:r>
              <a:rPr lang="en-US" altLang="en-US" sz="1800" b="1" dirty="0">
                <a:latin typeface="Arial" panose="020B0604020202020204" pitchFamily="34" charset="0"/>
                <a:cs typeface="Arial" panose="020B0604020202020204" pitchFamily="34" charset="0"/>
              </a:rPr>
              <a:t>the </a:t>
            </a:r>
            <a:r>
              <a:rPr lang="en-US" altLang="en-US" sz="1800" b="1" dirty="0" smtClean="0">
                <a:latin typeface="Arial" panose="020B0604020202020204" pitchFamily="34" charset="0"/>
                <a:cs typeface="Arial" panose="020B0604020202020204" pitchFamily="34" charset="0"/>
              </a:rPr>
              <a:t>field “who have a </a:t>
            </a:r>
            <a:r>
              <a:rPr lang="en-US" altLang="en-US" sz="1800" b="1" dirty="0">
                <a:latin typeface="Arial" panose="020B0604020202020204" pitchFamily="34" charset="0"/>
                <a:cs typeface="Arial" panose="020B0604020202020204" pitchFamily="34" charset="0"/>
              </a:rPr>
              <a:t>strong understanding and experience of the African </a:t>
            </a:r>
            <a:r>
              <a:rPr lang="en-US" altLang="en-US" sz="1800" b="1" dirty="0" smtClean="0">
                <a:latin typeface="Arial" panose="020B0604020202020204" pitchFamily="34" charset="0"/>
                <a:cs typeface="Arial" panose="020B0604020202020204" pitchFamily="34" charset="0"/>
              </a:rPr>
              <a:t>context” (Ncube 2016:39). </a:t>
            </a:r>
            <a:endParaRPr lang="en-ZA" altLang="en-US" sz="1800" b="1" dirty="0">
              <a:latin typeface="Arial" panose="020B0604020202020204" pitchFamily="34" charset="0"/>
              <a:cs typeface="Arial" panose="020B0604020202020204" pitchFamily="34" charset="0"/>
            </a:endParaRPr>
          </a:p>
        </p:txBody>
      </p:sp>
      <p:sp>
        <p:nvSpPr>
          <p:cNvPr id="12292"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fld id="{A3D55C9A-1509-40D2-9A0F-11E10506C0E4}" type="slidenum">
              <a:rPr lang="en-US" altLang="en-US" sz="1400"/>
              <a:pPr>
                <a:spcBef>
                  <a:spcPct val="0"/>
                </a:spcBef>
                <a:buFontTx/>
                <a:buNone/>
              </a:pPr>
              <a:t>8</a:t>
            </a:fld>
            <a:endParaRPr lang="en-US" altLang="en-US" sz="1400"/>
          </a:p>
        </p:txBody>
      </p:sp>
      <p:pic>
        <p:nvPicPr>
          <p:cNvPr id="12293" name="Picture 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95070" y="2090687"/>
            <a:ext cx="141093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30544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671024"/>
          </a:xfrm>
        </p:spPr>
        <p:style>
          <a:lnRef idx="1">
            <a:schemeClr val="accent6"/>
          </a:lnRef>
          <a:fillRef idx="3">
            <a:schemeClr val="accent6"/>
          </a:fillRef>
          <a:effectRef idx="2">
            <a:schemeClr val="accent6"/>
          </a:effectRef>
          <a:fontRef idx="minor">
            <a:schemeClr val="lt1"/>
          </a:fontRef>
        </p:style>
        <p:txBody>
          <a:bodyPr>
            <a:normAutofit/>
          </a:bodyPr>
          <a:lstStyle/>
          <a:p>
            <a:pPr algn="just"/>
            <a:r>
              <a:rPr lang="en-US" sz="1400" b="1" dirty="0" smtClean="0">
                <a:solidFill>
                  <a:srgbClr val="C00000"/>
                </a:solidFill>
                <a:latin typeface="Arial" panose="020B0604020202020204" pitchFamily="34" charset="0"/>
                <a:cs typeface="Arial" panose="020B0604020202020204" pitchFamily="34" charset="0"/>
              </a:rPr>
              <a:t>PROPOSED CURRICULUM TRANSFORMATION PRINCIPLES IN IN SUPPORT OF CLAW OPERATIONAL TEACHING, LEARNING  &amp; STUDENT SUPPORT, &amp; RESEARCH</a:t>
            </a:r>
            <a:endParaRPr lang="en-ZA" sz="1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5300" y="1320801"/>
            <a:ext cx="8915400" cy="4805364"/>
          </a:xfrm>
        </p:spPr>
        <p:txBody>
          <a:bodyPr>
            <a:normAutofit/>
          </a:bodyPr>
          <a:lstStyle/>
          <a:p>
            <a:endParaRPr lang="en-US" dirty="0" smtClean="0"/>
          </a:p>
          <a:p>
            <a:pPr>
              <a:buFont typeface="+mj-lt"/>
              <a:buAutoNum type="arabicPeriod"/>
            </a:pPr>
            <a:r>
              <a:rPr lang="en-US" sz="1400" b="1" dirty="0">
                <a:latin typeface="Arial" panose="020B0604020202020204" pitchFamily="34" charset="0"/>
                <a:cs typeface="Arial" panose="020B0604020202020204" pitchFamily="34" charset="0"/>
              </a:rPr>
              <a:t> </a:t>
            </a:r>
            <a:r>
              <a:rPr lang="en-ZA" sz="1400" b="1" dirty="0" smtClean="0">
                <a:solidFill>
                  <a:srgbClr val="FF0000"/>
                </a:solidFill>
                <a:latin typeface="Arial" panose="020B0604020202020204" pitchFamily="34" charset="0"/>
                <a:cs typeface="Arial" panose="020B0604020202020204" pitchFamily="34" charset="0"/>
              </a:rPr>
              <a:t>Analyse </a:t>
            </a:r>
            <a:r>
              <a:rPr lang="en-ZA" sz="1400" b="1" dirty="0">
                <a:solidFill>
                  <a:srgbClr val="FF0000"/>
                </a:solidFill>
                <a:latin typeface="Arial" panose="020B0604020202020204" pitchFamily="34" charset="0"/>
                <a:cs typeface="Arial" panose="020B0604020202020204" pitchFamily="34" charset="0"/>
              </a:rPr>
              <a:t>and interrogate the current curriculum or the pre-transformation curriculum first</a:t>
            </a:r>
            <a:r>
              <a:rPr lang="en-ZA" sz="1400" b="1" dirty="0">
                <a:latin typeface="Arial" panose="020B0604020202020204" pitchFamily="34" charset="0"/>
                <a:cs typeface="Arial" panose="020B0604020202020204" pitchFamily="34" charset="0"/>
              </a:rPr>
              <a:t>: Curriculum transformation to first be pursuit through the analysis or current curricula in the widest sense of ‘curriculum’ (outcomes, content, assessment, delivery, language, student support, technology).</a:t>
            </a:r>
          </a:p>
          <a:p>
            <a:pPr algn="just">
              <a:buFont typeface="+mj-lt"/>
              <a:buAutoNum type="arabicPeriod"/>
            </a:pPr>
            <a:r>
              <a:rPr lang="en-ZA" sz="1400" b="1" dirty="0">
                <a:latin typeface="Arial" panose="020B0604020202020204" pitchFamily="34" charset="0"/>
                <a:cs typeface="Arial" panose="020B0604020202020204" pitchFamily="34" charset="0"/>
              </a:rPr>
              <a:t> </a:t>
            </a:r>
            <a:r>
              <a:rPr lang="en-ZA" sz="1400" b="1" dirty="0" smtClean="0">
                <a:solidFill>
                  <a:srgbClr val="FF0000"/>
                </a:solidFill>
                <a:latin typeface="Arial" panose="020B0604020202020204" pitchFamily="34" charset="0"/>
                <a:cs typeface="Arial" panose="020B0604020202020204" pitchFamily="34" charset="0"/>
              </a:rPr>
              <a:t>Decolonisation </a:t>
            </a:r>
            <a:r>
              <a:rPr lang="en-ZA" sz="1400" b="1" dirty="0">
                <a:solidFill>
                  <a:srgbClr val="FF0000"/>
                </a:solidFill>
                <a:latin typeface="Arial" panose="020B0604020202020204" pitchFamily="34" charset="0"/>
                <a:cs typeface="Arial" panose="020B0604020202020204" pitchFamily="34" charset="0"/>
              </a:rPr>
              <a:t>of module content: </a:t>
            </a:r>
            <a:r>
              <a:rPr lang="en-ZA" sz="1400" b="1" dirty="0">
                <a:latin typeface="Arial" panose="020B0604020202020204" pitchFamily="34" charset="0"/>
                <a:cs typeface="Arial" panose="020B0604020202020204" pitchFamily="34" charset="0"/>
              </a:rPr>
              <a:t>Modules in the CLAW must discard antiquated, unconstitutional, and alienating norms, principles and values; assessment examples that seek to maintain the ideal of colonisation of the African education and knowledge systems. </a:t>
            </a:r>
          </a:p>
          <a:p>
            <a:pPr marL="0" indent="0">
              <a:buNone/>
            </a:pPr>
            <a:r>
              <a:rPr lang="en-ZA" sz="1400" b="1" dirty="0" smtClean="0">
                <a:solidFill>
                  <a:srgbClr val="FF0000"/>
                </a:solidFill>
                <a:latin typeface="Arial" panose="020B0604020202020204" pitchFamily="34" charset="0"/>
                <a:cs typeface="Arial" panose="020B0604020202020204" pitchFamily="34" charset="0"/>
              </a:rPr>
              <a:t>NOTE: Module </a:t>
            </a:r>
            <a:r>
              <a:rPr lang="en-ZA" sz="1400" b="1" dirty="0">
                <a:solidFill>
                  <a:srgbClr val="FF0000"/>
                </a:solidFill>
                <a:latin typeface="Arial" panose="020B0604020202020204" pitchFamily="34" charset="0"/>
                <a:cs typeface="Arial" panose="020B0604020202020204" pitchFamily="34" charset="0"/>
              </a:rPr>
              <a:t>description and modules objectives/purpose statement is the key indicator of transformation of the content</a:t>
            </a:r>
            <a:r>
              <a:rPr lang="en-ZA" sz="1400" b="1" dirty="0">
                <a:latin typeface="Arial" panose="020B0604020202020204" pitchFamily="34" charset="0"/>
                <a:cs typeface="Arial" panose="020B0604020202020204" pitchFamily="34" charset="0"/>
              </a:rPr>
              <a:t>: It must be clear from the module description and module objectives that the content to be offered will be a transformed content. This must be reflected in the module Form, which must include, for example, multicultural module objectives.</a:t>
            </a:r>
          </a:p>
          <a:p>
            <a:endParaRPr lang="en-ZA" dirty="0"/>
          </a:p>
        </p:txBody>
      </p:sp>
      <p:graphicFrame>
        <p:nvGraphicFramePr>
          <p:cNvPr id="5" name="Table 4"/>
          <p:cNvGraphicFramePr>
            <a:graphicFrameLocks noGrp="1"/>
          </p:cNvGraphicFramePr>
          <p:nvPr>
            <p:extLst>
              <p:ext uri="{D42A27DB-BD31-4B8C-83A1-F6EECF244321}">
                <p14:modId xmlns:p14="http://schemas.microsoft.com/office/powerpoint/2010/main" val="2320408348"/>
              </p:ext>
            </p:extLst>
          </p:nvPr>
        </p:nvGraphicFramePr>
        <p:xfrm>
          <a:off x="495300" y="1109785"/>
          <a:ext cx="8915400" cy="672123"/>
        </p:xfrm>
        <a:graphic>
          <a:graphicData uri="http://schemas.openxmlformats.org/drawingml/2006/table">
            <a:tbl>
              <a:tblPr firstRow="1" bandRow="1">
                <a:tableStyleId>{21E4AEA4-8DFA-4A89-87EB-49C32662AFE0}</a:tableStyleId>
              </a:tblPr>
              <a:tblGrid>
                <a:gridCol w="515353"/>
                <a:gridCol w="8400047"/>
              </a:tblGrid>
              <a:tr h="672123">
                <a:tc>
                  <a:txBody>
                    <a:bodyPr/>
                    <a:lstStyle/>
                    <a:p>
                      <a:r>
                        <a:rPr lang="en-US" sz="1100" dirty="0" smtClean="0"/>
                        <a:t>4</a:t>
                      </a:r>
                      <a:endParaRPr lang="en-ZA" sz="1100" dirty="0"/>
                    </a:p>
                  </a:txBody>
                  <a:tcPr/>
                </a:tc>
                <a:tc>
                  <a:txBody>
                    <a:bodyPr/>
                    <a:lstStyle/>
                    <a:p>
                      <a:r>
                        <a:rPr lang="en-GB" sz="1400" kern="1200" dirty="0" smtClean="0">
                          <a:solidFill>
                            <a:schemeClr val="dk1"/>
                          </a:solidFill>
                          <a:effectLst/>
                          <a:latin typeface="+mn-lt"/>
                          <a:ea typeface="+mn-ea"/>
                          <a:cs typeface="+mn-cs"/>
                        </a:rPr>
                        <a:t>Ensure that modules offered by the College increasingly reflect, in both content and delivery, </a:t>
                      </a:r>
                      <a:r>
                        <a:rPr lang="en-GB" sz="1400" kern="1200" dirty="0" smtClean="0">
                          <a:solidFill>
                            <a:srgbClr val="FF0000"/>
                          </a:solidFill>
                          <a:effectLst/>
                          <a:latin typeface="+mn-lt"/>
                          <a:ea typeface="+mn-ea"/>
                          <a:cs typeface="+mn-cs"/>
                        </a:rPr>
                        <a:t>the principles of curriculum transformation and Africanisation </a:t>
                      </a:r>
                      <a:r>
                        <a:rPr lang="en-GB" sz="1400" kern="1200" dirty="0" smtClean="0">
                          <a:solidFill>
                            <a:schemeClr val="dk1"/>
                          </a:solidFill>
                          <a:effectLst/>
                          <a:latin typeface="+mn-lt"/>
                          <a:ea typeface="+mn-ea"/>
                          <a:cs typeface="+mn-cs"/>
                        </a:rPr>
                        <a:t>(Aligns with institutional objectives 1.2, 1.3, 3.1 &amp; 8).</a:t>
                      </a:r>
                      <a:endParaRPr lang="en-ZA" sz="1400" dirty="0"/>
                    </a:p>
                  </a:txBody>
                  <a:tcPr>
                    <a:solidFill>
                      <a:schemeClr val="accent6">
                        <a:lumMod val="20000"/>
                        <a:lumOff val="80000"/>
                      </a:schemeClr>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740230807"/>
              </p:ext>
            </p:extLst>
          </p:nvPr>
        </p:nvGraphicFramePr>
        <p:xfrm>
          <a:off x="787079" y="4357315"/>
          <a:ext cx="8403220" cy="2225040"/>
        </p:xfrm>
        <a:graphic>
          <a:graphicData uri="http://schemas.openxmlformats.org/drawingml/2006/table">
            <a:tbl>
              <a:tblPr firstRow="1" bandRow="1">
                <a:tableStyleId>{5C22544A-7EE6-4342-B048-85BDC9FD1C3A}</a:tableStyleId>
              </a:tblPr>
              <a:tblGrid>
                <a:gridCol w="8403220"/>
              </a:tblGrid>
              <a:tr h="2137677">
                <a:tc>
                  <a:txBody>
                    <a:bodyPr/>
                    <a:lstStyle/>
                    <a:p>
                      <a:pPr algn="ctr"/>
                      <a:r>
                        <a:rPr lang="en-US" sz="1400" b="1" kern="1200" dirty="0" smtClean="0">
                          <a:solidFill>
                            <a:schemeClr val="tx1"/>
                          </a:solidFill>
                          <a:effectLst/>
                          <a:latin typeface="Arial" panose="020B0604020202020204" pitchFamily="34" charset="0"/>
                          <a:ea typeface="+mn-ea"/>
                          <a:cs typeface="Arial" panose="020B0604020202020204" pitchFamily="34" charset="0"/>
                        </a:rPr>
                        <a:t>EAXMPLE 1: Investigative Principles of Policing IIB – OVM2602</a:t>
                      </a:r>
                    </a:p>
                    <a:p>
                      <a:pPr algn="just"/>
                      <a:endParaRPr lang="en-ZA" sz="1400" dirty="0" smtClean="0">
                        <a:solidFill>
                          <a:schemeClr val="tx1"/>
                        </a:solidFill>
                        <a:effectLst/>
                        <a:latin typeface="Arial" panose="020B0604020202020204" pitchFamily="34" charset="0"/>
                        <a:cs typeface="Arial" panose="020B0604020202020204" pitchFamily="34" charset="0"/>
                      </a:endParaRPr>
                    </a:p>
                    <a:p>
                      <a:pPr algn="just"/>
                      <a:r>
                        <a:rPr lang="en-US" sz="1200" b="1" kern="1200" dirty="0" smtClean="0">
                          <a:solidFill>
                            <a:schemeClr val="lt1"/>
                          </a:solidFill>
                          <a:effectLst/>
                          <a:latin typeface="Arial" panose="020B0604020202020204" pitchFamily="34" charset="0"/>
                          <a:ea typeface="+mn-ea"/>
                          <a:cs typeface="Arial" panose="020B0604020202020204" pitchFamily="34" charset="0"/>
                        </a:rPr>
                        <a:t>Pu</a:t>
                      </a:r>
                      <a:r>
                        <a:rPr lang="en-US" sz="1400" b="1" kern="1200" dirty="0" smtClean="0">
                          <a:solidFill>
                            <a:schemeClr val="lt1"/>
                          </a:solidFill>
                          <a:effectLst/>
                          <a:latin typeface="Arial" panose="020B0604020202020204" pitchFamily="34" charset="0"/>
                          <a:ea typeface="+mn-ea"/>
                          <a:cs typeface="Arial" panose="020B0604020202020204" pitchFamily="34" charset="0"/>
                        </a:rPr>
                        <a:t>rpose: The purpose of this module is to provide students with a professional development programme in the policing field. More specifically, it aims to equip students with value, knowledge and skills to enable them to investigate and solve selected crimes successfully. Students will be shown how knowledge or related subjects, such as Criminal Law and Law of Criminal Procedure and Evidence, can be applied to crime investigations. This module seeks to incorporate aspects of Africanisation and indigenization of law enforcement. Whilst it also recognise that the constitution is home grown and that the Bill of Rights advocated for Ubuntu, social responsibility and humanized law while investigating different crimes.</a:t>
                      </a:r>
                      <a:endParaRPr lang="en-ZA"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1081594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6803</TotalTime>
  <Words>4408</Words>
  <Application>Microsoft Office PowerPoint</Application>
  <PresentationFormat>A4 Paper (210x297 mm)</PresentationFormat>
  <Paragraphs>514</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MS PGothic</vt:lpstr>
      <vt:lpstr>Arial</vt:lpstr>
      <vt:lpstr>Arial Narrow</vt:lpstr>
      <vt:lpstr>Calibri</vt:lpstr>
      <vt:lpstr>Delargo DT Bold</vt:lpstr>
      <vt:lpstr>Delargo DT Light</vt:lpstr>
      <vt:lpstr>Times New Roman</vt:lpstr>
      <vt:lpstr>Wingdings</vt:lpstr>
      <vt:lpstr>Office Theme</vt:lpstr>
      <vt:lpstr>COLLEGE OF LAW (CLAW) HUMANIZED LEGAL EDUCATION AND TRANSFORMATIVE CURRICULLUM GUIDELINES EXPLAINED</vt:lpstr>
      <vt:lpstr>THE AFRICAN  COLLEGE OF LAW</vt:lpstr>
      <vt:lpstr>CONCEPTS</vt:lpstr>
      <vt:lpstr>WHAT INFORMS OR SHOULD INFORM OUR CT PROJECT</vt:lpstr>
      <vt:lpstr>THE 8 GENERAL ISSUES TO DEAL WITH WHEN CONSIDERING CURRICULAR</vt:lpstr>
      <vt:lpstr>TRANSFORMATION AND DECOLONISING THE CURRICULUM</vt:lpstr>
      <vt:lpstr>HOW TO GO ABOUT IT</vt:lpstr>
      <vt:lpstr>MAJOR CONCERNS</vt:lpstr>
      <vt:lpstr>PROPOSED CURRICULUM TRANSFORMATION PRINCIPLES IN IN SUPPORT OF CLAW OPERATIONAL TEACHING, LEARNING  &amp; STUDENT SUPPORT, &amp; RESEARCH</vt:lpstr>
      <vt:lpstr>PROPOSED CURRICULUM TRANSFORMATION PRINCIPLES IN IN SUPPORT OF CLAW OPERATIONAL TEACHING, LEARNING  &amp; STUDENT SUPPORT, &amp; RESEARCH …..(Continuation 2)</vt:lpstr>
      <vt:lpstr>PROPOSED CURRICULUM TRANSFORMATION PRINCIPLES IN IN SUPPORT OF CLAW OPERATIONAL TEACHING, LEARNING  &amp; STUDENT SUPPORT, &amp; RESEARCH …..(Continuation 3)</vt:lpstr>
      <vt:lpstr>PROPOSED CURRICULUM TRANSFORMATION PRINCIPLES IN IN SUPPORT OF CLAW OPERATIONAL TEACHING, LEARNING  &amp; STUDENT SUPPORT, &amp; RESEARCH …..(Continuation4)</vt:lpstr>
      <vt:lpstr>TRANSFORMATIVE CONSTITUTIONALIMS PRINCIPLES</vt:lpstr>
      <vt:lpstr>OUR CURRENT APPROACH TO CT</vt:lpstr>
      <vt:lpstr> EXPECTATIONS FOR SELF-EVALUATION DURING CURRICULUM TRANSFORMATION PROCES </vt:lpstr>
      <vt:lpstr>COMPLIANCE JUDGMENT SCALE</vt:lpstr>
      <vt:lpstr>SAMPLE CHECKLIST ON CONTENT</vt:lpstr>
      <vt:lpstr>SAMPLE CHECKLIST ON STUDY MATERIAL</vt:lpstr>
      <vt:lpstr>SAMPLE CHECKLIST ON INSTRUCTIONAL APPROACHES</vt:lpstr>
      <vt:lpstr>SAMPLE CHECKLIST ON ASSESSMENT AND QUALITY ASSUARNCE</vt:lpstr>
      <vt:lpstr>SAMPLE CHECKLIST ON LEARNER SUPPORT</vt:lpstr>
      <vt:lpstr>EXAMPLARY RIGHT DIRECTION DEVELOPMENT I.R.O MODULAR CT</vt:lpstr>
      <vt:lpstr>EXAMPLARY RIGHT DIRECTION DEVELOPMENT I.R.O MODULAR CT…[2]</vt:lpstr>
      <vt:lpstr>PowerPoint Presentation</vt:lpstr>
      <vt:lpstr>PowerPoint Presentation</vt:lpstr>
      <vt:lpstr>OTHER POSIBILITIES …CIVIL PROCEDURE 2601</vt:lpstr>
      <vt:lpstr>OTHER POSIBILITIES …CRIMINAL LAW 2601 (and sentencing)</vt:lpstr>
      <vt:lpstr>OTHER POSIBILITIES …PRIVATE LAW (PVL1501; 2601; 3701 &amp; 3702)</vt:lpstr>
      <vt:lpstr> OTHER POSIBILITIES…World Trade Law - LCP4808 </vt:lpstr>
      <vt:lpstr>POSSIBLE IMPLEMENTATION APPROACHES… Food for thought</vt:lpstr>
      <vt:lpstr>REFRENCES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Pedrie Van De Walt</dc:creator>
  <cp:lastModifiedBy>Sibanda, Omphemetse</cp:lastModifiedBy>
  <cp:revision>265</cp:revision>
  <dcterms:created xsi:type="dcterms:W3CDTF">2012-04-13T14:42:11Z</dcterms:created>
  <dcterms:modified xsi:type="dcterms:W3CDTF">2017-04-05T09:47:51Z</dcterms:modified>
</cp:coreProperties>
</file>