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04" autoAdjust="0"/>
  </p:normalViewPr>
  <p:slideViewPr>
    <p:cSldViewPr>
      <p:cViewPr varScale="1">
        <p:scale>
          <a:sx n="66" d="100"/>
          <a:sy n="66" d="100"/>
        </p:scale>
        <p:origin x="-45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F2D0FC-2D1D-4158-AF3A-F1D87D346082}" type="datetimeFigureOut">
              <a:rPr lang="en-GB" smtClean="0"/>
              <a:pPr/>
              <a:t>01/09/2011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D023B1-1C44-4D95-A099-821B71BD631B}"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BD023B1-1C44-4D95-A099-821B71BD631B}"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ZA" sz="1200" b="1" kern="1200" dirty="0" smtClean="0">
                <a:solidFill>
                  <a:schemeClr val="tx1"/>
                </a:solidFill>
                <a:latin typeface="+mn-lt"/>
                <a:ea typeface="+mn-ea"/>
                <a:cs typeface="+mn-cs"/>
              </a:rPr>
              <a:t>Sexual</a:t>
            </a:r>
            <a:r>
              <a:rPr lang="en-ZA" sz="1200" kern="1200" dirty="0" smtClean="0">
                <a:solidFill>
                  <a:schemeClr val="tx1"/>
                </a:solidFill>
                <a:latin typeface="+mn-lt"/>
                <a:ea typeface="+mn-ea"/>
                <a:cs typeface="+mn-cs"/>
              </a:rPr>
              <a:t> cannibalism — a female organism kills and consumes a </a:t>
            </a:r>
            <a:r>
              <a:rPr lang="en-ZA" sz="1200" kern="1200" dirty="0" err="1" smtClean="0">
                <a:solidFill>
                  <a:schemeClr val="tx1"/>
                </a:solidFill>
                <a:latin typeface="+mn-lt"/>
                <a:ea typeface="+mn-ea"/>
                <a:cs typeface="+mn-cs"/>
              </a:rPr>
              <a:t>conspecific</a:t>
            </a:r>
            <a:r>
              <a:rPr lang="en-ZA" sz="1200" kern="1200" dirty="0" smtClean="0">
                <a:solidFill>
                  <a:schemeClr val="tx1"/>
                </a:solidFill>
                <a:latin typeface="+mn-lt"/>
                <a:ea typeface="+mn-ea"/>
                <a:cs typeface="+mn-cs"/>
              </a:rPr>
              <a:t> (same species) male before, during, or after copulation. Rarely, these roles are reversed. Recorded in, among others, the female </a:t>
            </a:r>
            <a:r>
              <a:rPr lang="en-ZA" sz="1200" kern="1200" dirty="0" err="1" smtClean="0">
                <a:solidFill>
                  <a:schemeClr val="tx1"/>
                </a:solidFill>
                <a:latin typeface="+mn-lt"/>
                <a:ea typeface="+mn-ea"/>
                <a:cs typeface="+mn-cs"/>
              </a:rPr>
              <a:t>redback</a:t>
            </a:r>
            <a:r>
              <a:rPr lang="en-ZA" sz="1200" kern="1200" dirty="0" smtClean="0">
                <a:solidFill>
                  <a:schemeClr val="tx1"/>
                </a:solidFill>
                <a:latin typeface="+mn-lt"/>
                <a:ea typeface="+mn-ea"/>
                <a:cs typeface="+mn-cs"/>
              </a:rPr>
              <a:t> spider, black widow spider, praying mantis, and scorpion.</a:t>
            </a:r>
          </a:p>
          <a:p>
            <a:r>
              <a:rPr lang="en-ZA" sz="1200" b="1" kern="1200" dirty="0" smtClean="0">
                <a:solidFill>
                  <a:schemeClr val="tx1"/>
                </a:solidFill>
                <a:latin typeface="+mn-lt"/>
                <a:ea typeface="+mn-ea"/>
                <a:cs typeface="+mn-cs"/>
              </a:rPr>
              <a:t>Size-structured</a:t>
            </a:r>
            <a:r>
              <a:rPr lang="en-ZA" sz="1200" kern="1200" dirty="0" smtClean="0">
                <a:solidFill>
                  <a:schemeClr val="tx1"/>
                </a:solidFill>
                <a:latin typeface="+mn-lt"/>
                <a:ea typeface="+mn-ea"/>
                <a:cs typeface="+mn-cs"/>
              </a:rPr>
              <a:t> — large individuals consume smaller of the same species. In such size-structured populations, cannibalism can be responsible for 8% (Belding's Ground Squirrel) to 95% (dragonfly larvae) of the total </a:t>
            </a:r>
            <a:r>
              <a:rPr lang="en-ZA" sz="1200" kern="1200" dirty="0" err="1" smtClean="0">
                <a:solidFill>
                  <a:schemeClr val="tx1"/>
                </a:solidFill>
                <a:latin typeface="+mn-lt"/>
                <a:ea typeface="+mn-ea"/>
                <a:cs typeface="+mn-cs"/>
              </a:rPr>
              <a:t>mortalitymaking</a:t>
            </a:r>
            <a:r>
              <a:rPr lang="en-ZA" sz="1200" kern="1200" dirty="0" smtClean="0">
                <a:solidFill>
                  <a:schemeClr val="tx1"/>
                </a:solidFill>
                <a:latin typeface="+mn-lt"/>
                <a:ea typeface="+mn-ea"/>
                <a:cs typeface="+mn-cs"/>
              </a:rPr>
              <a:t> it a significant and important factor for population and community dynamics. Such size structured cannibalism has commonly been observed in the wild for a variety of </a:t>
            </a:r>
            <a:r>
              <a:rPr lang="en-ZA" sz="1200" kern="1200" dirty="0" err="1" smtClean="0">
                <a:solidFill>
                  <a:schemeClr val="tx1"/>
                </a:solidFill>
                <a:latin typeface="+mn-lt"/>
                <a:ea typeface="+mn-ea"/>
                <a:cs typeface="+mn-cs"/>
              </a:rPr>
              <a:t>taxa</a:t>
            </a:r>
            <a:r>
              <a:rPr lang="en-ZA" sz="1200" kern="1200" dirty="0" smtClean="0">
                <a:solidFill>
                  <a:schemeClr val="tx1"/>
                </a:solidFill>
                <a:latin typeface="+mn-lt"/>
                <a:ea typeface="+mn-ea"/>
                <a:cs typeface="+mn-cs"/>
              </a:rPr>
              <a:t>.</a:t>
            </a:r>
          </a:p>
          <a:p>
            <a:r>
              <a:rPr lang="en-ZA" sz="1200" b="1" kern="1200" dirty="0" smtClean="0">
                <a:solidFill>
                  <a:schemeClr val="tx1"/>
                </a:solidFill>
                <a:latin typeface="+mn-lt"/>
                <a:ea typeface="+mn-ea"/>
                <a:cs typeface="+mn-cs"/>
              </a:rPr>
              <a:t>Intrauterine</a:t>
            </a:r>
            <a:r>
              <a:rPr lang="en-ZA" sz="1200" kern="1200" dirty="0" smtClean="0">
                <a:solidFill>
                  <a:schemeClr val="tx1"/>
                </a:solidFill>
                <a:latin typeface="+mn-lt"/>
                <a:ea typeface="+mn-ea"/>
                <a:cs typeface="+mn-cs"/>
              </a:rPr>
              <a:t> cannibalism — a behaviour in some carnivorous species, in which multiple embryos are created at impregnation, but only one or two are born. The larger or stronger ones consume their less-developed siblings as a source of nutrients. In </a:t>
            </a:r>
            <a:r>
              <a:rPr lang="en-ZA" sz="1200" kern="1200" dirty="0" err="1" smtClean="0">
                <a:solidFill>
                  <a:schemeClr val="tx1"/>
                </a:solidFill>
                <a:latin typeface="+mn-lt"/>
                <a:ea typeface="+mn-ea"/>
                <a:cs typeface="+mn-cs"/>
              </a:rPr>
              <a:t>adelphophagy</a:t>
            </a:r>
            <a:r>
              <a:rPr lang="en-ZA" sz="1200" kern="1200" dirty="0" smtClean="0">
                <a:solidFill>
                  <a:schemeClr val="tx1"/>
                </a:solidFill>
                <a:latin typeface="+mn-lt"/>
                <a:ea typeface="+mn-ea"/>
                <a:cs typeface="+mn-cs"/>
              </a:rPr>
              <a:t>, the </a:t>
            </a:r>
            <a:r>
              <a:rPr lang="en-ZA" sz="1200" kern="1200" dirty="0" err="1" smtClean="0">
                <a:solidFill>
                  <a:schemeClr val="tx1"/>
                </a:solidFill>
                <a:latin typeface="+mn-lt"/>
                <a:ea typeface="+mn-ea"/>
                <a:cs typeface="+mn-cs"/>
              </a:rPr>
              <a:t>fetus</a:t>
            </a:r>
            <a:r>
              <a:rPr lang="en-ZA" sz="1200" kern="1200" dirty="0" smtClean="0">
                <a:solidFill>
                  <a:schemeClr val="tx1"/>
                </a:solidFill>
                <a:latin typeface="+mn-lt"/>
                <a:ea typeface="+mn-ea"/>
                <a:cs typeface="+mn-cs"/>
              </a:rPr>
              <a:t> eats sibling embryos, while in </a:t>
            </a:r>
            <a:r>
              <a:rPr lang="en-ZA" sz="1200" kern="1200" dirty="0" err="1" smtClean="0">
                <a:solidFill>
                  <a:schemeClr val="tx1"/>
                </a:solidFill>
                <a:latin typeface="+mn-lt"/>
                <a:ea typeface="+mn-ea"/>
                <a:cs typeface="+mn-cs"/>
              </a:rPr>
              <a:t>oophagy</a:t>
            </a:r>
            <a:r>
              <a:rPr lang="en-ZA" sz="1200" kern="1200" dirty="0" smtClean="0">
                <a:solidFill>
                  <a:schemeClr val="tx1"/>
                </a:solidFill>
                <a:latin typeface="+mn-lt"/>
                <a:ea typeface="+mn-ea"/>
                <a:cs typeface="+mn-cs"/>
              </a:rPr>
              <a:t> it feeds on eggs. Intrauterine cannibalism is known to occur in </a:t>
            </a:r>
            <a:r>
              <a:rPr lang="en-ZA" sz="1200" kern="1200" dirty="0" err="1" smtClean="0">
                <a:solidFill>
                  <a:schemeClr val="tx1"/>
                </a:solidFill>
                <a:latin typeface="+mn-lt"/>
                <a:ea typeface="+mn-ea"/>
                <a:cs typeface="+mn-cs"/>
              </a:rPr>
              <a:t>lamnoid</a:t>
            </a:r>
            <a:r>
              <a:rPr lang="en-ZA" sz="1200" kern="1200" dirty="0" smtClean="0">
                <a:solidFill>
                  <a:schemeClr val="tx1"/>
                </a:solidFill>
                <a:latin typeface="+mn-lt"/>
                <a:ea typeface="+mn-ea"/>
                <a:cs typeface="+mn-cs"/>
              </a:rPr>
              <a:t> sharks[19] and in the Fire Salamander, as well as in some </a:t>
            </a:r>
            <a:r>
              <a:rPr lang="en-ZA" sz="1200" kern="1200" dirty="0" err="1" smtClean="0">
                <a:solidFill>
                  <a:schemeClr val="tx1"/>
                </a:solidFill>
                <a:latin typeface="+mn-lt"/>
                <a:ea typeface="+mn-ea"/>
                <a:cs typeface="+mn-cs"/>
              </a:rPr>
              <a:t>teleost</a:t>
            </a:r>
            <a:r>
              <a:rPr lang="en-ZA" sz="1200" kern="1200" dirty="0" smtClean="0">
                <a:solidFill>
                  <a:schemeClr val="tx1"/>
                </a:solidFill>
                <a:latin typeface="+mn-lt"/>
                <a:ea typeface="+mn-ea"/>
                <a:cs typeface="+mn-cs"/>
              </a:rPr>
              <a:t> fishes.</a:t>
            </a:r>
          </a:p>
          <a:p>
            <a:r>
              <a:rPr lang="en-ZA" sz="1200" kern="1200" dirty="0" smtClean="0">
                <a:solidFill>
                  <a:schemeClr val="tx1"/>
                </a:solidFill>
                <a:latin typeface="+mn-lt"/>
                <a:ea typeface="+mn-ea"/>
                <a:cs typeface="+mn-cs"/>
              </a:rPr>
              <a:t>A common form of cannibalism is </a:t>
            </a:r>
            <a:r>
              <a:rPr lang="en-ZA" sz="1200" b="1" kern="1200" dirty="0" smtClean="0">
                <a:solidFill>
                  <a:schemeClr val="tx1"/>
                </a:solidFill>
                <a:latin typeface="+mn-lt"/>
                <a:ea typeface="+mn-ea"/>
                <a:cs typeface="+mn-cs"/>
              </a:rPr>
              <a:t>filial cannibalism</a:t>
            </a:r>
            <a:r>
              <a:rPr lang="en-ZA" sz="1200" kern="1200" dirty="0" smtClean="0">
                <a:solidFill>
                  <a:schemeClr val="tx1"/>
                </a:solidFill>
                <a:latin typeface="+mn-lt"/>
                <a:ea typeface="+mn-ea"/>
                <a:cs typeface="+mn-cs"/>
              </a:rPr>
              <a:t> (a form of </a:t>
            </a:r>
            <a:r>
              <a:rPr lang="en-ZA" sz="1200" b="1" kern="1200" dirty="0" smtClean="0">
                <a:solidFill>
                  <a:schemeClr val="tx1"/>
                </a:solidFill>
                <a:latin typeface="+mn-lt"/>
                <a:ea typeface="+mn-ea"/>
                <a:cs typeface="+mn-cs"/>
              </a:rPr>
              <a:t>infanticide</a:t>
            </a:r>
            <a:r>
              <a:rPr lang="en-ZA" sz="1200" kern="1200" dirty="0" smtClean="0">
                <a:solidFill>
                  <a:schemeClr val="tx1"/>
                </a:solidFill>
                <a:latin typeface="+mn-lt"/>
                <a:ea typeface="+mn-ea"/>
                <a:cs typeface="+mn-cs"/>
              </a:rPr>
              <a:t>) where adults eat the young of their own species (sometimes even their own immediate offspring). Classical vertebrate examples include the chimpanzees where groups of adult males have been observed to attack and consume </a:t>
            </a:r>
            <a:r>
              <a:rPr lang="en-ZA" sz="1200" kern="1200" dirty="0" err="1" smtClean="0">
                <a:solidFill>
                  <a:schemeClr val="tx1"/>
                </a:solidFill>
                <a:latin typeface="+mn-lt"/>
                <a:ea typeface="+mn-ea"/>
                <a:cs typeface="+mn-cs"/>
              </a:rPr>
              <a:t>conspecific</a:t>
            </a:r>
            <a:r>
              <a:rPr lang="en-ZA" sz="1200" kern="1200" dirty="0" smtClean="0">
                <a:solidFill>
                  <a:schemeClr val="tx1"/>
                </a:solidFill>
                <a:latin typeface="+mn-lt"/>
                <a:ea typeface="+mn-ea"/>
                <a:cs typeface="+mn-cs"/>
              </a:rPr>
              <a:t> infants and cats, elephants, dogs, baboons, bears, lions, and some types of fish, where adult males commonly kill infants when they take over a new harem after replacing the previous dominant males. In agricultural settings, pigs are known to eat their own young, accounting for a sizeable percentage of total piglet deaths. </a:t>
            </a:r>
            <a:r>
              <a:rPr lang="en-ZA" sz="1200" kern="1200" smtClean="0">
                <a:solidFill>
                  <a:schemeClr val="tx1"/>
                </a:solidFill>
                <a:latin typeface="+mn-lt"/>
                <a:ea typeface="+mn-ea"/>
                <a:cs typeface="+mn-cs"/>
              </a:rPr>
              <a:t>There have been sightings of infanticide in the leopard population.</a:t>
            </a:r>
            <a:endParaRPr lang="en-ZA" sz="1200" kern="1200" dirty="0" smtClean="0">
              <a:solidFill>
                <a:schemeClr val="tx1"/>
              </a:solidFill>
              <a:latin typeface="+mn-lt"/>
              <a:ea typeface="+mn-ea"/>
              <a:cs typeface="+mn-cs"/>
            </a:endParaRPr>
          </a:p>
          <a:p>
            <a:endParaRPr lang="en-ZA" sz="1200" kern="1200" dirty="0" smtClean="0">
              <a:solidFill>
                <a:schemeClr val="tx1"/>
              </a:solidFill>
              <a:latin typeface="+mn-lt"/>
              <a:ea typeface="+mn-ea"/>
              <a:cs typeface="+mn-cs"/>
            </a:endParaRPr>
          </a:p>
          <a:p>
            <a:r>
              <a:rPr lang="en-ZA" b="1" dirty="0" smtClean="0"/>
              <a:t>Abstract:  </a:t>
            </a:r>
            <a:r>
              <a:rPr lang="en-ZA" sz="1200" kern="1200" dirty="0" err="1" smtClean="0">
                <a:solidFill>
                  <a:schemeClr val="tx1"/>
                </a:solidFill>
                <a:latin typeface="+mn-lt"/>
                <a:ea typeface="+mn-ea"/>
                <a:cs typeface="+mn-cs"/>
              </a:rPr>
              <a:t>Lindström</a:t>
            </a:r>
            <a:r>
              <a:rPr lang="en-ZA" sz="1200" kern="1200" dirty="0" smtClean="0">
                <a:solidFill>
                  <a:schemeClr val="tx1"/>
                </a:solidFill>
                <a:latin typeface="+mn-lt"/>
                <a:ea typeface="+mn-ea"/>
                <a:cs typeface="+mn-cs"/>
              </a:rPr>
              <a:t>, K. 2000. The evolution of filial cannibalism and female mate choice strategies as resolutions to sexual conflict in fishes. </a:t>
            </a:r>
            <a:r>
              <a:rPr lang="en-ZA" sz="1200" i="1" kern="1200" dirty="0" smtClean="0">
                <a:solidFill>
                  <a:schemeClr val="tx1"/>
                </a:solidFill>
                <a:latin typeface="+mn-lt"/>
                <a:ea typeface="+mn-ea"/>
                <a:cs typeface="+mn-cs"/>
              </a:rPr>
              <a:t>Evolution</a:t>
            </a:r>
            <a:r>
              <a:rPr lang="en-ZA" sz="1200" kern="1200" dirty="0" smtClean="0">
                <a:solidFill>
                  <a:schemeClr val="tx1"/>
                </a:solidFill>
                <a:latin typeface="+mn-lt"/>
                <a:ea typeface="+mn-ea"/>
                <a:cs typeface="+mn-cs"/>
              </a:rPr>
              <a:t>, 54(2), 617-27.</a:t>
            </a:r>
            <a:endParaRPr lang="en-ZA" b="1" dirty="0" smtClean="0"/>
          </a:p>
          <a:p>
            <a:r>
              <a:rPr lang="en-ZA" dirty="0" smtClean="0"/>
              <a:t>Filial cannibalism (the consumption of one's own viable offspring) is common among fish with paternal care. In this study, I use a computer simulation to study simultaneous evolution of male filial cannibalism and female mate choice. Under certain conditions, selection on parental males </a:t>
            </a:r>
            <a:r>
              <a:rPr lang="en-ZA" dirty="0" err="1" smtClean="0"/>
              <a:t>favors</a:t>
            </a:r>
            <a:r>
              <a:rPr lang="en-ZA" dirty="0" smtClean="0"/>
              <a:t> filial cannibalism. When filial cannibalism increases a male's probability to raise the current brood successfully, filial cannibalism also benefits the female. However, when egg eating is a male investment into future reproduction, a conflict between female and male interests emerges. Here I investigate how female discrimination against filial cannibals affects evolution of filial cannibalism and how different female choice criteria perform against filial cannibalism. The introduction of discriminating females makes the fixation of filial cannibalism less likely. I introduced three different female choice criteria: (1) females who could discern a male's genotype, that is, whether the male was going to eat eggs as an investment in future reproductive events; (2) energy-choosing females that preferred to mate with males who had enough energy reserves to live through the current brood cycle without consuming eggs; and (3) females that preferred to mate with already mated males, that is, males with eggs in their nest. Genotype choice never coexisted with filial cannibals at fixation and filial cannibals were unable to invade a population with genotype-choosing females. Energy choice was successful only when males had high energy reserves and were less dependent on filial cannibalism as an alternative energy source. The egg choosers frequently coexisted with the cannibals at fixation. When the female strategies were entered simultaneously, the most frequent outcome for low mate sampling costs was that both the cannibals and the egg choice was fixed and all other strategies went extinct. These results suggest that sexual conflicts may not always evolve toward a resolution of the conflict, but sometimes the stable state retains the conflict. In the present case, this was because the egg-preference strategy had a higher fitness than the other female strategies. The outcome of this simulation is similar to empirical findings. In fish with paternal care, male filial cannibalism and female preference for mates with eggs commonly co-occur.</a:t>
            </a:r>
          </a:p>
          <a:p>
            <a:endParaRPr lang="en-ZA"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BD023B1-1C44-4D95-A099-821B71BD631B}"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BD023B1-1C44-4D95-A099-821B71BD631B}"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BD023B1-1C44-4D95-A099-821B71BD631B}"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BD023B1-1C44-4D95-A099-821B71BD631B}"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BD023B1-1C44-4D95-A099-821B71BD631B}"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BD023B1-1C44-4D95-A099-821B71BD631B}"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BD023B1-1C44-4D95-A099-821B71BD631B}"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BD023B1-1C44-4D95-A099-821B71BD631B}"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BD023B1-1C44-4D95-A099-821B71BD631B}"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BD023B1-1C44-4D95-A099-821B71BD631B}" type="slidenum">
              <a:rPr lang="en-GB" smtClean="0"/>
              <a:pPr/>
              <a:t>11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48D503D-D7FB-4B32-9F17-54C40932DC82}" type="datetimeFigureOut">
              <a:rPr lang="en-GB" smtClean="0"/>
              <a:pPr/>
              <a:t>01/09/2011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2B5377-B006-4E7A-B85E-ED12DDB1826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48D503D-D7FB-4B32-9F17-54C40932DC82}" type="datetimeFigureOut">
              <a:rPr lang="en-GB" smtClean="0"/>
              <a:pPr/>
              <a:t>01/09/2011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2B5377-B006-4E7A-B85E-ED12DDB1826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8D503D-D7FB-4B32-9F17-54C40932DC82}" type="datetimeFigureOut">
              <a:rPr lang="en-GB" smtClean="0"/>
              <a:pPr/>
              <a:t>01/09/2011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2B5377-B006-4E7A-B85E-ED12DDB1826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48D503D-D7FB-4B32-9F17-54C40932DC82}" type="datetimeFigureOut">
              <a:rPr lang="en-GB" smtClean="0"/>
              <a:pPr/>
              <a:t>01/09/2011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2B5377-B006-4E7A-B85E-ED12DDB1826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48D503D-D7FB-4B32-9F17-54C40932DC82}" type="datetimeFigureOut">
              <a:rPr lang="en-GB" smtClean="0"/>
              <a:pPr/>
              <a:t>01/09/2011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02B5377-B006-4E7A-B85E-ED12DDB1826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48D503D-D7FB-4B32-9F17-54C40932DC82}" type="datetimeFigureOut">
              <a:rPr lang="en-GB" smtClean="0"/>
              <a:pPr/>
              <a:t>01/09/2011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02B5377-B006-4E7A-B85E-ED12DDB1826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8D503D-D7FB-4B32-9F17-54C40932DC82}" type="datetimeFigureOut">
              <a:rPr lang="en-GB" smtClean="0"/>
              <a:pPr/>
              <a:t>01/09/2011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02B5377-B006-4E7A-B85E-ED12DDB1826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8D503D-D7FB-4B32-9F17-54C40932DC82}" type="datetimeFigureOut">
              <a:rPr lang="en-GB" smtClean="0"/>
              <a:pPr/>
              <a:t>01/09/2011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2B5377-B006-4E7A-B85E-ED12DDB1826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8D503D-D7FB-4B32-9F17-54C40932DC82}" type="datetimeFigureOut">
              <a:rPr lang="en-GB" smtClean="0"/>
              <a:pPr/>
              <a:t>01/09/2011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2B5377-B006-4E7A-B85E-ED12DDB1826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48D503D-D7FB-4B32-9F17-54C40932DC82}" type="datetimeFigureOut">
              <a:rPr lang="en-GB" smtClean="0"/>
              <a:pPr/>
              <a:t>01/09/2011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2B5377-B006-4E7A-B85E-ED12DDB1826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48D503D-D7FB-4B32-9F17-54C40932DC82}" type="datetimeFigureOut">
              <a:rPr lang="en-GB" smtClean="0"/>
              <a:pPr/>
              <a:t>01/09/2011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2B5377-B006-4E7A-B85E-ED12DDB1826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8D503D-D7FB-4B32-9F17-54C40932DC82}" type="datetimeFigureOut">
              <a:rPr lang="en-GB" smtClean="0"/>
              <a:pPr/>
              <a:t>01/09/2011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2B5377-B006-4E7A-B85E-ED12DDB1826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en.wikipedia.org/wiki/File:Sympetrum_flaveolum_-_side_(aka).jpg" TargetMode="External"/><Relationship Id="rId13" Type="http://schemas.openxmlformats.org/officeDocument/2006/relationships/image" Target="../media/image8.jpeg"/><Relationship Id="rId3" Type="http://schemas.openxmlformats.org/officeDocument/2006/relationships/image" Target="../media/image1.jpeg"/><Relationship Id="rId7" Type="http://schemas.openxmlformats.org/officeDocument/2006/relationships/image" Target="../media/image3.jpeg"/><Relationship Id="rId12"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en.wikipedia.org/wiki/File:Mantis-greece-alonisos-0a.jpg" TargetMode="External"/><Relationship Id="rId11" Type="http://schemas.openxmlformats.org/officeDocument/2006/relationships/image" Target="../media/image6.jpeg"/><Relationship Id="rId5" Type="http://schemas.openxmlformats.org/officeDocument/2006/relationships/image" Target="../media/image2.jpeg"/><Relationship Id="rId15" Type="http://schemas.openxmlformats.org/officeDocument/2006/relationships/image" Target="../media/image10.jpeg"/><Relationship Id="rId10" Type="http://schemas.openxmlformats.org/officeDocument/2006/relationships/image" Target="../media/image5.jpeg"/><Relationship Id="rId4" Type="http://schemas.openxmlformats.org/officeDocument/2006/relationships/hyperlink" Target="http://en.wikipedia.org/wiki/File:Redback_frontal_view.jpg" TargetMode="External"/><Relationship Id="rId9" Type="http://schemas.openxmlformats.org/officeDocument/2006/relationships/image" Target="../media/image4.jpeg"/><Relationship Id="rId1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060848"/>
            <a:ext cx="7772400" cy="1944215"/>
          </a:xfrm>
        </p:spPr>
        <p:txBody>
          <a:bodyPr>
            <a:normAutofit fontScale="90000"/>
          </a:bodyPr>
          <a:lstStyle/>
          <a:p>
            <a:r>
              <a:rPr lang="en-ZA" b="1" dirty="0">
                <a:effectLst>
                  <a:outerShdw blurRad="38100" dist="38100" dir="2700000" algn="tl">
                    <a:srgbClr val="000000">
                      <a:alpha val="43137"/>
                    </a:srgbClr>
                  </a:outerShdw>
                </a:effectLst>
              </a:rPr>
              <a:t>Quality imperatives </a:t>
            </a:r>
            <a:r>
              <a:rPr lang="en-ZA" b="1" dirty="0"/>
              <a:t>versus </a:t>
            </a:r>
            <a:r>
              <a:rPr lang="en-ZA" b="1" dirty="0">
                <a:effectLst>
                  <a:outerShdw blurRad="38100" dist="38100" dir="2700000" algn="tl">
                    <a:srgbClr val="000000">
                      <a:alpha val="43137"/>
                    </a:srgbClr>
                  </a:outerShdw>
                </a:effectLst>
              </a:rPr>
              <a:t>funding</a:t>
            </a:r>
            <a:r>
              <a:rPr lang="en-ZA" b="1" dirty="0"/>
              <a:t>: A case of </a:t>
            </a:r>
            <a:r>
              <a:rPr lang="en-ZA" b="1" i="1" dirty="0">
                <a:effectLst>
                  <a:outerShdw blurRad="38100" dist="38100" dir="2700000" algn="tl">
                    <a:srgbClr val="000000">
                      <a:alpha val="43137"/>
                    </a:srgbClr>
                  </a:outerShdw>
                </a:effectLst>
              </a:rPr>
              <a:t>filial cannibalism</a:t>
            </a:r>
            <a:r>
              <a:rPr lang="en-ZA" b="1" dirty="0">
                <a:effectLst>
                  <a:outerShdw blurRad="38100" dist="38100" dir="2700000" algn="tl">
                    <a:srgbClr val="000000">
                      <a:alpha val="43137"/>
                    </a:srgbClr>
                  </a:outerShdw>
                </a:effectLst>
              </a:rPr>
              <a:t> </a:t>
            </a:r>
            <a:r>
              <a:rPr lang="en-ZA" b="1" dirty="0"/>
              <a:t>in South African Higher Education?</a:t>
            </a:r>
            <a:endParaRPr lang="en-GB" dirty="0"/>
          </a:p>
        </p:txBody>
      </p:sp>
      <p:sp>
        <p:nvSpPr>
          <p:cNvPr id="3" name="Subtitle 2"/>
          <p:cNvSpPr>
            <a:spLocks noGrp="1"/>
          </p:cNvSpPr>
          <p:nvPr>
            <p:ph type="subTitle" idx="1"/>
          </p:nvPr>
        </p:nvSpPr>
        <p:spPr>
          <a:xfrm>
            <a:off x="1371600" y="4581128"/>
            <a:ext cx="6400800" cy="1057672"/>
          </a:xfrm>
        </p:spPr>
        <p:txBody>
          <a:bodyPr>
            <a:normAutofit/>
          </a:bodyPr>
          <a:lstStyle/>
          <a:p>
            <a:r>
              <a:rPr lang="en-GB" dirty="0" smtClean="0"/>
              <a:t>Dr Thomas Groenewald</a:t>
            </a:r>
          </a:p>
          <a:p>
            <a:r>
              <a:rPr lang="en-GB" sz="2400" dirty="0" smtClean="0"/>
              <a:t>15</a:t>
            </a:r>
            <a:r>
              <a:rPr lang="en-GB" sz="2400" baseline="30000" dirty="0" smtClean="0"/>
              <a:t>th</a:t>
            </a:r>
            <a:r>
              <a:rPr lang="en-GB" sz="2400" dirty="0" smtClean="0"/>
              <a:t> IEASA - 2 September 2011</a:t>
            </a:r>
            <a:endParaRPr lang="en-GB"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 name="Picture 20" descr="http://t2.gstatic.com/images?q=tbn:ANd9GcSdRP2tmirvhT3n-xgtE_pOvvqTMvbmDOHK0NpYO228itkIlMAF"/>
          <p:cNvPicPr>
            <a:picLocks noChangeAspect="1" noChangeArrowheads="1"/>
          </p:cNvPicPr>
          <p:nvPr/>
        </p:nvPicPr>
        <p:blipFill>
          <a:blip r:embed="rId3" cstate="print"/>
          <a:srcRect/>
          <a:stretch>
            <a:fillRect/>
          </a:stretch>
        </p:blipFill>
        <p:spPr bwMode="auto">
          <a:xfrm>
            <a:off x="2771800" y="3429000"/>
            <a:ext cx="1581150" cy="1619250"/>
          </a:xfrm>
          <a:prstGeom prst="rect">
            <a:avLst/>
          </a:prstGeom>
          <a:noFill/>
        </p:spPr>
      </p:pic>
      <p:sp>
        <p:nvSpPr>
          <p:cNvPr id="2" name="Title 1"/>
          <p:cNvSpPr>
            <a:spLocks noGrp="1"/>
          </p:cNvSpPr>
          <p:nvPr>
            <p:ph type="title"/>
          </p:nvPr>
        </p:nvSpPr>
        <p:spPr>
          <a:xfrm>
            <a:off x="467544" y="188640"/>
            <a:ext cx="8229600" cy="778098"/>
          </a:xfrm>
        </p:spPr>
        <p:txBody>
          <a:bodyPr/>
          <a:lstStyle/>
          <a:p>
            <a:r>
              <a:rPr lang="en-GB" b="1" dirty="0" smtClean="0">
                <a:effectLst>
                  <a:outerShdw blurRad="38100" dist="38100" dir="2700000" algn="tl">
                    <a:srgbClr val="000000">
                      <a:alpha val="43137"/>
                    </a:srgbClr>
                  </a:outerShdw>
                </a:effectLst>
              </a:rPr>
              <a:t>Cannibalism</a:t>
            </a: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268760"/>
            <a:ext cx="8229600" cy="4857403"/>
          </a:xfrm>
        </p:spPr>
        <p:txBody>
          <a:bodyPr/>
          <a:lstStyle/>
          <a:p>
            <a:r>
              <a:rPr lang="en-GB" dirty="0" smtClean="0"/>
              <a:t>Sexual</a:t>
            </a:r>
          </a:p>
          <a:p>
            <a:endParaRPr lang="en-GB" dirty="0" smtClean="0"/>
          </a:p>
          <a:p>
            <a:r>
              <a:rPr lang="en-GB" dirty="0" smtClean="0"/>
              <a:t>Size-structured</a:t>
            </a:r>
          </a:p>
          <a:p>
            <a:endParaRPr lang="en-GB" dirty="0"/>
          </a:p>
          <a:p>
            <a:r>
              <a:rPr lang="en-GB" dirty="0" smtClean="0"/>
              <a:t>Intrauterine</a:t>
            </a:r>
          </a:p>
          <a:p>
            <a:endParaRPr lang="en-GB" dirty="0"/>
          </a:p>
          <a:p>
            <a:r>
              <a:rPr lang="en-GB" dirty="0" smtClean="0"/>
              <a:t>Cannibalistic </a:t>
            </a:r>
            <a:r>
              <a:rPr lang="en-GB" b="1" dirty="0" smtClean="0">
                <a:effectLst>
                  <a:outerShdw blurRad="38100" dist="38100" dir="2700000" algn="tl">
                    <a:srgbClr val="000000">
                      <a:alpha val="43137"/>
                    </a:srgbClr>
                  </a:outerShdw>
                </a:effectLst>
              </a:rPr>
              <a:t>infanticide / filial </a:t>
            </a:r>
            <a:endParaRPr lang="en-GB" b="1" dirty="0">
              <a:effectLst>
                <a:outerShdw blurRad="38100" dist="38100" dir="2700000" algn="tl">
                  <a:srgbClr val="000000">
                    <a:alpha val="43137"/>
                  </a:srgbClr>
                </a:outerShdw>
              </a:effectLst>
            </a:endParaRPr>
          </a:p>
        </p:txBody>
      </p:sp>
      <p:pic>
        <p:nvPicPr>
          <p:cNvPr id="2050" name="Picture 2" descr="http://upload.wikimedia.org/wikipedia/commons/thumb/4/49/Redback_frontal_view.jpg/250px-Redback_frontal_view.jpg">
            <a:hlinkClick r:id="rId4"/>
          </p:cNvPr>
          <p:cNvPicPr>
            <a:picLocks noChangeAspect="1" noChangeArrowheads="1"/>
          </p:cNvPicPr>
          <p:nvPr/>
        </p:nvPicPr>
        <p:blipFill>
          <a:blip r:embed="rId5" cstate="print"/>
          <a:srcRect/>
          <a:stretch>
            <a:fillRect/>
          </a:stretch>
        </p:blipFill>
        <p:spPr bwMode="auto">
          <a:xfrm>
            <a:off x="2411760" y="908720"/>
            <a:ext cx="1728192" cy="1382554"/>
          </a:xfrm>
          <a:prstGeom prst="rect">
            <a:avLst/>
          </a:prstGeom>
          <a:noFill/>
        </p:spPr>
      </p:pic>
      <p:pic>
        <p:nvPicPr>
          <p:cNvPr id="2052" name="Picture 4" descr="http://upload.wikimedia.org/wikipedia/commons/thumb/e/e3/Mantis-greece-alonisos-0a.jpg/220px-Mantis-greece-alonisos-0a.jpg">
            <a:hlinkClick r:id="rId6"/>
          </p:cNvPr>
          <p:cNvPicPr>
            <a:picLocks noChangeAspect="1" noChangeArrowheads="1"/>
          </p:cNvPicPr>
          <p:nvPr/>
        </p:nvPicPr>
        <p:blipFill>
          <a:blip r:embed="rId7" cstate="print"/>
          <a:srcRect/>
          <a:stretch>
            <a:fillRect/>
          </a:stretch>
        </p:blipFill>
        <p:spPr bwMode="auto">
          <a:xfrm>
            <a:off x="4499992" y="980728"/>
            <a:ext cx="1824202" cy="1368152"/>
          </a:xfrm>
          <a:prstGeom prst="rect">
            <a:avLst/>
          </a:prstGeom>
          <a:noFill/>
        </p:spPr>
      </p:pic>
      <p:pic>
        <p:nvPicPr>
          <p:cNvPr id="2054" name="Picture 6" descr="http://upload.wikimedia.org/wikipedia/commons/thumb/0/03/Sympetrum_flaveolum_-_side_%28aka%29.jpg/220px-Sympetrum_flaveolum_-_side_%28aka%29.jpg">
            <a:hlinkClick r:id="rId8"/>
          </p:cNvPr>
          <p:cNvPicPr>
            <a:picLocks noChangeAspect="1" noChangeArrowheads="1"/>
          </p:cNvPicPr>
          <p:nvPr/>
        </p:nvPicPr>
        <p:blipFill>
          <a:blip r:embed="rId9" cstate="print"/>
          <a:srcRect/>
          <a:stretch>
            <a:fillRect/>
          </a:stretch>
        </p:blipFill>
        <p:spPr bwMode="auto">
          <a:xfrm>
            <a:off x="4211960" y="2492896"/>
            <a:ext cx="1951484" cy="1197502"/>
          </a:xfrm>
          <a:prstGeom prst="rect">
            <a:avLst/>
          </a:prstGeom>
          <a:noFill/>
        </p:spPr>
      </p:pic>
      <p:pic>
        <p:nvPicPr>
          <p:cNvPr id="2056" name="Picture 8" descr="http://t0.gstatic.com/images?q=tbn:ANd9GcSYRrn4PbXpa8qIV2B8OW2hRQrrlLHgdFVuMPH0s6fE2euFvi9C"/>
          <p:cNvPicPr>
            <a:picLocks noChangeAspect="1" noChangeArrowheads="1"/>
          </p:cNvPicPr>
          <p:nvPr/>
        </p:nvPicPr>
        <p:blipFill>
          <a:blip r:embed="rId10" cstate="print"/>
          <a:srcRect/>
          <a:stretch>
            <a:fillRect/>
          </a:stretch>
        </p:blipFill>
        <p:spPr bwMode="auto">
          <a:xfrm>
            <a:off x="6588224" y="2492896"/>
            <a:ext cx="1224135" cy="1224136"/>
          </a:xfrm>
          <a:prstGeom prst="rect">
            <a:avLst/>
          </a:prstGeom>
          <a:noFill/>
        </p:spPr>
      </p:pic>
      <p:pic>
        <p:nvPicPr>
          <p:cNvPr id="2058" name="Picture 10" descr="http://t3.gstatic.com/images?q=tbn:ANd9GcThrs-0vI5kfoS_8vMz_FrRS2awJxPxbf0ORG7JS2JyJAVI3Kbt"/>
          <p:cNvPicPr>
            <a:picLocks noChangeAspect="1" noChangeArrowheads="1"/>
          </p:cNvPicPr>
          <p:nvPr/>
        </p:nvPicPr>
        <p:blipFill>
          <a:blip r:embed="rId11" cstate="print"/>
          <a:srcRect/>
          <a:stretch>
            <a:fillRect/>
          </a:stretch>
        </p:blipFill>
        <p:spPr bwMode="auto">
          <a:xfrm>
            <a:off x="1115616" y="5301208"/>
            <a:ext cx="1123950" cy="1123951"/>
          </a:xfrm>
          <a:prstGeom prst="rect">
            <a:avLst/>
          </a:prstGeom>
          <a:noFill/>
        </p:spPr>
      </p:pic>
      <p:pic>
        <p:nvPicPr>
          <p:cNvPr id="2060" name="Picture 12" descr="http://t1.gstatic.com/images?q=tbn:ANd9GcTMrI-pvkoaCvIBvFwqE1dFN6NJ4DuW8dWg9gKg8iIXU-RUIFZm"/>
          <p:cNvPicPr>
            <a:picLocks noChangeAspect="1" noChangeArrowheads="1"/>
          </p:cNvPicPr>
          <p:nvPr/>
        </p:nvPicPr>
        <p:blipFill>
          <a:blip r:embed="rId12" cstate="print"/>
          <a:srcRect/>
          <a:stretch>
            <a:fillRect/>
          </a:stretch>
        </p:blipFill>
        <p:spPr bwMode="auto">
          <a:xfrm>
            <a:off x="2699792" y="5301208"/>
            <a:ext cx="1895475" cy="1276351"/>
          </a:xfrm>
          <a:prstGeom prst="rect">
            <a:avLst/>
          </a:prstGeom>
          <a:noFill/>
        </p:spPr>
      </p:pic>
      <p:pic>
        <p:nvPicPr>
          <p:cNvPr id="2062" name="Picture 14" descr="http://t3.gstatic.com/images?q=tbn:ANd9GcRwCGhhcGhfV7-wO6w1dB8IHkqE-DXglieG1hVygw1ghSnbQ8ype5A62vQ"/>
          <p:cNvPicPr>
            <a:picLocks noChangeAspect="1" noChangeArrowheads="1"/>
          </p:cNvPicPr>
          <p:nvPr/>
        </p:nvPicPr>
        <p:blipFill>
          <a:blip r:embed="rId13" cstate="print"/>
          <a:srcRect/>
          <a:stretch>
            <a:fillRect/>
          </a:stretch>
        </p:blipFill>
        <p:spPr bwMode="auto">
          <a:xfrm>
            <a:off x="5148064" y="5301208"/>
            <a:ext cx="1057275" cy="1362076"/>
          </a:xfrm>
          <a:prstGeom prst="rect">
            <a:avLst/>
          </a:prstGeom>
          <a:noFill/>
        </p:spPr>
      </p:pic>
      <p:pic>
        <p:nvPicPr>
          <p:cNvPr id="2064" name="Picture 16" descr="http://t2.gstatic.com/images?q=tbn:ANd9GcSRge1sw714otJwUDnQqSO_ByFD2x4d1aiey2eoI-Otfy2UyUA4EHrgjZmo"/>
          <p:cNvPicPr>
            <a:picLocks noChangeAspect="1" noChangeArrowheads="1"/>
          </p:cNvPicPr>
          <p:nvPr/>
        </p:nvPicPr>
        <p:blipFill>
          <a:blip r:embed="rId14" cstate="print"/>
          <a:srcRect/>
          <a:stretch>
            <a:fillRect/>
          </a:stretch>
        </p:blipFill>
        <p:spPr bwMode="auto">
          <a:xfrm>
            <a:off x="6732240" y="5301208"/>
            <a:ext cx="1666875" cy="1228725"/>
          </a:xfrm>
          <a:prstGeom prst="rect">
            <a:avLst/>
          </a:prstGeom>
          <a:noFill/>
        </p:spPr>
      </p:pic>
      <p:pic>
        <p:nvPicPr>
          <p:cNvPr id="2070" name="Picture 22" descr="http://t0.gstatic.com/images?q=tbn:ANd9GcRSU-QueDeQqH9LQtD1jd7NykIC2nvbVm3rZeHzUCQUkZrrqxKAfw"/>
          <p:cNvPicPr>
            <a:picLocks noChangeAspect="1" noChangeArrowheads="1"/>
          </p:cNvPicPr>
          <p:nvPr/>
        </p:nvPicPr>
        <p:blipFill>
          <a:blip r:embed="rId15" cstate="print"/>
          <a:srcRect/>
          <a:stretch>
            <a:fillRect/>
          </a:stretch>
        </p:blipFill>
        <p:spPr bwMode="auto">
          <a:xfrm>
            <a:off x="4355976" y="4005064"/>
            <a:ext cx="2520280" cy="75793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6131024" cy="4752528"/>
          </a:xfrm>
        </p:spPr>
        <p:txBody>
          <a:bodyPr/>
          <a:lstStyle/>
          <a:p>
            <a:r>
              <a:rPr lang="en-ZA" dirty="0" smtClean="0"/>
              <a:t>A </a:t>
            </a:r>
            <a:r>
              <a:rPr lang="en-ZA" b="1" dirty="0" smtClean="0">
                <a:effectLst>
                  <a:outerShdw blurRad="38100" dist="38100" dir="2700000" algn="tl">
                    <a:srgbClr val="000000">
                      <a:alpha val="43137"/>
                    </a:srgbClr>
                  </a:outerShdw>
                </a:effectLst>
              </a:rPr>
              <a:t>metaphor</a:t>
            </a:r>
            <a:r>
              <a:rPr lang="en-ZA" dirty="0" smtClean="0"/>
              <a:t> reveals striking and surprising similarities and indicates correspondences of dissimilar phenomena</a:t>
            </a:r>
            <a:endParaRPr lang="en-GB" dirty="0"/>
          </a:p>
        </p:txBody>
      </p:sp>
      <p:pic>
        <p:nvPicPr>
          <p:cNvPr id="2050" name="Picture 2" descr="http://t2.gstatic.com/images?q=tbn:ANd9GcTXmPxd6K1d4uCZiszrfLtKobOl8mg7r6Mu4Vs1IbViFrsycDk6YQ"/>
          <p:cNvPicPr>
            <a:picLocks noChangeAspect="1" noChangeArrowheads="1"/>
          </p:cNvPicPr>
          <p:nvPr/>
        </p:nvPicPr>
        <p:blipFill>
          <a:blip r:embed="rId3" cstate="print"/>
          <a:srcRect/>
          <a:stretch>
            <a:fillRect/>
          </a:stretch>
        </p:blipFill>
        <p:spPr bwMode="auto">
          <a:xfrm>
            <a:off x="6128744" y="3140968"/>
            <a:ext cx="2628864" cy="331236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7824" y="274638"/>
            <a:ext cx="5698976" cy="1714202"/>
          </a:xfrm>
        </p:spPr>
        <p:txBody>
          <a:bodyPr/>
          <a:lstStyle/>
          <a:p>
            <a:pPr algn="l"/>
            <a:r>
              <a:rPr lang="en-GB" b="1" i="1" dirty="0" smtClean="0">
                <a:effectLst>
                  <a:outerShdw blurRad="38100" dist="38100" dir="2700000" algn="tl">
                    <a:srgbClr val="000000">
                      <a:alpha val="43137"/>
                    </a:srgbClr>
                  </a:outerShdw>
                </a:effectLst>
              </a:rPr>
              <a:t>Mating</a:t>
            </a:r>
            <a:r>
              <a:rPr lang="en-GB" b="1" dirty="0" smtClean="0">
                <a:effectLst>
                  <a:outerShdw blurRad="38100" dist="38100" dir="2700000" algn="tl">
                    <a:srgbClr val="000000">
                      <a:alpha val="43137"/>
                    </a:srgbClr>
                  </a:outerShdw>
                </a:effectLst>
              </a:rPr>
              <a:t> and </a:t>
            </a:r>
            <a:r>
              <a:rPr lang="en-GB" b="1" i="1" dirty="0" smtClean="0">
                <a:effectLst>
                  <a:outerShdw blurRad="38100" dist="38100" dir="2700000" algn="tl">
                    <a:srgbClr val="000000">
                      <a:alpha val="43137"/>
                    </a:srgbClr>
                  </a:outerShdw>
                </a:effectLst>
              </a:rPr>
              <a:t>nesting</a:t>
            </a:r>
            <a:r>
              <a:rPr lang="en-GB" b="1" dirty="0" smtClean="0">
                <a:effectLst>
                  <a:outerShdw blurRad="38100" dist="38100" dir="2700000" algn="tl">
                    <a:srgbClr val="000000">
                      <a:alpha val="43137"/>
                    </a:srgbClr>
                  </a:outerShdw>
                </a:effectLst>
              </a:rPr>
              <a:t> in a changing landscape </a:t>
            </a: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23528" y="2564904"/>
            <a:ext cx="8568952" cy="3528392"/>
          </a:xfrm>
        </p:spPr>
        <p:txBody>
          <a:bodyPr>
            <a:normAutofit/>
          </a:bodyPr>
          <a:lstStyle/>
          <a:p>
            <a:r>
              <a:rPr lang="en-GB" dirty="0" smtClean="0"/>
              <a:t>Restructuring of higher education in South Africa has been unique</a:t>
            </a:r>
          </a:p>
          <a:p>
            <a:pPr lvl="1"/>
            <a:r>
              <a:rPr lang="en-GB" sz="3200" dirty="0" smtClean="0"/>
              <a:t> Politically driven</a:t>
            </a:r>
          </a:p>
          <a:p>
            <a:pPr lvl="1"/>
            <a:r>
              <a:rPr lang="en-GB" sz="3200" dirty="0" smtClean="0"/>
              <a:t> Fitness of &amp; for purpose</a:t>
            </a:r>
          </a:p>
          <a:p>
            <a:r>
              <a:rPr lang="en-GB" dirty="0" smtClean="0"/>
              <a:t>From a binary system to three types</a:t>
            </a:r>
          </a:p>
          <a:p>
            <a:pPr lvl="1"/>
            <a:r>
              <a:rPr lang="en-GB" sz="3200" dirty="0" smtClean="0"/>
              <a:t> Academic freedom vs. stakeholder consulting</a:t>
            </a:r>
            <a:endParaRPr lang="en-GB" sz="3200" dirty="0"/>
          </a:p>
        </p:txBody>
      </p:sp>
      <p:pic>
        <p:nvPicPr>
          <p:cNvPr id="21506" name="Picture 2" descr="http://t0.gstatic.com/images?q=tbn:ANd9GcR_5DbyPFVJqwKx3LAxy--YbtXB5GCyrZ_N-Hw2xxcLNLnzKJKlUQ"/>
          <p:cNvPicPr>
            <a:picLocks noChangeAspect="1" noChangeArrowheads="1"/>
          </p:cNvPicPr>
          <p:nvPr/>
        </p:nvPicPr>
        <p:blipFill>
          <a:blip r:embed="rId3" cstate="print"/>
          <a:srcRect/>
          <a:stretch>
            <a:fillRect/>
          </a:stretch>
        </p:blipFill>
        <p:spPr bwMode="auto">
          <a:xfrm>
            <a:off x="251520" y="260648"/>
            <a:ext cx="2466975" cy="184785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b="1" dirty="0" smtClean="0">
                <a:effectLst>
                  <a:outerShdw blurRad="38100" dist="38100" dir="2700000" algn="tl">
                    <a:srgbClr val="000000">
                      <a:alpha val="43137"/>
                    </a:srgbClr>
                  </a:outerShdw>
                </a:effectLst>
              </a:rPr>
              <a:t>Quality imperatives</a:t>
            </a: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196752"/>
            <a:ext cx="8229600" cy="5400600"/>
          </a:xfrm>
        </p:spPr>
        <p:txBody>
          <a:bodyPr/>
          <a:lstStyle/>
          <a:p>
            <a:r>
              <a:rPr lang="en-GB" dirty="0" smtClean="0"/>
              <a:t>Inclusivity of stakeholders in curriculum design</a:t>
            </a:r>
          </a:p>
          <a:p>
            <a:r>
              <a:rPr lang="en-GB" dirty="0" smtClean="0">
                <a:solidFill>
                  <a:srgbClr val="7030A0"/>
                </a:solidFill>
              </a:rPr>
              <a:t>Obligation to place students for obligatory WIL</a:t>
            </a:r>
          </a:p>
          <a:p>
            <a:r>
              <a:rPr lang="en-GB" dirty="0" smtClean="0"/>
              <a:t>Effective management and coordination</a:t>
            </a:r>
          </a:p>
          <a:p>
            <a:r>
              <a:rPr lang="en-GB" dirty="0" smtClean="0">
                <a:solidFill>
                  <a:srgbClr val="7030A0"/>
                </a:solidFill>
              </a:rPr>
              <a:t>Adequate infrastructure</a:t>
            </a:r>
          </a:p>
          <a:p>
            <a:r>
              <a:rPr lang="en-GB" dirty="0" smtClean="0"/>
              <a:t>Learning agreements &amp; communication</a:t>
            </a:r>
          </a:p>
          <a:p>
            <a:pPr lvl="1"/>
            <a:r>
              <a:rPr lang="en-GB" sz="3200" dirty="0" smtClean="0"/>
              <a:t> Clarifying roles and learning outcomes</a:t>
            </a:r>
          </a:p>
          <a:p>
            <a:r>
              <a:rPr lang="en-GB" dirty="0" smtClean="0"/>
              <a:t>Mentoring</a:t>
            </a:r>
          </a:p>
          <a:p>
            <a:r>
              <a:rPr lang="en-GB" dirty="0" smtClean="0">
                <a:solidFill>
                  <a:srgbClr val="7030A0"/>
                </a:solidFill>
              </a:rPr>
              <a:t>Recording &amp; monitoring of progress</a:t>
            </a:r>
          </a:p>
          <a:p>
            <a:r>
              <a:rPr lang="en-GB" dirty="0" smtClean="0"/>
              <a:t>Academic &amp; workplace assessment</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36912"/>
            <a:ext cx="8435280" cy="3816424"/>
          </a:xfrm>
        </p:spPr>
        <p:txBody>
          <a:bodyPr>
            <a:normAutofit lnSpcReduction="10000"/>
          </a:bodyPr>
          <a:lstStyle/>
          <a:p>
            <a:pPr>
              <a:lnSpc>
                <a:spcPct val="150000"/>
              </a:lnSpc>
            </a:pPr>
            <a:r>
              <a:rPr lang="en-GB" dirty="0" smtClean="0"/>
              <a:t>Governments and universities deeply interested in work-integrated learning</a:t>
            </a:r>
          </a:p>
          <a:p>
            <a:pPr>
              <a:lnSpc>
                <a:spcPct val="150000"/>
              </a:lnSpc>
            </a:pPr>
            <a:r>
              <a:rPr lang="en-GB" dirty="0" smtClean="0"/>
              <a:t>Became a vital higher education enterprise</a:t>
            </a:r>
          </a:p>
          <a:p>
            <a:pPr>
              <a:lnSpc>
                <a:spcPct val="150000"/>
              </a:lnSpc>
            </a:pPr>
            <a:r>
              <a:rPr lang="en-GB" dirty="0" smtClean="0"/>
              <a:t>Important aspect of branding</a:t>
            </a:r>
          </a:p>
          <a:p>
            <a:pPr>
              <a:lnSpc>
                <a:spcPct val="150000"/>
              </a:lnSpc>
            </a:pPr>
            <a:r>
              <a:rPr lang="en-GB" dirty="0" smtClean="0"/>
              <a:t>Important provision strategy</a:t>
            </a:r>
            <a:endParaRPr lang="en-GB" dirty="0"/>
          </a:p>
        </p:txBody>
      </p:sp>
      <p:pic>
        <p:nvPicPr>
          <p:cNvPr id="23554" name="Picture 2" descr="http://t1.gstatic.com/images?q=tbn:ANd9GcRGsjjmgNHXwc9fVBMujfgi_nvEpORe84XjXJGzf-a6ZGZEmOt_SA"/>
          <p:cNvPicPr>
            <a:picLocks noChangeAspect="1" noChangeArrowheads="1"/>
          </p:cNvPicPr>
          <p:nvPr/>
        </p:nvPicPr>
        <p:blipFill>
          <a:blip r:embed="rId3" cstate="print"/>
          <a:srcRect/>
          <a:stretch>
            <a:fillRect/>
          </a:stretch>
        </p:blipFill>
        <p:spPr bwMode="auto">
          <a:xfrm>
            <a:off x="2339752" y="260648"/>
            <a:ext cx="4089815" cy="234888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38138"/>
          </a:xfrm>
        </p:spPr>
        <p:txBody>
          <a:bodyPr/>
          <a:lstStyle/>
          <a:p>
            <a:r>
              <a:rPr lang="en-GB" b="1" dirty="0" smtClean="0">
                <a:effectLst>
                  <a:outerShdw blurRad="38100" dist="38100" dir="2700000" algn="tl">
                    <a:srgbClr val="000000">
                      <a:alpha val="43137"/>
                    </a:srgbClr>
                  </a:outerShdw>
                </a:effectLst>
              </a:rPr>
              <a:t>International imperatives</a:t>
            </a: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484784"/>
            <a:ext cx="8229600" cy="4896544"/>
          </a:xfrm>
        </p:spPr>
        <p:txBody>
          <a:bodyPr/>
          <a:lstStyle/>
          <a:p>
            <a:r>
              <a:rPr lang="en-GB" dirty="0" smtClean="0"/>
              <a:t>Intentional engagement of multiple stakeholders in programmes</a:t>
            </a:r>
          </a:p>
          <a:p>
            <a:pPr lvl="1"/>
            <a:r>
              <a:rPr lang="en-GB" sz="3200" dirty="0" smtClean="0"/>
              <a:t> Mutual benefit, reciprocity &amp; partnerships</a:t>
            </a:r>
          </a:p>
          <a:p>
            <a:r>
              <a:rPr lang="en-GB" dirty="0" smtClean="0">
                <a:solidFill>
                  <a:srgbClr val="7030A0"/>
                </a:solidFill>
              </a:rPr>
              <a:t>Integral to institutions &amp; sponsorship of university leadership ---  visibly pivotal</a:t>
            </a:r>
          </a:p>
          <a:p>
            <a:r>
              <a:rPr lang="en-GB" dirty="0" smtClean="0"/>
              <a:t>Core set of underpinning values</a:t>
            </a:r>
          </a:p>
          <a:p>
            <a:r>
              <a:rPr lang="en-GB" dirty="0" smtClean="0">
                <a:solidFill>
                  <a:srgbClr val="7030A0"/>
                </a:solidFill>
              </a:rPr>
              <a:t>Curriculums thoroughly integrated</a:t>
            </a:r>
          </a:p>
          <a:p>
            <a:r>
              <a:rPr lang="en-GB" dirty="0" smtClean="0"/>
              <a:t>Practice and core feature of learning</a:t>
            </a:r>
          </a:p>
          <a:p>
            <a:pPr>
              <a:buNone/>
            </a:pP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3848" y="332656"/>
            <a:ext cx="5482952" cy="1512168"/>
          </a:xfrm>
        </p:spPr>
        <p:txBody>
          <a:bodyPr/>
          <a:lstStyle/>
          <a:p>
            <a:pPr algn="l"/>
            <a:r>
              <a:rPr lang="en-GB" b="1" dirty="0" smtClean="0">
                <a:effectLst>
                  <a:outerShdw blurRad="38100" dist="38100" dir="2700000" algn="tl">
                    <a:srgbClr val="000000">
                      <a:alpha val="43137"/>
                    </a:srgbClr>
                  </a:outerShdw>
                </a:effectLst>
              </a:rPr>
              <a:t>Selective distribution of nutrition</a:t>
            </a: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492896"/>
            <a:ext cx="8229600" cy="3633267"/>
          </a:xfrm>
        </p:spPr>
        <p:txBody>
          <a:bodyPr/>
          <a:lstStyle/>
          <a:p>
            <a:r>
              <a:rPr lang="en-GB" dirty="0" smtClean="0"/>
              <a:t>Technical team 2003-4 investigated funding</a:t>
            </a:r>
          </a:p>
          <a:p>
            <a:r>
              <a:rPr lang="en-GB" dirty="0" smtClean="0"/>
              <a:t>SA government does not fund costs</a:t>
            </a:r>
          </a:p>
          <a:p>
            <a:pPr lvl="1"/>
            <a:r>
              <a:rPr lang="en-GB" sz="3200" dirty="0" smtClean="0"/>
              <a:t> encourage delivery</a:t>
            </a:r>
          </a:p>
          <a:p>
            <a:pPr lvl="1"/>
            <a:r>
              <a:rPr lang="en-GB" sz="3200" dirty="0" smtClean="0"/>
              <a:t> institutions must manage costs</a:t>
            </a:r>
          </a:p>
          <a:p>
            <a:r>
              <a:rPr lang="en-GB" dirty="0" smtClean="0"/>
              <a:t>Yet, former university programmes full funding</a:t>
            </a:r>
            <a:endParaRPr lang="en-GB" dirty="0"/>
          </a:p>
        </p:txBody>
      </p:sp>
      <p:pic>
        <p:nvPicPr>
          <p:cNvPr id="27650" name="Picture 2" descr="http://t3.gstatic.com/images?q=tbn:ANd9GcQPoa9OS3mp2L8H_LlR33jWtLitkUB9G6Z0Ip7w5ujf4VYFPgs6"/>
          <p:cNvPicPr>
            <a:picLocks noChangeAspect="1" noChangeArrowheads="1"/>
          </p:cNvPicPr>
          <p:nvPr/>
        </p:nvPicPr>
        <p:blipFill>
          <a:blip r:embed="rId3" cstate="print"/>
          <a:srcRect/>
          <a:stretch>
            <a:fillRect/>
          </a:stretch>
        </p:blipFill>
        <p:spPr bwMode="auto">
          <a:xfrm>
            <a:off x="323528" y="332656"/>
            <a:ext cx="2628900" cy="1743075"/>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266928" cy="1642194"/>
          </a:xfrm>
        </p:spPr>
        <p:txBody>
          <a:bodyPr>
            <a:normAutofit/>
          </a:bodyPr>
          <a:lstStyle/>
          <a:p>
            <a:pPr algn="r"/>
            <a:r>
              <a:rPr lang="en-GB" b="1" dirty="0" smtClean="0">
                <a:effectLst>
                  <a:outerShdw blurRad="38100" dist="38100" dir="2700000" algn="tl">
                    <a:srgbClr val="000000">
                      <a:alpha val="43137"/>
                    </a:srgbClr>
                  </a:outerShdw>
                </a:effectLst>
              </a:rPr>
              <a:t>Parental conflict-or-favouritism</a:t>
            </a: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492896"/>
            <a:ext cx="8363272" cy="3888432"/>
          </a:xfrm>
        </p:spPr>
        <p:txBody>
          <a:bodyPr/>
          <a:lstStyle/>
          <a:p>
            <a:r>
              <a:rPr lang="en-GB" dirty="0" smtClean="0"/>
              <a:t>Former opposing views about </a:t>
            </a:r>
            <a:r>
              <a:rPr lang="en-GB" i="1" dirty="0" smtClean="0">
                <a:solidFill>
                  <a:srgbClr val="7030A0"/>
                </a:solidFill>
              </a:rPr>
              <a:t>scarce</a:t>
            </a:r>
            <a:r>
              <a:rPr lang="en-GB" dirty="0" smtClean="0"/>
              <a:t> and </a:t>
            </a:r>
            <a:r>
              <a:rPr lang="en-GB" i="1" dirty="0" smtClean="0">
                <a:solidFill>
                  <a:srgbClr val="7030A0"/>
                </a:solidFill>
              </a:rPr>
              <a:t>critical</a:t>
            </a:r>
            <a:r>
              <a:rPr lang="en-GB" dirty="0" smtClean="0"/>
              <a:t> skills vs. productivity</a:t>
            </a:r>
          </a:p>
          <a:p>
            <a:r>
              <a:rPr lang="en-GB" dirty="0" smtClean="0"/>
              <a:t>Legacies of Apartheid, geo-political &amp; economic isolation</a:t>
            </a:r>
          </a:p>
          <a:p>
            <a:r>
              <a:rPr lang="en-GB" dirty="0" smtClean="0"/>
              <a:t>Skills Development &amp; Levies Acts (1998+9)</a:t>
            </a:r>
          </a:p>
          <a:p>
            <a:r>
              <a:rPr lang="en-GB" dirty="0" smtClean="0"/>
              <a:t>National Skills Authority &amp; Skills Development Strategy</a:t>
            </a:r>
            <a:endParaRPr lang="en-GB" dirty="0"/>
          </a:p>
        </p:txBody>
      </p:sp>
      <p:pic>
        <p:nvPicPr>
          <p:cNvPr id="31746" name="Picture 2" descr="http://t3.gstatic.com/images?q=tbn:ANd9GcS4mKYeb_l-hptDTFmQvpCt-SD7_gjexHAoqAwRMfc13Njvbga2mg"/>
          <p:cNvPicPr>
            <a:picLocks noChangeAspect="1" noChangeArrowheads="1"/>
          </p:cNvPicPr>
          <p:nvPr/>
        </p:nvPicPr>
        <p:blipFill>
          <a:blip r:embed="rId3" cstate="print"/>
          <a:srcRect/>
          <a:stretch>
            <a:fillRect/>
          </a:stretch>
        </p:blipFill>
        <p:spPr bwMode="auto">
          <a:xfrm>
            <a:off x="6300192" y="260647"/>
            <a:ext cx="2545457" cy="2276949"/>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642194"/>
          </a:xfrm>
        </p:spPr>
        <p:txBody>
          <a:bodyPr/>
          <a:lstStyle/>
          <a:p>
            <a:r>
              <a:rPr lang="en-GB" b="1" dirty="0" err="1" smtClean="0">
                <a:effectLst>
                  <a:outerShdw blurRad="38100" dist="38100" dir="2700000" algn="tl">
                    <a:srgbClr val="000000">
                      <a:alpha val="43137"/>
                    </a:srgbClr>
                  </a:outerShdw>
                </a:effectLst>
              </a:rPr>
              <a:t>Sectoral</a:t>
            </a:r>
            <a:r>
              <a:rPr lang="en-GB" b="1" dirty="0" smtClean="0">
                <a:effectLst>
                  <a:outerShdw blurRad="38100" dist="38100" dir="2700000" algn="tl">
                    <a:srgbClr val="000000">
                      <a:alpha val="43137"/>
                    </a:srgbClr>
                  </a:outerShdw>
                </a:effectLst>
              </a:rPr>
              <a:t> Education &amp; Training Authorities (SETAs)</a:t>
            </a: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636912"/>
            <a:ext cx="8291264" cy="3489251"/>
          </a:xfrm>
        </p:spPr>
        <p:txBody>
          <a:bodyPr/>
          <a:lstStyle/>
          <a:p>
            <a:r>
              <a:rPr lang="en-GB" dirty="0" smtClean="0"/>
              <a:t>Discretionary grants for </a:t>
            </a:r>
            <a:r>
              <a:rPr lang="en-GB" i="1" dirty="0" smtClean="0">
                <a:solidFill>
                  <a:srgbClr val="7030A0"/>
                </a:solidFill>
              </a:rPr>
              <a:t>workplace experience</a:t>
            </a:r>
            <a:endParaRPr lang="en-GB" dirty="0" smtClean="0">
              <a:solidFill>
                <a:srgbClr val="7030A0"/>
              </a:solidFill>
            </a:endParaRPr>
          </a:p>
          <a:p>
            <a:r>
              <a:rPr lang="en-GB" dirty="0" smtClean="0"/>
              <a:t>NSDS targets; SETA priorities and sector needs</a:t>
            </a:r>
          </a:p>
          <a:p>
            <a:r>
              <a:rPr lang="en-GB" dirty="0" smtClean="0"/>
              <a:t>Tedious procedures to obtain</a:t>
            </a:r>
          </a:p>
          <a:p>
            <a:r>
              <a:rPr lang="en-GB" dirty="0" smtClean="0"/>
              <a:t>Grants not necessary extend to higher education institutions to provide for management &amp; monitoring</a:t>
            </a: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i="1" dirty="0" smtClean="0">
                <a:effectLst>
                  <a:outerShdw blurRad="38100" dist="38100" dir="2700000" algn="tl">
                    <a:srgbClr val="000000">
                      <a:alpha val="43137"/>
                    </a:srgbClr>
                  </a:outerShdw>
                </a:effectLst>
              </a:rPr>
              <a:t>Filial cannibalism</a:t>
            </a:r>
            <a:r>
              <a:rPr lang="en-GB" dirty="0" smtClean="0"/>
              <a:t>?</a:t>
            </a:r>
            <a:endParaRPr lang="en-GB" dirty="0"/>
          </a:p>
        </p:txBody>
      </p:sp>
      <p:sp>
        <p:nvSpPr>
          <p:cNvPr id="3" name="Subtitle 2"/>
          <p:cNvSpPr>
            <a:spLocks noGrp="1"/>
          </p:cNvSpPr>
          <p:nvPr>
            <p:ph type="subTitle" idx="1"/>
          </p:nvPr>
        </p:nvSpPr>
        <p:spPr/>
        <p:txBody>
          <a:bodyPr/>
          <a:lstStyle/>
          <a:p>
            <a:r>
              <a:rPr lang="en-GB" dirty="0" smtClean="0"/>
              <a:t>To what end?</a:t>
            </a:r>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1064</Words>
  <Application>Microsoft Office PowerPoint</Application>
  <PresentationFormat>On-screen Show (4:3)</PresentationFormat>
  <Paragraphs>75</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Quality imperatives versus funding: A case of filial cannibalism in South African Higher Education?</vt:lpstr>
      <vt:lpstr>Cannibalism</vt:lpstr>
      <vt:lpstr>A metaphor reveals striking and surprising similarities and indicates correspondences of dissimilar phenomena</vt:lpstr>
      <vt:lpstr>Mating and nesting in a changing landscape </vt:lpstr>
      <vt:lpstr>Quality imperatives</vt:lpstr>
      <vt:lpstr>Slide 6</vt:lpstr>
      <vt:lpstr>International imperatives</vt:lpstr>
      <vt:lpstr>Selective distribution of nutrition</vt:lpstr>
      <vt:lpstr>Parental conflict-or-favouritism</vt:lpstr>
      <vt:lpstr>Sectoral Education &amp; Training Authorities (SETAs)</vt:lpstr>
      <vt:lpstr>Filial cannibalism?</vt:lpstr>
    </vt:vector>
  </TitlesOfParts>
  <Company>UNISA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imperatives versus funding: A case of filial cannibalism in South African Higher Education?</dc:title>
  <dc:creator>Dr Thomas Groenewald</dc:creator>
  <cp:lastModifiedBy>Dr Thomas Groenewald</cp:lastModifiedBy>
  <cp:revision>28</cp:revision>
  <dcterms:created xsi:type="dcterms:W3CDTF">2011-07-18T12:15:34Z</dcterms:created>
  <dcterms:modified xsi:type="dcterms:W3CDTF">2011-09-01T11:22:26Z</dcterms:modified>
</cp:coreProperties>
</file>